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mp" ContentType="image/p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367" r:id="rId2"/>
    <p:sldId id="366" r:id="rId3"/>
    <p:sldId id="333" r:id="rId4"/>
    <p:sldId id="268" r:id="rId5"/>
    <p:sldId id="288" r:id="rId6"/>
    <p:sldId id="289" r:id="rId7"/>
    <p:sldId id="290" r:id="rId8"/>
    <p:sldId id="291" r:id="rId9"/>
    <p:sldId id="292" r:id="rId10"/>
    <p:sldId id="293" r:id="rId11"/>
    <p:sldId id="294" r:id="rId12"/>
    <p:sldId id="295" r:id="rId13"/>
    <p:sldId id="373" r:id="rId14"/>
    <p:sldId id="297" r:id="rId15"/>
    <p:sldId id="257" r:id="rId16"/>
    <p:sldId id="260" r:id="rId17"/>
    <p:sldId id="261" r:id="rId18"/>
    <p:sldId id="386" r:id="rId19"/>
    <p:sldId id="262" r:id="rId20"/>
    <p:sldId id="263" r:id="rId21"/>
    <p:sldId id="264" r:id="rId22"/>
    <p:sldId id="278" r:id="rId23"/>
    <p:sldId id="277" r:id="rId24"/>
    <p:sldId id="279" r:id="rId25"/>
    <p:sldId id="280" r:id="rId26"/>
    <p:sldId id="281" r:id="rId27"/>
    <p:sldId id="282" r:id="rId28"/>
    <p:sldId id="283" r:id="rId29"/>
    <p:sldId id="284" r:id="rId30"/>
    <p:sldId id="285" r:id="rId31"/>
    <p:sldId id="286" r:id="rId32"/>
    <p:sldId id="287" r:id="rId33"/>
    <p:sldId id="305" r:id="rId34"/>
    <p:sldId id="304" r:id="rId35"/>
    <p:sldId id="306" r:id="rId36"/>
    <p:sldId id="299" r:id="rId37"/>
    <p:sldId id="298" r:id="rId38"/>
    <p:sldId id="308" r:id="rId39"/>
    <p:sldId id="307" r:id="rId40"/>
    <p:sldId id="336" r:id="rId41"/>
    <p:sldId id="338" r:id="rId42"/>
    <p:sldId id="337" r:id="rId43"/>
    <p:sldId id="339" r:id="rId44"/>
    <p:sldId id="309" r:id="rId45"/>
    <p:sldId id="319" r:id="rId46"/>
    <p:sldId id="320" r:id="rId47"/>
    <p:sldId id="310" r:id="rId48"/>
    <p:sldId id="311" r:id="rId49"/>
    <p:sldId id="312" r:id="rId50"/>
    <p:sldId id="313" r:id="rId51"/>
    <p:sldId id="315" r:id="rId52"/>
    <p:sldId id="317" r:id="rId53"/>
    <p:sldId id="318" r:id="rId54"/>
    <p:sldId id="321" r:id="rId55"/>
    <p:sldId id="322" r:id="rId56"/>
    <p:sldId id="323" r:id="rId57"/>
    <p:sldId id="324" r:id="rId58"/>
    <p:sldId id="325" r:id="rId59"/>
    <p:sldId id="326" r:id="rId60"/>
    <p:sldId id="327" r:id="rId61"/>
    <p:sldId id="328" r:id="rId62"/>
    <p:sldId id="329" r:id="rId63"/>
    <p:sldId id="340" r:id="rId64"/>
    <p:sldId id="341" r:id="rId65"/>
    <p:sldId id="365" r:id="rId66"/>
    <p:sldId id="375" r:id="rId67"/>
    <p:sldId id="342" r:id="rId68"/>
    <p:sldId id="357" r:id="rId69"/>
    <p:sldId id="358" r:id="rId70"/>
    <p:sldId id="359" r:id="rId71"/>
    <p:sldId id="360" r:id="rId72"/>
    <p:sldId id="330" r:id="rId73"/>
    <p:sldId id="343" r:id="rId74"/>
    <p:sldId id="344" r:id="rId75"/>
    <p:sldId id="346" r:id="rId76"/>
    <p:sldId id="349" r:id="rId77"/>
    <p:sldId id="345" r:id="rId78"/>
    <p:sldId id="347" r:id="rId79"/>
    <p:sldId id="348" r:id="rId80"/>
    <p:sldId id="350" r:id="rId81"/>
    <p:sldId id="351" r:id="rId82"/>
    <p:sldId id="376" r:id="rId83"/>
    <p:sldId id="377" r:id="rId84"/>
    <p:sldId id="387" r:id="rId85"/>
    <p:sldId id="378" r:id="rId86"/>
    <p:sldId id="352" r:id="rId87"/>
    <p:sldId id="353" r:id="rId88"/>
    <p:sldId id="354" r:id="rId89"/>
    <p:sldId id="355" r:id="rId90"/>
    <p:sldId id="362" r:id="rId91"/>
    <p:sldId id="363" r:id="rId92"/>
    <p:sldId id="364" r:id="rId93"/>
    <p:sldId id="368" r:id="rId94"/>
    <p:sldId id="361" r:id="rId95"/>
    <p:sldId id="369" r:id="rId96"/>
    <p:sldId id="370" r:id="rId97"/>
    <p:sldId id="371" r:id="rId98"/>
    <p:sldId id="372" r:id="rId99"/>
    <p:sldId id="374" r:id="rId100"/>
    <p:sldId id="380" r:id="rId101"/>
    <p:sldId id="381" r:id="rId102"/>
    <p:sldId id="382" r:id="rId103"/>
    <p:sldId id="383" r:id="rId104"/>
    <p:sldId id="384" r:id="rId105"/>
    <p:sldId id="385" r:id="rId106"/>
    <p:sldId id="379"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9" d="100"/>
          <a:sy n="119" d="100"/>
        </p:scale>
        <p:origin x="-800" y="1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notesMaster" Target="notesMasters/notesMaster1.xml"/><Relationship Id="rId109"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esProps" Target="pres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4T14:47:39.97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20144 10672,'0'0,"-18"0,0 0,1 0,17 0,-18 0,0 0,18 0,-17 0,-1 0,18 0,-17 0,-1 0,0 0,18 0,-17 0,-1 0,18 0,-18 0,1 17,17-17,-18 0,0 0,1 0,17 0,-18 0,0 0,18 0,-17 0,-1 0,18 0,-17 0,-1 0,18 0,-35 18,17-18,18 0,-35 0,17 0,0 17,1-17,-1 0,18 0,-17 0,-1 18,18-18,-18 0,1 0,-1 0,-17 18,17-18,18 0,-18 0,1 0,17 0,-18 0,1 0,-1 17,18-17,-18 0,1 0,-1 0,0 0,1 18,-1-18,-17 0,35 0,-18 0,0 0,1 0,-1 0,1 0,17 0,-18 0,0 18,1-18,-1 0,0 0,1 0,-1 0,18 0,-18 0,1 0,-1 0,18 0,-17 0,-1 0,18 0,-53 0,35 0,-17 0,0 0,17 0,-17 0,35 0,-18 0,1 0,17 0,-53 0,35 0,-17 0,-1 0,36 0,-35 0,35 0,-35 0,17 0,18 0,-17 0,-1 0,18 0,-18 0,1 0,17 0,-18 0,-17 0,35 0,-18 0,1 0,-1-18,18 18,0-18,0 1,0-1,0 0,18 1,-1 17,-17-18,18 1,-18 17,17-18,-17 0,18 18,0 0,-18-17,17 17,1 0,0 0,-18 0,17 0,1 0,0 0,-1 0,1 0,-18 0,17 0,1-18,0 18,-1 0,1 0,-18-18,18 18,-1 0,-17 0,18 0,0 0,-18 0,17 0,1 0,0 0,-1-17,1 17,-18 0,17 0,1 0,0-18,-18 18,17 0,1 0,-18 0,18 0,-1 0,-17 0,18 0,17 0,-35 0,18 0,-1 0,-17 0,18 0,0 0,-1 0,-17 0,18 0,0 0,-18 0,17 0,1 0,-18 0,18 0,-1 0,1 0,-18 0,17 0,1 0,-18 0,18 0,-1 0,-17 0,18 0,0 0,-1 0,-17 0,18 0,0 0,-18 0,17 0,1 0,-18 0,18 0,-1 0,1 0,-18 0,17 0,1 0,0 0,-1 0,1 0,-18 0,18 0,-1 0,-17 0,18 0,0 0,-18 0,17 0,1 0,-18 0,17 0,1 0,0 0,-18 0,17 0,1-18,-18 18,18 0,-1 0,-17 0,18 0,0 0,-1 0,1 0,-1 0,1 0,0 0,-1 0,1-17,0 17,-1 0,-17 0,18 0,0 0,-18-18,17 18,1 0,-18 0,18 0,-1 0,1 0,-18 0,17 0,1 0,-18 18,18-18,-18 17,17 1,-17 0,18-18,0 0,-1 17,-17 1,0-18,0 18,0-1,0 1,0 0,0-1,0-17,0 18,0 17,0-35,0 18,0-1,-17-17,-1 0,18 0,-35 0,17 0,18 0,-18 0,1 0,17 0,-18 0,1 0,17 0,-18 0,0 0,1 0,17 0,-18 0,0 18,18-18,-17 0,-1 0,18 0,-18 0,1 0,-1 0,18 0,-18 18,1-18,17 0,-18 0,1 0,17 0,-18 0,0 0,1 0,17 0,-18 0,0 0,18 0,-17 0,-1 0,0 0,1 0,-1 0,18 0,-17 0,-1 0,18 0,-18 0,1 0,-1 0,18 0,-18 0,1 0,17 0,-18 0,0-18,18 18,-17 0,-1 0,1-18,-1 18,0 0,18 0,-17 0,-1 0,0 0,18 0,-17 0,-1 0,18 0,-18 0,1 0,17 0,-18 0,0 0,1 0,17 0,-18 0,1 0,17 0,-18 0,0 0,18 0,-17 0,-1 0,0 0,18 0,-35 0,35 0,-18 0,1 0,-1 0,18 0,-17 0,-1 0,18 0,-18 0,1 0,17 0,-18 0,0 0,1 0,17 0,-18 0,0 0,18 0,-17 0,-1 0,18 0,-35-17,17 17,18 0,-17 0,-1 0,18 0,-18 0,1 0,-1 0,18 0,-18 0,1 0,17 0,-18 0,0 0,18 0,-17 0,-1 0,1 0,17 0,-18 0,0 0,1 0,-1 0,0 0,18 0,-17 0,-1 0,18 0,-18 0,1 0,-1 0,18 0,-17 0,-1 0,18 0,-18 0,1-18,17 18,0-18,0 1,0-1,0 18,0-17,0-1,0 18,0-18,0 1,0 17,0-18,0 0,0 18,0-17,0-1,17 0,-17 18,36 0,-19 0,-17 0,18 0,-1 0,-17 0,18 0,0 0,-18 0,17 0,1 0,0 0,-18 0,17 0,1 0,-18 0,18 0,-1 0,-17 0,18 0,-1 0,1 0,-18 0,18 0,-1 0,-17 0,18 0,0 0,-18 0,17 0,1 0,0 0,-18 0,17 0,1 0,-18 0,18 0,-1 0,-17 0,18 0,-1 0,1 0,-18 0,18 0,-1 0,-17 0,18 0,0 0,-18 0,17 0,1 0,0 0,-18 0,17 0,1 0,-1 0,1 0,0 0,-18 0,17 0,1 0,-18 0,18 0,-1 0,-17 0,18 0,0 0,-1 0,-17 0,18 0,-1 0,-17 0,18 0,0 0,-18 0,17 0,1 0,0 0,-18 0,17 0,1 0,-18 0,18 0,-1 0,-17 0,18 0,0 0,-1 0,-17 0,18 0,-1-17,-17 17,18 0,0 0,-18 0,17 0,1 0,0 0,-1-18,1 18,-18 0,18 0,-1-17,1 17,-18 0,17 0,1 0,-18 0,18 0,-1 0,-17 0,18 0</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2:52:33.70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22013 5168,'0'-17,"0"17,36 0,-19 0,36 0,-35 0,-1 0,19 0,-19 0,-17 0,18 0,0 0,-18 0,17 0,1 0,0 0,-18 17,17-17,1 0,-1 0,19 18,-36-18,17 0,1 0,0 0,-18 0,35 0,-35 0,18 0,17 0,-35 0,18 0,-1 0,-17 0,18 0,-1 0,1 0,-18 0,18 0,-1 0,-17 0,18 0,17 0,-35 0,18 0,0-18,-1 18,1 0,-1-17,1 17,0 0,-1 0,-17 0,18 0,0 0,-18 0,17 0,1 0,-18 0,35-18,-17 18,-18 0,17 0,1 0,-18 0,18 0,-1 0,1 0,-18 0,18 0,-1 0,-17 0,36-18,-36 18,-18 0,18 0,-18 0,1 0,17-17,-18 17,0 0,18 0,-17 0,-1 0,0 0,18 0,-17 0,-1 0,18 0,-17 0,-1 0,18 0,-18 0,1 0,17 0,-18 0,0 0,1 0,17 17,-18-17,0 0,18 0,-17 0,-1 0,18 0,-17 0,-1 0,0 0,18 0,-17 0,-1 0,0 0,1 0,-1 0,18 0,-18 0,1 0,17 0,-18 0,1 0,17 0,-18 0,0 18,1-18,17 0,-18 0,0 0,18 0,-17 0,-1 0,18 0,-18 0,1 0,-1 0,18 0,-18 0,1 0,17 0,-18 0,1 0,17 0,-18 0,0 0,1 0,17 0,-18 0,0 0,18 0,-17 0,-1 0,18 0,-18 0,1 0,17 18,0-1,0-17,0 18,0-1,0-17,0 18,0 0,0-1,0-17,17 36,-17-36,18 17,0 1,-18 0,0-18,17 17,1 1,-18-18,18 18,-18-1,17-17,1 18,-18-1,0 1,18-18,-1 18,-17-1,18-17,17 0,-35 0,18 0,-1 0,-17 0,18 0,0 0,-1 0,-17 0,18 0,0 0,-18 0,17 0,1 0,-18 0,18 0,-1 0,-17 0,35 0,-17 0,-18-17,18 17,-1 0,-17 0,18 0,0 0,-1 0,-17 0,18 0,0 0,-18 0,35-18,-18 18,-17 0,18 0,0 0,-18 0,17 0,1 0,0 0,-18 0,17 0,1 0,-18 0,18 0,-1 0,-17 0,0 0,0 0,-17 0,17 0,-36 0,19 0,-1 0,-17 0,35 0,-18 0,-17-18,35 18,-18 0,1 0,17 0,-18 0,0 0,1-17,-1 17,0 0,18 0,-17 0,-1 0,0 0,18 0,-17 0,-1 0,18 0,-17 0,-1 0,18 0,-18 0,1 0,17 0,-18 0,0 0,1 0,17 0,-18 0,0 17,18-17,-17 18,-1-18,18 0,-18 18,1-18,-1 17,18 1,-17 0,-1-18,18 17,-18-17,1 18,17-18,-18 18,0-1,1-17,17 18,-18-1,0 1,18-18,-17 18,-1-1,18-17,-17 18,-1 0,0-18,18 0,-17 17,-1 1,18-18,-18 18,1-1,17-17,-18 0,0 18,1-18,17 17,0 1,17-18,1 0,0 0,-1 0,1 0,-18 0,18 0,-1 0,-17 0,18 0,0 0,-18 0,17 0,1 0,-18 0,17 0,1 0,0 0,-18 0,17 0,19-18,-36 18,17 0,1 0,-18 0,18 0,-1 0,-17 0,18 0,-1 0,1 0,-18 0,18 0,-1 0,-17 0,18 0,0 0,-18 0,17 0,1 0,0 0,-18 0,17 0,1 0,-18 0,18 0,-1 0,-17 0,18 0,17-17,-35 17,18 0,-1 0,-17 0,18 0,0 0,-1 0,-17 0,18 0,0 0,-18 0,17 0,1 0,-18 0,17 0,1 0,0 0,-18 0,17 0,1 0,-18 0,18 0,-1 0,-17 0,18 0,0 0,-1 0,-17 0,18 0,-1 0,-17 0,18 0,0 0,-18 0,17 0,1 0,0 0,-18 0,17 0,1 0,-18 0,18 0,-1 0,-17 0,18 0,0 0,-1 0,-17 0,18 0,-1 0,-17 0,18 0,0 0,-18 0,-18 0,18 0,-18 0,1 0,17 0,-18 0,-17 0,35 0,-18 0,1 0,-1 0,0-18,1 18,17 0,-18-17,0 17,1 0,17 0,-18 0,0 0,18 0,-17 0,-1 0,18 0,-17 0,-1 0,0 0,18 0,-17 0,-1 0,0 0,1 0,-1 0,18 0,-18 0,1 0,-1 17,1-17,-1 0,18 0,-18 0,1 0,17 0,-18 0,0 0,1 0,17 0,-18 0,0 0,18 0,-17 0,-1 0,18 0,-17 0,-1 0,0 0,18 0</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2:54:25.88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15346 7585,'35'0,"-35"0,18 0,-1 0,-17 0,18 0,0 0,-1 0,-17 0,18 0,0 0,-18 0,17 0,1 0,-18 0,18 0,-1 0,1 0,-18 0,17 0,1 0,-18 0,18 0,-1 0,-17 0,18 0,0 0,-1 0,-17 0,18 0,0 0,-18 0,17 0,1 0,-18 0,17 0,1 0,0 0,-18 0,17 0,1 0,-18 17,18-17,-1 0,-17 0,18 0,0 0,-18 0,17 0,1 0,-1 18,-17-18,18 0,0 0,-18 0,17 0,1 0,-18 0,18 0,-1 0,1 0,-18 0,18 0,-1 0,-17 18,18-18,0 0,-18 0,17 0,1 0,-1 0,-17 0,18 0,0 0,-18 0,17 0,1 0,-18 17,-18-17,18 0,-17 0,-1 0,18 0,-18 0,-17 0,35 0,-17 0,-1 0,18 0,-18 0,1 0,-1 0,18 0,-18 0,1-17,17 17,-18 0,0 0,18 0,-17 0,-1 0,0 0,18 0,-17 0,-1 0,18 0,-17 0,-1 0,18 0,-18 0,1 0,-1 0,18 0,-18 0,1 0,17 0,-18 0,0 0,18 0,-17 0,-1 0,1 0,17 0,-18 0,0 0,18 0,-17 0,-1 0,18 0,-18 0,1 0,-1 0,18 0,-18 0,1 0,17 0,-18 0,1 0,17 0,-18 0,0 0,1 0,17 0,-18 0,0 0,18 0,-17 0,-1 0,18 0,-18 17,1-17,17 0,-18 0</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2:54:41.8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18838 7285,'0'18,"0"-18,18 0,0 0,-18 0,17 0,1 0,-18 0,18 0,-1 0,-17 0,18 0,-1 0,1 0,-18 0,18 0,-1 0,-17 0,18 0,0 0,-18 0,17 0,1 0,0 0,-18 0,17 0,1 0,-18 0,17 0,1 0,-18 0,35 17,-17-17,-18 0,18 0,-1 0,1 0,-18 0,18 0,-1 0,-17 0,18 0,0 0,-18 0,17 0,1 0,-18 0,17 0,1 0,0 0,-18 0,17 0,1 0,-18 0,18 0,-1 0,-17 0,18 0,0 0,-1 0,-17 18,18-18,-1 0,1 0,0 0,-1 0,-17 0,18 0,0 0,-18 0,17 0,1 0,-18 0,18 0,-1 0,1 0,-18 0,17 0,1 0,-18 0,18 0,-1 0,-17 0,18 0,0 0,-1 0,-17 0,18 0,0 0,-1 0,1 0,0 0,-18 0,17 0,1 0,-18 0,17 0,1 0,-18 0,18 0,-1 0,1 0,-18 0,18 0,-1 0,-17 0,18 0,0 0,-18 0,17 0,1 0,-1 0,1 0,0 0,-18 0,17 0,1 0,-18 0,18 0,-1 0,1 0,-18 0,18 0,-1 0,-17 0,18 0,-1 0,1 0,0 0,-1 0,1 0,0 0,-1 0,1 0,0 0,-18 0,35 0,-17 0,-18 0,17 0,1 0,-1 0,19 0,-19 0,-17 0,18 0,17-18,-35 18,36 0,-36 0,17 0,1 0,-18 0,17-17,19 17,-36 0,17 0,1 0,-18-18,35 18,-17 0,0 0,-1 0,1 0,-1 0,1 0,0 0,-1-18,1 18,0 0,-1 0,1 0,0-17,17 17,-35 0,18 0,-1 0,-17 0,18 0,-1 0,1 0,-18 0,18 0,-1 0,-17 0,18 0,0 0,-18 0,17 0,1 0,0 0,-18-18,17 18,1 0,-1 0,1 0,0 0,-18 0,17 0,1 0,-18 0,18 0,-1 0,-17 0,18 0,0 0,-1 0,-17 0,18 0,-1 0,-17 0,18 0,0 0,-18 0,0 0,0 0,-18 0,0 0,1 0,-1 0,1 0,-1 0,0 0,18 0,-17 0,-1 0,18 0,-18 0,1 0,17 0,-18 0,0 0,18 0,-17 0,-1 0,1 0,17 0,-18 0,0 0,18 0,-17 0,-1 0,18 0,-18 0,1 0,-1 0,18 0,-18 0,1 0,17 0,-18 0,1 0,17 0,-18 0,0 0,1 0,17 0,-18 0,0 0,18 0,-17 0,-1 0,18 0,-18 0,1 0,-1 0,18 0,-18 0,1 0,17 0,-18 0,1 0,17 0,-18 0,0 0,1 0,-1 0,0 0,18 0,-17 0,-1 0,0 0,18 0,-17 0,-1 0,18 0,-17 0,-1 0,18 0,-18 0,1 0,-1 0,18 0,-18 0,1 0,17 0,-18 0,0 0,18 0,-17 0,-1 0,1 0,17 0,-18 0,0 0,18 0,-17 0,-1 0,18 0,-18 0,1 0,-1 0,18 0,-18 0,1 0,17 0,-18 0,0 0,18 0,-17 0,-1 0,1 0,17 0,-18 0,0 0,18 0,-17 0,-1 0,18 0,-18 0,1 0,17 0,-18 0,0 0,1 0,17 0,-35 0,35 0,-18 0,0 0,1 0,17 0,-18 0,0 0,18 0,-17 0,-1 0,18 0,-18 0,1 0,-1 0,18 0,-17 0,-1 0,18 0,-35 0,17 0,18 0,-18 0,1 0,17 0,-18 0,0 0,18 0,-17 0,-1 0,0 0,18 0,-17 0,-1 0,18 0,-17 0,-1 0,18 0,-35 18,17-18,18 0,-18 0,1 0,-1 0,18 0,-18 0,1 0,-1 0,1 0,17 0,-18 0,0 0,1 0,17 0,-18 0,0 0,18 17,-17-17,-1 0,18 0,-18 0,1 0,-1 0,1 0,-1 0,18 0,-18 0,-17 0,35 0,-18 0,1 0,17 0,-18 0,0 0,1 0,17 0,-18 0,0 0,18 0,-17 0,-1 0,18 0,-17 0,-1 0,0 0,18 0,-17 0,-1 0,18 0,-18 0,1 0,17 0,-18 0,0 0,1 0,17 0,-18 18,1-18,17 0,17 0,-17 0,18 0,-1 0,1 0,0 0,-1 0,-17 0,18 0,0 0,-1 0,-17 0,18 0,0 0,-18 0,17 0,1 0,-18 0,17 0,1 0,0 0,-18 0,17 0,1 0,0 0,-1 0,1 0,-18 0,18 0,-1 0,-17 0,18 0,0 0,-18 0,17 0,1 0,-1 0,-17 0,18 0,0 0,-1 0,1 0,0 0,-1 0,1 0,-18 0,18 0,17 0,-18 0,1 0,0 0,-18 0,17 0,1 0,0 0,-1 0,1 0,-18 0,18 18,-1-18,-17 0,18 0,-1 0,1 0,-18 0,18 0,-1 0,-17 0,18 0,0 0,-18 0,17 0,1 0,0 0,-18 0,17 0,1 0,-18 0,18 0,-1 0,-17 0,18 0,-1 0,-17 0,18 0,0 0,-1 0,-17 0,36 0,-36 0,17 0,1 0,0 0,-18 0,35 17,-18-17,-17 0,18 0,0 0,-18 0,17 0,1 0,-18 0,18 0,-1 0,1 0,-18 0,18 0,-1 0,-17 0,18 0,-1 0,-17 0,18 0,0 0,-18 0,17 0,1 0,0 0,-18 0,17 0,1 0,-18 0,18 0,-1 0,-17 0,18 0,0 0,-1 0,-17 0,18 0,-1 0,-17 0,18 0,0 0,-18 0,17 0,1 0,0 0,-18 0,17 0,1 0,-18 0,18 0,-1 0,-17 0,18 0,-1 0,1 0,-18 0,18 0,-1 0,-17 0,18 0,0 0,-18 0,17 0,1 0,0 0,-18 0,17 0,1 0,-18 0,17 0,1 0,0 0,-1 0,1 0,-18 0,18 0,-1 0,-17 0,18 0,0-17,-1 17,1 0,0 0,-18 0,17 0,1 0,-1 0,-17 0,18-18,0 18,-18 0,17 0,1 0,-18 0,35 0,-17 0,-18 0,18 0,-1 0,-17 0,18 0,-1 0,1 0,-18 0,18 0,-1 0,-17 0,18 0,0 0,-18 0,17 0,1 0,0 0,-18 0,17 0,1 0,-18 0,17 0,1 0,-18 0,18 0,-1 0,1 0</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2:54:50.9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18838 7638,'0'-18,"18"18,0 0,-18-18,17 18,1 0,0 0,-1 0,1 0,-1-17,1 17,0 0,-1 0,1 0,-18 0,18 0,-1 0,-17 0,18 0,0-18,-18 18,17 0,1 0,-1 0,-17 0,18 0,0 0,-18 0,17 0,1 0,-18 0,18 0,-1 0,1 0,-18 0,18 0,-1 0,-17 0,18 0,0 0,-1 0,1 0,-1 0,-17 0,18 0,0 0,-18 0,17 0,1 0,0 0,-18 0,17 0,1 0,-18 0,18 0,-1 0,-17 0,18 0,-1 0,1 0,-18 0,18 0,-1 0,1 0,0 0,-1 0,-17 0,18 0,0 0,-18 0,17 0,1 0,-18 0,17 0,1 0,0 0,-18 0,17 0,1 0,0 18,-1-18,1 0,-18 0,18 0,-1 0,-17 0,18 0,0 0,-1 0,1 0,-1 0,-17 0,18 0,0 0,-18 0,17 0,1 0,0 0,-18 0,17 0,1 17,-18 1,0-18,0 18,-18-18,18 0,-17 0,-1 0,0 0,18 0,-17 0,-1 0,18 0,-18 0,1 0,17 0,-18 0,1 0,-1 0,18 0,-18 0,1 0,17 0,-18 0,0 0,18 0,-35 17,17-17,18 0,-17 0,-1 0,18 0,-18 0,1 0,-1 0,18 0,-17 0,-1 0,18 0,-18 0,1 0,17 0,-18 18,0-18,1 0,17 0,-18 0,0 0,18 0,-17 0,-1 0,18 0,-17 0,-1 0,0 0,18 0,-17 0,-1 0,18 0,-18 0,1 0,17 0,-18 0,0 0,1 0,17 0,-18 0,1 0,-1 0,0 0,1 0,17 0,-18 0,0 0,18 0,-17 0,-1 0,18 0,-18 0,1 0,17 0,-18 0,0 0,1 0,17 0,-18 0,1 0,17 0,-18 0,0 0,18 0,-17 0,-1 0,0 0,18 0,-17 0,-1 0,18 0,-18 0,1 0,17 0,-18 0,1 0,-1 0,18 0,-18 0,1 0</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2:55:17.368"/>
    </inkml:context>
    <inkml:brush xml:id="br0">
      <inkml:brushProperty name="width" value="0.05292" units="cm"/>
      <inkml:brushProperty name="height" value="0.05292" units="cm"/>
      <inkml:brushProperty name="color" value="#FF0000"/>
    </inkml:brush>
  </inkml:definitions>
  <inkml:trace contextRef="#ctx0" brushRef="#br0">22507 7673,'0'0,"-17"0,17 0,-18 0,0 18,18-18,-17 0,-1 0,18 0,-18 0,1 0,-1 0,18 0,-18 0,1 0,17 0,-18 0,1 0,17 0,-18 0,0 0,1 0,17 0,-18 0,0 0,18 0,-17 0,-1 0,18 0,-18 0,1 0,-1 0,18 0,-17 0,-1 0,18 0,0 0,0 0,18 0,-18-18,17 18,1-18,-18 1,17 17,-17-18,0 18,0 0,0 18,0-1,0-17,-17 18,-1 0,18-18,-17 17,17 1,0-18,17 17,1 1,-1 0,-17-18,18 0,0 17</inkml:trace>
  <inkml:trace contextRef="#ctx0" brushRef="#br0" timeOffset="14152">22172 7708,'0'0,"0"0,18 0,-1 0,-17 0,18 0,17-17,-35 17,18 0,0 0,-18 0,17 0,1 0,-18 0,17 0,1 0,0 0,-18 0,17 0,1 0,-18 0,18 0,-1 0,-17 0,18 0,0 0,-1 0,-17 0,18 0,0 0,-18 0,0 0,0 0,-18 0,18 0,-18 0,1 0,-1 0,18 0,-18 0,1 0,17 0,-18 0,0 0,18 0,-17 0,-1 0,0 0,18 0,-35 0,35 0,-17 0,-1 0,0 0,18 0,-17 0,-1 0,18 0,-18 0,1 0,17 0,-18 0,0 0,1 0,17 0,0 0,0 0,17-18,1 0,-18 18,18-17,-1-1,-17 18,18 0,-18-18,18 1,-18 17,17-18,-17 18,-17 0,-1 18,18-1,-18-17,1 18,-1-18,18 18,0-1,0-17,-18 18,18 0,0-18,0 17,0 1,0-18,0 17,0 1,0 0,18-18,0 17,-1-17,-17 0,18 0,0 0,-18 0,17 18,1-18,0 18,-1-1,-17-17,0-17,-17 17,-1 0,0 0,18 0,-17 0,-1 0,18 0,-18-18,1 0,17 18,-18-17,18-1,-18 0,1 1,17 17,17 0,1 0,-18 17,18 1,-1-18,1 18,0-1,-1 1,-17 0,18-1,0 1,-18-18,17 0,1 0,-18 0,-18 0,1-18,-1 1,0 17,18-18,-17 0,17 18,-18-17,18-1,0 0,0 18,-18-17,18-1,-17 18,17-17,-18-1,18 18,0 0,35-18,-17 1,0-1,-1 18,1-18,-18 1,18 17,-1-18,-17 0,0 1,18 17,-18 0,0 0,-18 0,1 0,17 17,-18-17,0 0,1 18,17-18,-18 0,0 0,18 18,-17-1,-1 1,18 0,-18-1,18-17,0 18,0 0,-17-18,17 0,0 0,17 0,1 0,-18 0,18 0,-1 0,1 0,-18 0,18 0,-1 0,-17 0,18 0,0 0,-18 0,17 0,1 0,-1 0,-17 0,18 0,0 0,-18 0,17 0,1 0,-18 0,18 0,-1 0,1 0,-18 0,18 0,-1 0,-17 0,18 0,0 0,-18 0,17 0</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2:57:03.4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12330 9825,'0'0,"0"0,17 0,-17 0,18 0,0 0,-1 0,-17 0,18 0,-1 0,-17 0,18 0,0 0,-18 0,17 0,1 18,0-18,-18 0,17 0,1 0,-18 0,18 0,-1 17,-17-17,18 0,-1 0,1 0,-18 0,18 0,-1 0,-17 0,18 0,0 0,-18 0,17 0,1 0,0 0,-18 0,17 0,1 0,-18 0,17 0,1 0,-18 0,18 0,-1 0,1 0,-18 0,18 0,-1 0,-17 0,18 0,0 0,-18 0,17 0,1 0,0 0,-18 0,17 0,1 0,-18 0,17 0,1 0,-18 0,18 0,-1 0,1 0,-18 0,18 0,-1 0,-17 0,36 0,-19 0,-17 0,18 0,-1 0,-17 0,18 0,0 0,-18 0,17 0,1 0,-18 0,18 0,-1 0,1 0,-18 0,18 0,-1 0,-17 0,18 0,-1 0,-17 0,18 0,0 0,-1 0,-17 0,18 0,0 0,-18 0,17 0,1 0,-18 0,18 0,-1 0,1 0,-18 0,18 0,-1 0,-17 0,18 0,-1 0,-17 0,0-17,0 17,0-18,-17 0,17 18,0-17,-18 17,-17-18,35 18,-35 0,17 0,0 0,1 0,17 0,-18 0,0 0,1 0,17 0,-18 0,0 0,18 0,-17 0,-1 0,18 0,-17 0,-1 0,0 0,18 0,-17 0,-1 0,18 0,-18 0,1 0,17 0,-18 0,0 0,18 0,-17 0,-1 0,1 0,17 0,-18 0,0 0,18 0,-17 0,-1 0,18 0,-18 0,1 0,-1 0,0 0,1 0,17 0,-18 0,1 0,-1 0,18 0,-18 0,1 0,17 0,-18 0,0 0,18 0,-17 0,-1 0,0 0,18 0,-17 0,-1 0,18 0,-18 0,1 0,17 0,-18 0,1 0,-1 0,18 0,-18 0,1 0,17 0,-18 0,0 0,18 0,-17 0,-1 0,0 0,18 0,-17 0,-1 0,18 0,-17 0,-1 0,18 0,-18 18,1-18,-1 0,18 0,-18 0,1 0,17 0,-18 0,0 0,18 0,-17 0,-1 0,1 0,17 0,-18 0,0 17,18-17</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2:57:25.4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14764 10301,'0'0,"17"-18,1 18,0 0,-1 0,-17 0,18 0,0 0,-1 0,-17 0,18 0,0 0,-18 0,17 0,1 0,-1 0,1 0,0 0,-18 0,17 0,1 0,-18 0,18 0,-1 0,1 0,-18 0,18 0,-1 0,-17 0,18 0,-1 0,-17 0,36 0,-19 0,-17 0,18 0,0 18,-18-18,17 0,1 0,0 0,-18 0,35 0,-18 0,-17 0,18 0,0 0,-18 0,35 0,-35 18,18-18,-1 0,1 0,-18 0,18 0,-1 0,-17 0,18 0,17 0,-35 0,18 0,-1 0,-17 0,18 0,0 0,-18 0,17 0,1 0,0 0,-18 0,35 0,-35 0,18 0,-1 0,1 0,-18 0,35 0,-35 0,35 0,-17 0,-18 0,18 0,-1 0,-17 0,36 0,-19 0,1 0,-1 0,-17-18,18 18,0 0,-1 0,-17 0,18 0,0 0,-18 0,17 0,1 0,-18 0,18 0,-1 0,1 0,-18 0,18 0,-1 0,-17 0,18 0,-1 0,-17 0,36-18,-19 18,-17 0,18 0,0 0,-18 0,17 0,1 0,0 0,-18 0,17 0,1 0,-18 0,17 0,1 0,-18 0,18 0,17 0,-35 0,18 0,-1 0,-17 0,18 0,0 0,-1 0,-17 0,18-17,-1 17,-17 0,18 0,0 0,-18 0,17 0,1 0,0 0,-18 0,17 0,1 0,-18 0,18 0,-1 0,-17-18,71 18,-71 0,17 0,19-17,-36 17,17 0,1 0,-18 0,18 0,-1 0,1 0,0 0,-1 0,-17 0,18 0,-1 0,-17 0,18 0,0 0,-1 0,-17 0,18 0,0 0,-18 0,35 0,-17 0,-18 0,17 0,1 0,-1 0,1 0,0 0,-18 0,17 0,1 0,-18 0,18 0,-1 0,-17 0,18 0,0 0,-1 0,-17 0,18 0,0 0,-18 0,17 0,1 0,-18 0,17 0,19 0,-36 0,35 0,-17 0,-1 0,1 0,-18 0,18 0,-1 0,-17 0,18 0,-1 0,1 0,-18 0,18 0,-1 0,1 0,17 0,-17 0,17 0,18 0,-35-18,-1 18,1 0,17 0,-17 0,-18 0,18 0,-1 0,-17 0,18 0,0 0,-1 0,-17 0,18 0,-1 0,-17 0,18 0,0 0,-18 0,17 0,1 0,0 0,-18 0,0 0,0 18,0-1,0-17,0 18,0-1,0-17,0 18,-18 0,18-18,-18 17,18 1,0 0,-17-18,-1 0,18 0,-18 0,1 0,17 0,-18 0,1 0,-1 0,18 0,-18 0,1 0,17 0,-18 0,0 0,18 0,-17 0,-1 0,0 0,18 0,-17 0,-1 0,18 0,-18 0,-17 0,35 0,-35 0,17 0,18 0,-17 0,-1 0,0 0,1 0,-1 0,18 0,-18 0,1 0,17 0,-18 0,1 0,17 0,-18 0,0 0,18 0,-17 0,-1 0,0 0,18 0,-17 0,-1 0,0 0,1 0,-1 0,18 0,-17 0,-1 0,0 0,1 0,-1 0,18 0,-18 0,1 0,-1 0,0 0,1 0,17 0,-18 0,0 0,18 0,-17 0,-1 0,18 0,-17 0,-1 0,0 0,1 0,-1 0,18 0,-18 0,1 0,-1 0,18 0,-18 0,1 0,17 0,-18 0,1 0,-1 0,0 0,1 0,17 0,-18 0,0 0,18 0,-17 0,-1 0,18 0,-18 0,1 0,-1 0,18 0,-17 0,-1 0,18 0,-18 0,1 0,17 0,-18 0,0 0,1 0,17 0,-18 0,0 0,18 0,-17 0,-1 0,18 0,-18 0,1 0,-1 0,18 0,-17 0,-1 0,0 0,1 0,-1 0,18 0,-18 0,1 0,17 0,-36 0,19 0,17 0,-35 0,35 0,-18 0,0 0,1 0,-1 0,0 0,18 0,-17 0,-1 0,18 0,-18 0,1 0,-1 0,18 0,-17 0,-1 0,18 0,-18 0,-17 0,35 0,-18 0,1 0,17 0,-18 0,0 0,18 0,-17 0,-1 0,0 0,18 0,-17 0,-1 0,18 0,-17 0,-1 0,18 0,-18 0,1 0,-1 0,18 0,-18 0,1 0,17 0,-18 0,0 0,18 0,-17 0,-1 0,1 0,17 0,-36 0,19 0,-1 0,0 0,-17 0,0 0,35 0,-35 0,17 0,18 0,-35 0,35 0,-18 0,0 0,18 0,-17 0,-1 0,0 0,18 0,-17 0,-1 0,18 0,-18 0,-17 0,35 0,-17 0,-1 0,18 0,-18 0,-17 0,35 0,-18 0,1 0,17 0,-18 0,0 0,18 0,-17 0,-1 0,1 0,17 0,-18 0,0 0,18 0,-17 0,-1 0,18 0,-18 0,1 0,-1 0,18 0,-18 0,1 0,17 0,-18 0,1 0,17 0,-18 0,0 0,1 0,17 0,-18 0,0 0,18 0,-17 0,-1 0,18 0,-18 0,1 0,17-18,17-17,-17 35,18-18,0 18,-18 0,17 0,1 0,0 0,-18 0,17 0,1 0,-18 0,18 0,-1 0,-17-18,18 18,-1 0,1 0,-18 0,18 0,-1 0,-17 0,18 0,0 0,-18 0,17 0,1 0,0 0,-18 0,17 0,1 0,-18 0,17 0,1 0,-18 0,18 0,-1 0,1-17,-18 17,18 0,-1 0,-17 0,18 0,0 0,-18 0,17 0,1 0,-1 0,-17 0,18 0,0 0,-18 0,17 0,1 0,-18 0,18 0,-1 0,1-18,-18 18,18 0,-1 0,-17 0,18 0,0 0,-18 0,17 0,1 0,-18 0,17 0,1 0,0 0,-18 0,17 0,1 0,-18 0,18 0,-1 0,-17 0,18 0,0 0,-1 0,-17 0,18 0,-1 0,-17 0,18 0,0 0,-18 0,17 0,1 0,0 0,-18 0,17 0,1 0,-18 0,18 0,-1 0,-17 0,18-17,-1 17,1 0,-18 0,18 0,-1 0,-17 0,18 0,0-18,-18 18,17 0,1 0,0 0,-18 0,17 0,1 0,-18 0,18 0,-1 0,-17 0,18 0,-1 0,1 0,-18 0,18 0,-1 0,-17 0,18 0,0 0,-18 0,17 0,1 0,0 0,-18 0,17 0,1 0,-18 0,17 0,1 0,-18 0,18 0,-1 0,1 0,-18 0,18 0,-1 0,-17 0,18 0,0 0,-18 0,17 0,1 0,-1 0,-17 0,18 0,0 0,-18 0,17 0,1 0,-18 0,18 0,-1 0,1 0,-18 0,18 0,-1 0,-17 0,18 0,0 0,-18 0,17 0,1 0,-1 0,-17 0,18-18,-18 18,0 0,-18 0,-17 0,18 0,-1 0,0 0,1 0,-19 0,19 0,-19 0,19 0,17 0,-36 0,36 0,-17 0,-18 0,35 0,-36 0,19 0,17 0,-36 0,19 0,-19 0,19 0,-1 18,1-18,-1 0,0 0,1 0,-1 0,0 0,1 0,-1 18,0-18,1 0,-1 0,1 0,-1 0,0 0,1 0,17 0,-18 0,0 0,18 0,-17 0,-1 0,18 0,-18 0,1 0,-1 0,18 0,-18 0,1 0,17 0,-18 0,1 0,-1 0,0 0,1 0,17 0,-18 0,0 0,18 0,-17 0,-1 0,0 0,18 0,-17 0,-1 0,18 0,-17 0,-1 0,0 0,1 0,-1 0,18 0,-18 0,1 0,17 0,-18 0,0 0,18 0,-17 0,-1 0,1 0,17 0,-18 0,0 0,18 0,-35 0,17 0,1 0,-1 0,0 0,1 0,-1 0,18 0,-18 0,1 0,17 0,-18 0,1 0,-1 0,0 0,1 0,17 0,-18 0,0 0,18 0,-17 0,-19 0,36 0,-17 0,-1 0,18 0,-17 0,-1 0,0 0,18 0,-17 0,-1 0,18 0,-18 0,1 0,17 0,-18 0,0 0,1 0,17 0,-18 0,1 0,17 0,-18 0,0 0,18 0,-17 0,-1 0,0 0,18 0,-17 0,-1 0,0 17,18-17,18 0,35 0,-35 0,17 0,-35 0,35 0,0 0,-35 0,36 0,-19 0,1 0,0 0,-1 0,1 0,0 0,-1 0,1 0,-18 0,17 0,1 0,0 0,-18 0,17 0,1 0,-18 0,18 0,-1 0,-17 0,18 0,0 0,-1 0,-17 0,18 0,-1 0,-17 0,18 0,0 0,-18 0,17 0,1 0,0 0,-18 0,17 0,1 0,-18 0,18 0,-1 0,-17 0,18 0,0 0,-1 0,-17 0,18 0,-1 0,-17 0,18 0,0 0,-1 0,1 0,0 0,-18 0,17 0,1 0,-18 0,18 0,-1 0,-17 0,35 0,-17 0,0 0,-1 0,1 0,0 18,17-18,-35 0,18 0,17 0,-35 0,35 0,-35 0,18 0,17 0,-35 0,18 0,-1 0,-17 0,36 0,-19 0,-17 0,36 0,-36 0,17 0,1 0,-1 0,-17 0,18 0,0 0,-18 0,17 0,1 0,-18 0,18 0,-1 0,1 0,-18 0,18 0,-1 0,-17 0,18 0,-1 0,-17 0,18 0,0 0,-1 0,-17 0,18 0,0 0,-18 0,17 0,1 0,-18 0,18 0,-1 0,1 0,-18 0,17 0,1 0,-18 0,18 0,-1 0,-17 0,18 0,0 0,-1 0,-17 0,18 0,0 0,-18 0,17-18,1 18,-18 0,18 0,17-17,-35 17,17 0,1 0,-18-18,18 18,-1 0,1 0,-18 0,18 0,-1 0,1 0,0 0,-1-18,-17 18,18 0,-1 0,-17 0,18 0,0 0,-18 0,17 0,1 0,0 0,-18 0,17 0,1 0,-18 0,18 0,-1 0,-17 0,18 0,-1 0,1 0,-18 0,18 0,-1 0,-17 0,18 0,0 0,-18 0,17 0,1 0,0 0,-18 0,17 0,1 0,-18 0,18 0,-1 0,-17 0,18 0,-1 0,1 0,-18 0,18 0,-1 0,1 0,0 0,-18 0,17 0,1 0,0 0,-1 0,1 0,-1 0,-17 0,18 0,0 0,-18 0,17 0,1 0,-18 0,18 0,-1 0,1 18,0-18,-1 0,1 0,-1 0,1 0,-18 0,18 0,-1 0,-17 18,18-18,0 0,-1 0,-17 0,18 0,0 0,-18 0,17 0,1 0,-18 0,18 0,-1 0,1 0,-18 0,17 0,1 0,-18 0,18 0,-1 0,-17 17,18-17,0 0,-18 18,0-1,0-17,0 18,0 0</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2:57:32.4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10866 15734,'17'0,"-17"0,18 18,-1-18,-17 0,18 0,0 0,-1 0,-17 0,18 0,0 0,-18 0,17 0,1 0,-18 0,18 0,-1 0,1 0,-18 0,18 0,-1 0,-17 0,18 0,-1 0,-17-18,0 0,0 18,0-17,0-19,0 36,-17-17,17 17,-18 0,1 0,-1 0,18 0,-18 0,1 0,17 0,-18 0,0 0,1 0,-1 0,0 0,18 0,-17 0,-1 0,18 0,-18 0,1 0,-1 0,18 0,-17 0,-1 0</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2:57:37.6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10866 15169,'0'0,"17"0,1 0,-18 0,17 0,1 0,0 0,-18 0,17 0,1 0,-18 0,18 0,-1 0,-17 0,18 0,0 0,-1 0,-17 0,18 0,0 0,-18 0,17 0,1 0,-18 0,17 0,1 0,0 0,-1 0,-17 0,0 0,-17 0,-1 0,18 0,-18 0,1 0,-1 0,18 0,-17 0,-1 0,18 0,-18 0,1 0,17 0,-36 0,19 0,17 0,-18 0,0 0,18 0,-17 18,-1-18,0 0,18 0,-17 0,-1 18,18-18,0 17,0 1,0 0,18-18,-18 0,35-18,-17 18,-18 0,17 0,1 0,-18 0,18 0,-1 0,1-18,0 18,-1 0,-17 0,18 0,0 0,-1 0,-17 0,18 0,-1 0,-17 0,18 0,0 0,-18 0</inkml:trace>
</inkml:ink>
</file>

<file path=ppt/ink/ink19.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2:57:57.21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13882 15699,'-18'0,"18"0,-17 0,-1 0,18 0,-18 0,1 0,17 0,-18 0,0 0,1 0,17 0,-36 0,36 0,-17 0,-1 0,1 0,17 0,-18 17,0-17</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2:59:18.711"/>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19025 7422,'0'0,"21"0,0 0,-21 0,21 0,0 0,0 0,0 0,0 0,-21 0,21 0,0 0,-21 0,21 0,0 0,0 0,-21 0,21 0,0 0,-21 0,21 0,0 0,-21 0,21 0,0 0,1 0,-22 0,21 18,0-18,-21 0,21 0,0 0,-21 0,21 0,0 0,0 0,-21 0,21 0,0 0,-21 0,21 0,0 0,-21 0,21 0,0 0,-21 0,21 0,0 0,0 0,-21 0,21 0,0 0,-21 0,21 0,0 0,-21 0,21 0,0 0,0 0,-21 0,21 0,0 0,-21 0,21 0,0 0,-21 0,21 0,1 0,-1 0,-21 0,21 0,0 0,-21 0,21 0,0 0,-21 0,21 0,0 0,0 0,-21 0,21 0,0 0,-21 0,21 0,0 0,-21 0,21 0,0 0,0 0,-21 0,21 0,0 0,-21 0,21 0,21 0,-42 0,21 0,0 0,0 0,0 0,0 0,-21 0,21 0,0 0,0 0,1 0,-1 0,0 0,0 0,-21 0,21 0,0 0,0 0,-21 0,21 0,0 0,0 0,0 0,0 0,0 0,0 0,-21 0,21 0,0 0,-21 0,21 0,0 0,0 0,0-18,21 18,-42 0,21 0,0 0,-21 0,21 0,0 0,0 0,-21 0,21 0,0 0,-21 0,43 0,-22 0,-21 0,21 0,0 0,-21 0,42 0,-21 0,-21 0,21 0,0 0,21 0,-21 0,-21 0,21 0,0 0,0 0,-21 0,21 0,0 0,-21 0,42 0,-42 0,21 0,0 0,0 0,-21 0,21 0,0 0,-21 0,21 0,0 0,-21 0,21 0,21 0,-42 0,22 0,-1 0,-21 0,21 0,0 0,0 0,-21 0,21 0,0 0,-21 0,21 0,0 0,-21 0,21 0,21 0,-42 0,21 0,0 0,-21 0,21 0,0 0,0 0,-21 0,21 0,0 0,0 0,0 0,0 0,-21 0,21-18,0 18,-21 0,21 0,0-18,-21 18,21 0,0 0,0 0,-21 0,22 0,-1 0,-21 0,0 0,0 0,-21 0,21 0,-22 0,1 18,0-18,21 0,-21 0,0 0,21 0,-21 0,0 0,21 0,-21 0,0 0,0 0,21 0,-21 0,0 0,0 0,0 0,0 0,0-18,0 18,21 0,-21 0,0 0,0 0,21 0,-21-17,0 17,21 0,-21 0,0 0,21 0,-21 0,0 0,0 0,21 0,-21 0,0 0,21 0,-22 0,1 0,21 0,-21 0,0 0,0 0,21 0,-21 0,0 0,21 0,-21 0,0 0,21 0,-42 0,21 0,21 0,-21 0,0 0,21 0,-21 0,0 0,0 0,21 0,-21 0,0 0,0 0,0 0,0 0,21 0,-21 0,0 0,21 0,-21 0,0 0,21 0,-21 0,0 0,0 0,21 0,-22 0,1 0,21 0,-21 0,0 0,21 0,-21 0,-21 0,42 0,-21 0,0 0,21 0,-21 0,0 0,0 0,21 0,-21 0,0 0,21 0,-21 0,0 0,21 0,-21 0,0 0,0 0,21 0,-21 0,0 0,21 0,-21 0,0 0,21 0,-21 0,0 0,0 0,21 0,-21 0,0 0,21 0,-42 0,20 0,22 0,-21 0,0 0,21 0,-21 0,0 0,21 0,-21 0,0 0,0 0,0 0,0 0,0 0,0 0,0 0,21 0,-42 0,42 0,-21 0,0 0,0 0,21 0,-21 0,0 0,21 0,-21 0,0 0,21 0,-21 0,0 0,0 0,21 0,-21 0,0 0,21 0,-21 0,0 0,21 0,-22 0,1 0,0 0,21 0,-21 0,0 0,21 0,-21 0,0 0,21 0,-21 0,0 0,0 0,0 17,0-17,21 0,-21 0,0 0,0 0,21 0,-21 0,0 0,21 0,-21 0,0 0,21 0,-21 0,0 0,0 0,21 0,-21 0,0 0,21 0,-21 0,-21 0,42 0,-21 0,0 0,-22 0,22 0,21 18,-21-18,0 0,21 0,-21 0,0 0,0 0,21 0,-21 0,0 0,21 0,-21 0,0 0,21 0,-21 0,0 0,0 0,21 0,-21 0,0 18,21-18,-42 18,42-18,0 17,0-17,42 0,-21 0,-21 0,21 0,0-17,0 17,-21-18,21 18,0 0,0 0,0 0,0 0,-21 0,21 0,0 0,-21 0,21 0,0 0,-21 0,21 0,0 0,0 0,-21 0,22 0,-1 0,-21 0,-21 0,21 0,-22 0,1 0,0 0,21 0,-21 0,0 0,21 0,-21 0,0 0,21 0,-21 0,0 0,0 0,21 0,0 18,0-18,21 17,0 1,-21-18,21 0,0-18,-21 18,21 0,0 0,0 0,-21 0,21 0,0 0,-21 0,22 0,-1 0,-21 0,21 0,0 0,0 0,-21 0,21 0,0 0,-21 0,21 0,0 0,-21 0,21 0,0 0,0 0,-21 0,21 0,0 0,-21 0,21 0,0 0,-21 0,21 0,0 0,-21-17,21-1,0 18,-21 0,-21 0,21 0,-21 0,0 0,21 0,-21 0,0 0,21-18,-21 18,0-18,21 18,-21 0,-21 0,42 0,-21-17,0 17,0 0,21 0,-21 0,0 0,21 0,-21 0,0-18,21 18,-21 0,0 0,-1 0,22 0,-21 0,0 0,21 0,-21 0,-21 0,42 0,-21 0,0 0,21 0,-21 0,-21 18,42-18,-21 0,0 0,21 0,-21 0,0 0,21 0,-21 0,0 0,0 0,21 0,-21 0,0 17,21-17,-21 0,0 0,21 0,21 0,0 0,0 0,0 0,-21 0,21 0,0 0,-21 0,21 0,0 0,-21 0,42 0,-21 0,-21 0,21 0,0 0,-21 0,21 0,0 0,0 0,-21 0,21 0,0 0,0 0,21 0,-42 0,22 0,-1 0,-21 0,21 0,0 0,0 0,-21 0,21 0,0 0,-21 0,21 0,0 0,-21 0,21 0,0 0,0 0,-21 0,21 0,0 0,-21 0,21 0,0 0,-21 0,21 0,0 0,0 0,-21 0,42 0,-21 0,0 0,0 0,-21 0,42 0,-21 0,-21 0,42 0,-42 0,22 0,-1 0,0 0,21 0,-21 0,-21 0,21 0,0 0,-21 0,21 0,0 0,0 0,-21 0,21 0,0 0,0 0,0 0,0 0,-21 0,21 0,0-17,0 17,0 0,0 0,-21 0,21 0,0 0,-21 0,21 0,0 0,-21 0,42-18,-21 18,-21 0,21-18,1 18,-22 0,21 0,0 0,0 0,-21 0,42 0,-21 0,0 0,0 0,-21 0,21 0,0 0,0 0,-21 0,21 0,0 18,-21-18,21 0,0 0,-21 0,21 0,21 18,-42-18,21 0,0 0,0 0,-21 0,42 0,-42 0,42 0,-21 0,-21 0,21 0,0 0,-21 0,21 0,1 0,-22 0,21 0,21 0,-42 0,21 0,21 0,-42 0,21 0,0 0,-21 0,21 0,0 0,-21 0,21 0,0 0,0 0,-21 0,21 0,0 0,0 0,0 0,0 0,-21 0,21 0,0 0,-21 0,42 0,-21 0,-21 0,21 0,0 0,-21 0,21 0,0 0,-21 0,21 0,1 0,-1 0,-21 0,21 0,0 0,-21 0,21 0,0 0,-21 0,21 0,0 0,0 0,-21 0,21 0,0 0,-21 0,21 0,0 0,-21 0,21 0,0 0,0 0,-21 0,21 0,0 0,-21 0,21 0,0 17,-21-17,21 0,0 0,0 0,-21 0,21 0,0 0,-21 0,21 0,0 0,-21 0,21 0,0 0,1 0</inkml:trace>
</inkml:ink>
</file>

<file path=ppt/ink/ink20.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2:58:00.36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13882 15187,'-18'0,"1"0,17 0,-18 0,0 0,1 0,-1 0,0 0,18 0,-17 0,-19 18,36-18,-17 0,-1 0,18 0,-17 0,-1 0,18 0,0 0,0 0,18 0,-18 0,17 0,1 0,-18 0,17 0,1 0,0 0,-18 0,17 0,1 0,-18 0,18 0,-1 0,-17 0,18 0,0 0,-1 0,-17 0,18 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2:59:34.478"/>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6839 7938,'24'-18,"0"18,0 0,0 0,0 0,0 0,0 0,-24 0,48 0,-24 0,0 0,0 0,-24 0,24 0,0 0,0 0,-24 0,24 0,0 0,0 0,0 0,0 0,24 0,-24 0,0 0,0 0,0 0,0 0,0 0,-24 0,24 0,24 0,-24 0,0 0,0 18,0-18,0 0,0 0,0 0,0 0,0 0,48 0,-24 0,-24 17,24-17,0 0,-48 0,48 0,-24 0,-24 0,48 0,-24 18,-24-18,48 0,-48 0,24 0,0 0,0 0,-24 0,48 0,-48 0,48 0,-24 0,0 0,24 0,-24 0,0 0,24 0,-24 0,0 0,0 0,0 0,0 0,-24 0,24 0,0 0,-24 0,24 0,0 0,0 0,0 0,0 0,-24 0,24 0,0 0,-24 0,24 0,24 0,-48 0,24 0,0 0,0 0,0 0,0 0,-24 0,24 0,0 0,-24 0,24 0,0 0,-24 0,24 0,0 0,0 0,-24 0,24 0,0-18,-24 18,24 0,0 0,-24 0,48 0,-24 0,0-17,0-1,-24 0,0 18,0-17,-24 17,0 0,0 0,24 0,-24 0,0 0,24 0,-24 0,0 0,24 0,-24 0,0 0,0 0,24 0,-24 0,0 0,0 0,0 0,0 0,24 17,-24-17,0 0,24 0,-24 0,0 18,24-18,-24 0,0 0,0 0,24 0,-24 0,0 0,0 0,0 0,24 0,-48 18,0-18,48 0,-24 0,0 0,24 0,-24 0,0 0,24 0,-24 0,0 0,0 0,24 0,-24 0,0 0,24 0,-24 0,-24 0,24 17,0-17,0 0,24 0,-24 0,0 18,24-18,-24 0,0 0,0 0,0 0,0 0,24 0,-24 0,0 0,0 0,0 0,0-18,0 18,0 0,0 0,0 0,0 0,0 0,-24 0,24 0,24 0,-24 0,0 0,0 0,-24 0,48 0,-48 0,24 0,0 0,0 0,24 0,-48 0,24 0,24 0,-24 0,0 0,24 0,-24 0,-24 0,48 0,-24 0,0 0,0-17,0 17,0 0,24 0,-24 0,0 0,24 0,-24 0,0 0,0 0,24 0,-24 0,0 0,24 0,-24 0,0-18,24 18,24 0,-24 0,48 0,-24 0,-24 0,48-18,-24 18,0 0,24 0,-48 0,24 0,0 0,0 0,0 0,0 0,-24 0,24 0,0 0,-24 0,24 0,0 0,-24 0,24 0,0 0,0 0,-24 0,24 0,0 0,-24 0,24 0,24-17,-48 17,24 0,0 0,-24 0,24 0,0 0,-24 0,24 0,0 0,0 0,0-18,0 18,0 0,-24 0,24 0,0 0,-24 0,24 0,0 0,-24 0,24 0,0 0,-24 0,24 0,0 0,0 0,-24 0,24 0,0 0,-24 0,24 0,0 0,-24 0,24 0,0 0,0 0,-24 0,24 0,0 0,-24 0,24 0,0 0,-24 0,24 0,0 0,0 0,-24 0,24 0,0 0,-24 0,24 0,0 0,-24 0,24 0,0 0,0 0,-24 0,24 0,0 0,-24 0,24 0,0 0,-24 0,24 0,0 0,0 0,-24 0,24 0,0 0,-24 0,24-18,0 18,-24 0,24 0,0 0,0 0,-24 0,24 0,0 0,0 0,0 0,0 0,0 0,0 0,-24 0,48 0,-24 0,-24 0,24 0,0 0,-24 0,24 18,0 0,0-18,-24 17,0 1,0 0,0-1,-24 1,24-18,-24 17,24 1,-24-18,0 0,24 0,-24 0,0 0,0 0,24 0,-24 0,0 0,24 0,-24 0,0 0,24 0,-24 0,-24 0,48 0,-24 18,0-18,24 0,-24 0,0 0,24 0,-24 0,0 0,0 0,24 0,-24 0,0 0,24 0,-24 0,-24 0,48 0,-24 0,0 0,24 0,-24 0,0 0,24 0,-24 0,0 0,0 0,24 0,-24 0,0 0,24 0,-24 0,0 0,24 0,-24 0,0 0,0 0,0 0,0 0,24 0,-24 0,-24 17,48-17,-24 0,0 0,24 0,-24 0,0 0,0 0,24 0,-24 0,0 0,24 0,-24 0,0 0,24 0,-24 0,0 0,0 0,24 0,-24 0,0 0,24 0,-24 0,0 0,24 0,-24 0,0 0,0 0,24 0,-24 0,0 0,24 0,-24 0,0 0,24 0,-24 0,0 0,0 0,24 0,-24 0,0 0,24 0,-24 0,0 0,24 0,-24 0,0 0,0 0,24 0,-24 0,0 0,24 0,-24 0,0 0,24 0,-24 0,0 0,0 0,24 0,-24 0,0 0,24 0,-24 0,0 0,24 0,-24 0,0 0,0 0,0-17,0 17,24 0,-24 0,0 0,0 0,24-18,-24 18,0 0,24 0,-24 0,0 0,24 0,-24 0,0 0,0 0,24 0,-24 0,0 0,24 0,-24 0,0 0,24 0,-24 0,0 0,0-18,24 18,0-17,0-1,0 1,0-1,24 0,0 18,-24 0,24 0,0 0,-24 0,24-17,0 17,0 0,-24 0,24 0,0 0,-24 0,24-18,0 18,-24 0,24 0,0 0,0 0,-24 0,24 0,0-18,-24 18,24 0,0 0,-24 0,24 0,0 0,0 0,-24-17,24 17,0 0,-24 0,24 0,0 0,-24-18,24 18,0 0,0 0,-24 0,24 0,0 0,0 0,0 0,0 0,-24 0,24 0,0 0,-24 0,24 0,0 0,-24 0,24 0,0 0,0 0,-24 0,24 0,0 0,-24 0,24 18,0-18,-24 0,24 0,0 0,0 0,-24 0,24 0,0 0,-24 0,24 0,0 0,-24 0,24 0,0 0,0 0,-24 0,24 0,0 0,-24 0,24 0,0 0,-24 0,24 0,0 0,0 0,-24 0,24 0,0 0,-24 0,24 0,0 0,-24 0,24 0,0 0,-24 0,24 0,0 0,0 0,-24 0,24 0,0 0,-24 0,24 0,0 0,-24 0,24 0,0 0,0 0,-24 0,24 0,0 0,-24 0,24 0,0 0,-24 0,24-18,0 18,0 0,-24 0,24 0,0 0,-24 0,24 0,0 0,-24 0,24 0,0 0,0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3:00:04.933"/>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12700 7938,'18'0,"-1"0,-17 0,18 0,0 0,-1 0,-17 0,18 0,-1 0,1 0,0 0,-1 0,-17 0,18 0,0 0,-18 0,17 0,1 0,-18 0,18 17,17-17,-35 0,18 0,-1 0,-17 0,18 0,-1 0,1 0,0 0,-1 0,1 0,0 0,-1 0,1 0,0 0,-1 0,-17 0,18 0,-1 0,1 0,17 0,-35 0,18 0,0 0,-18 0,17 0,1 0,-18 0,18 0,-1 0,1 0,-1 0,1 0,0 0,-1 0,1 0,0 0,17 0,-17 0,-1 0,1 0,-18 0,18 0,-1 0,-17 0,18 0,-1 0,-17 0,36 0,-19 0,1 0,0 0,-1 0,-17 0,18 0,0 0,-18 0,17 0,1 0,-18 0,35 0,-17 0,-1 0,19 0,-19 0,19 0,-19 0,1-17,-1 17,1 0,0 0,-1 0,1-18,17 18,-35 0,36 0,-19 0,19 0,-19 0,1 0,-1 0,-17 0,36 0,-19 0,-17 0,18 0,0 0,-18 0,17 0,1 0,0 0,-18 0,35 0,-35 0,53 0,-36 0,19-18,-19 18,1 0,0 0,-1 0,1-17,-1 17,1 0,-18 0,35 0,-17 0,0 0,17 0,-35 0,18 0,-1 0,1 0,0 0,-1 0,-17 0,35 0,-35 0,18 0,0 0,-1 0,-17 0,18 0,0 0,-18 0,17 0,19 0,-36 17,17-17,1 0,-1 0,1 0,0 0,-1 0,1 0,0 0,-1 0,1 0,0 0,-1 0,1 0,17 0,-17 0,35 0,-36 0,1 0,17 0,-35 0,36 0,-19 0,1 0,-1 0,1 0,0 0,17 0,-17 0,35 0,-36 0,-17 0,35 0,-35 0,18 0,0 0,-18 0,17 0,1 0,0 0,-1 0,1 0,0 0,17 0,-18 0,1 0,17 0,-35 0,18 0,0 0,17 0,-17 0,-1 0,19 0,-1 0,0 18,18-18,-18 0,18 0,-18 0,-17 0,0 0,-1 0,1 0,0 0,-18 0,17 0,1 0,-18 0,18 0,-1 0,1 0,-18 0,17 0,1 0,-18 0,18 0,-1 0,-17 0,18 0,17 0,-35 0,18 0,17 0,-35 0,36 0,-19 0,18 0,-17 0,-18 0,18 0,-1 0,-17 0,18 0,0 0,-18 0,17 0,1 0,0 0,-18 0,17 0,1 0,-18 0,17 0,19 18,-36-18,17 0,1 0,17 0,-17 0,-18 0,18 0,17 0,-35 0,17 0,19 17,-19-17,19 0,-36 0,53 0,-36 0,1 0,17 0,-35 0,35 0,-35 0,18 0,0 0,-1 0,-17 0,18 0,0 0,-18 0,35 0,-17 0,-1 0,18 0,-35 0,18 0,0 0,-18 0,17 0,1 0,-18 0,18 0,-1 0,1 0,0 0,17 0,-18 0,19 0,-36 0,53 0,-36 0,19 0,17 0,-36 0,18 0,-17 0,17 0,-35 0,36 0,-1 0,-17 0,-1 0,1 0,17 0,-17 0,-1 0,1 0,0 0,-18 0,17 0,1 0,-18 0,18 0,17 18,-35-18,17 0,1 0,-18 0,18 0,-1 0,-17 0,36 0,-19 0,-17 0,36 0,-19 0,-17 0,18 0,-18 0,0 0,-35 0,17 0,18 0,-18-18,1 18,17 0,-36-17,19 17,-1-18,0 18,1-18,-1 18,1 0,-1 0,0 0,1 0,17 0,-18 0,0 0,1 0,17 0,-18 0,0 0,18 0,-17 0,-1 0,18 0,-17 0,-1 18,0-18,18 0,-17 0,-1 0,0 0,1 0,-1 0,-17 0,0 0,-18 0,35 0,-17 0,-1 0,19 0,-19 0,19 0,17 0,-18 0,1 0,17 0,-36 0,19 0,17 0,-18 0,0 0,18 0,-17 0,-1 0,18 0,-18 0,1 0,-1 0,18 0,-17 0,-1 0,18 0,-18 0,1 0,17 0,-18 0,0 0,1 0,17 0,-18 0,0 0,18 0,-17 0,-1 0,18 0,-17 0,-1 0,0 0,18 0,-35 0,35 0,-18 0,1 0,-1 0,18 0,-18 0,1 0,-1 0,0 0,1 18,-1-18,1 0,17 0,-18 0,0 0,1 0,-1 0,0 0,18 0,-17 0,-1 0,0 0,18 0,-17 0,-1 0,18 0,-17 0,-1 0,18 0,-35 0,17 0,18 0,-18 0,1 0,17 0,-18 0,0 0,18 0,-17 0,-1 0,1 0,17 0,-18 0,0 0,18 0,-17 0,-1 0,18 0,-18 0,-17 0,35 0,-18 0,1 0,17 0,-18 0,0 0,1 0,17 0,-35 0,35 0,-18 0,0 0,1 0,17 0,-18 0,0 0,18 0,-35 0,17 0,18 0,-17 0,-1 0,18 0,-17 0,-1 0,18 0,-18 0,1 0,-1 0,18 0,-18 0,1 0,17 0,-18 0,0 0,1-18,-18 18,17 0,0 0,1 0,-1 0,-17 0,17 0,-17 0,-1 0,19 0,-18 0,17-18,-17 18,-1-17,19 17,-19 0,36 0,-17 0,-1 0,1 0,-1-18,0 18,18 0,-17 0,-1 0,0 0,18 0,-17 0,-1 0,18 0,-18 0,1 0,17 0,-18 0,1 0,-1 0,18 0,-35 0,35 0,-36 0,19 0,17 0,-18 0,0 0,18 0,-17 0,-1 0,0 0,18 0,-35 0,35 0,-35 0,17 0,18 0,-35 0,17 0,1 0,-1 0,18 0,-18 0,1 0,-1 0,1 0,-1 0,18 0,-18 0,1 0,17 0,-36 0,19 0,-1 0,0 0,1 0,-1 0,-17 0,35 0,-18 0,1 0,-1 0,0 0,1 0,17 0,-18 0,0 0,18 0,-17 0,-1 0,18 0,-35 0,0 0,17 0,-35 0,18 0,-1 0,-16 0,34 0,-35 0,35 0,-17 0,17 0,1 0,-18 0,35 0,-36 0,19 0,17 0,-18 0,0 0,18 0,-17 0,-1 0,18 0,-18 0,1 0,-1 0,0 0,1 0,17 0,-18 0,1 0,-1 0,18 0,-18 0,1 0,17 0,-18 0,0 0,18 0,-17 0,-1 0,0 0,1 0,-1 0,18 0,-35 0,17 0,18 0,-35 0,35 0,-18 0,1 0,-1 0,18 0,-18 0,1 0,17 0,-18 0,1 0,17 0,-18 0,0 0,1 0,-1 0,0 0,18 0,-17 0,-1 0,0 0,1 0,-1 0,18 0,-35 0,17 0,-17 0,0 0,35 0,-53 0,53 0,-36 0,19 0,17 0,-35 0,17 0,0 0,1 0,-1 0,0 0,-17 0,35 18,-18-18,1 0,17 0,-18 0,1 0,17 0,-18 0,0 0,1 0,17 0,-18 0,0 0,18 0,-17 0,-1 0,18 0,-18 0,1 0,-1 0,18 0,-18 0,1 17,17-17,-18 0,1 0,17 0,-18 18,0-18,1 18,17-18,-18 0,0 17,18-17,18 0,-18 0,18 18,-1-18,1 0,-18 0,18 0,-1 0,-17 0,18 0,17 0,-35 0,18 0,-1 0,-17 0,18 0,0 0,-18 0,17 0,1 0,0 0,-18 0,17 0,1 0,-18 0,18 0,-1 0,18 0,-17 0,-18 0,35 0,-17 0,-18 0,18 0,-1 0,-17 0,18 0,0 0,-1 0,-17 0,18 0,-1 0,-17 0,18 0,0 0,-18 0,17 0,1 0,0 0,-18 0,17 0,1 0,0 0,-1 0,1 0,-18 0,17 0,1 0,-18 0,35 0,-17 0,-18 0,18 0,-1 0,-17 17,36-17,-19 0,36 0,-18 0,-17 0,35 0,-18 0,1 0,-1 0,0 0,-17 0,-1 0,1 0,0 0,-18 0,17 0,1 0,0 0,-18 0,17 0,1 0,-18 0,17 0,19 0,-36 0,35 0,-17 0,17 0,-17 0,17 0,-17 0,-18 0,35-17,-18 17,-17 0,18 0,0 0,-18 0,17 0,1 0,0 0,17 0,-17 0,-18 0,17 0,1 0,-18 0,17 0,1 0,0 0,-18 0,17 0,1 0,-18 0,18 0,-1 0,-17 0,18 0,0-18,-1 18,1 0,-1 0,1 0,0 0,-1 0,1 0,0 0,-18 0,17 0,1 0,0 0,-18 0,17 0,1 0,-18 0,18 0,17 0,-35 0,17 0,1 0,-18 0,18 0,-1 0,-17 0,18 0,0 0,-1 0,1 0,17 0,-35 0,35 0,-35 0,18 0,0 0,-1 0,1 0,0 0,-1 0,1 0,0 0,-1 0,1 0,-1 0,-17 0,18 0,0 0,-18 0,17 0,1 0,-18 0,18 0,-1 0,-17 0,18 0,0 0,-1 0,1 0,0 0,-1 0,1 0,17 0,-35 0,18 0,-1 0,-17 0,36 0,-19 0,-17 0,18 0,17 0,0 18,18-18,-35 0,17 0,-17 0,17 0,-17 0,-18 0,17 0,1 0,17 0,-17 0,0 0,17 0,-17 0,-1 0,19 0,-36 0,17 0,1 0,-18 0,17 0,1 0,-18 0,18 0,-1 0,1 17,-18-17,18 0,-1 0,-17 0,18 0,0 0,-18 0,35 18,-18-18,-17 0,36 0,-19 0,1 0,17 0,-35 0,18 0,0 0,-18 0,17 0,1 0,-1 0,-17 0,18 0,0 0,-18 0,17 0,1 0,-18 0,18 0,-1 0,1 0,-18 0,18 0,-1 0,1 0,0 0,-18 0,17 0,1 0,-1 0,-17 0,18 0,0 0,-18 0,17 0,1 0,-18 0,18 0,-1 0,1 0,-18 0,18 0,-1 0,1 0,-1 0,1 0,-18 0,18 0,-1 0,1 0,0 0,-1 0,1 18,0-18,-18 0,17 0,1 0,-1 0,-17 0,18 0,0 0,-18 0,17 0,1 0,-18 0,18 0,-1 0,1 0,-18 0,18 0,-1 0,-17 0,18 0,0 0,-18 0,17 0,1 0,-1 0,-17 0,18 0,0 0,-18 0,17 0,1 0,-18 0,18 0,-1 0,1 0,-18 0,18 0,-1 0,-17 0,18 0,-1 0,-17 0,18 0,0 0,-1 0,-17 0,18 0,0 0,-18 0,17 0,1 0,-18 0,18 0,-1 0,1 0,-1 0,1 0,-18 0,18 0,-1 0,1 0,0 0,-1 0,-17 0,18 0,0 0,-18 0,35 0,-17 0,-1 0,1 0,-1 0,1 0,0 0,-18 0,17 0,1 0,0 0,-1 0,1 0,-18 0,18 0,-1 0,1 0,-18 0,17 0,1 0,-18 0,35 0,-35 0,18 0,0 0,-1 0,-17 0,18 0,0 0,-18 0,17 0,1 0,-18 0,17 0,1 0,0 0,-18 0,17 0,1 0,-18 0,18 0,-1 0,-17 0,18 0,0 0,-1 0,-17 0,18-18,-18 0,0 18,0-17,-18-1,1 18,-1-17,18 17,-18 0,1 0,17-18,-18 18,0 0,18 0,-17 0,-1 0,0 0,18 0,-17 0,-1 0,-17 0,17 0,1 0,-1 0,0 0,18 0,-17 0,-1 0,18 0,-18 0,1 0,17 0,-18 0,1 0,-1 0,0 0,1 0,17 0,-18 0,0 0,1 0,-1 0,0 0,18 0,-35 0,18 0,-1 0,0 0,1 0,-1 0,0 0,-17 0,0 0,17 0,-17 0,17 0,-17 0,-18 0,53 0,-35 0,35 0,-36 0,19 0,-1 0,1 0,-1 0,18 0,-18 0,1 0,17 0,-18 0,0 0,18 0,-35 0,17 0,18 0,-17 0,-18 0,35 0,-18 0,0 0,18 0,-17 0,-1 0,18 0,-18 0,1 0,17 0,-18 0,0 0,1 0,17 0,-18 0,0 0,18 0,-17 0,-1 0,18 0,-17 0,-1 0,0 0,18 0,-17 0,-1 0,18 0,-18 0,1 0,17 0,-18 0,0 0,1 0,17 0,-35 0,35 0,-18 0,-17 0,35 0,-18 0,-17 0,35 0,-36 0,36 0,-17 0,-1 0,1 0,-1 0,0 0,18 0,-17 0,-1 0,18 0,-18 0,1 0,-1 0,18 0,-18 0,1 0,17 0,-18 0,0 0,18 0,-17 0,-1 18,1-18,17 0,-18 0,0 0,18 0,-17 0,-1 0,18 0,-18 0,1 0,-1 0,18 0,-18 0,1 0,17 0,-18 0,1 0,17 0,-18 0,0 0,1 0,17 0,-18 0,0 0,18 0,-17 0,-1 0,18 0,-18 0,1 0,-1 0,18 0,-17 0,-1 0,18 0,-18 0,1 0,17 0,-18 0,0 0,1 0,17 0,-36 0,36 0,-17 0,-1 0,0 0,1 0,-1 0,18 0,-17 0,-1 0,0 0,18 0,-17 0,-1 0,18 0,-18 0,1 0,17 0,-18 0,0 0,18 0,-17 0,-1 0,1 0,17 0,-18 0,0 0,18 0,-17 0,-1 17,18-17,-18 0,1 0,-1 0,0 18,1-18,-1 0,1 0,-1 0,18 0,-18 0,1 0,-1 0,0 0,1 0,17 0,-18 0,-17 0,35 0,-18 0,0 0,1 0,-1 0,1 0,-1 0,0 0,18 0,-17 0,-1 0,0 0,18 0,-17 0,-1 0,18 0,-18 0,1 0,17 0,-18 0,1 0,-1 0,0 0,1 0,17 0,-18 0,0 0,1 0,17 0,-18 0,0 0,18 0,-17 0,-1 0,18 0,-17 0,-1 0,0 0,18 0,-35 0,35 0,-18 0,1 0,-1 0,18 0,-18 0,1 0,17 0,-18 0,0 0,18 0,-17 0,-1 0,1 0,17 0,-18 0,0 0,18 0,-35 0,35 0,-18 0,1 0,-1 0,0 0,1 0,17 0,-18 0,1 0,-1 0,18 0,-18 0,1 0,17 0,-18 0,0 0,18 0,-17 0,-1 0,0 0,18 0,-17 0,-1 0,18 0,0 0,18 0,-1 0,-17 0,18 0,0 0,-1 0,1 0,0 0,-18 0,17 0,1 0,-18 0,18 0,-1 0,-17-18,18 18,-1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3:00:18.9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19879 7973,'0'0,"0"0,18 0,-1 0,19 0,-19 0,19 0,-1 0,-18 0,1 0,-18 0,18 0,-1 0,1 0,-18 0,18 0,-1 0,-17 0,18 0,0 0,-18 0,35 0,-18 0,-17 0,18 0,0 0,-1 0,-17 0,18 0,0 0,-18 0,17 0,1 0,-18 0,18 0,-1 0,1 0,-18 0,17 0,1 17,-18-17,18 0,-1 0,-17 0,18 0,0 0,-18 0,17 0,1 0,0 0,-1 18,1-18,0 0,17 18,0-18,-17 0,17 0,-35 0,35 0,-17 0,0 0,-1 0,-17 0,18 0,35 0,-36 0,1 0,0 0,17 0,0 17,-35-17,35 0,-17 0,0 0,-1 0,1 0,-18 0,35 0,-35 0,18 0,0 0,-18 0,17 0,1 0,0 0,-18 0,17 0,1 0,-18 0,17 0,19 0,-36 0,17 0,1 0,-18 0,18 0,17 0,-35 0,18 0,-1 0,1 0,-1 0,1 0,0 0,-1 0,-17 0,18 0,17 0,-35 0,18 0,0 0,-18 0,17 0,1 0,-18 0,17 0,1 0,0 0,-18 0,17 0,1 0,-18 0,18 0,-1 0,-17 0,18 0,0 0,-1 0,-17 0,18-17,0-1,-18 18,0-18,-18 1,18 17,-18-18,1 1,17 17,-18-18,18 0,-18 1,1 17,17 0,-18 0,0 0,18 0,-35 0,17 0,18 0,-17 0,-1 0,18 0,-17 0,-1 0,18-18,-18 18,1 0,-1 0,18 0,-18 0,1 0,-1 0,0 0,1 0,-1 0,1 0,17 0,-18 0,0 0,1 0,17 0,-18 0,0 0,18 0,-17 0,-1 0,0-18,1 18,-1 0,1 0,-1 0,0 0,18 0,-35 0,17 0,1-17,-1 17,18 0,-18 0,1 0,-1 0,18 0,-18 0,1 0,-1 0,1 0,-1 0,18 0,-18 0,1 0,17 0,-18 0,0 0,18 0,-17 0,-1 0,0 0,18 0,-17 0,-1 0,18 0,-17 0,-1 0,0 0,1 0,-1 0,18 0,-18 0,1 0,17 17,-18-17,0 0,18 0,-35 18,18-18,17 0,-18 0,0 0,1 0,17 0,-18 0,0 0,1 0,-1 0,18 0,-18 0,1 0,-1 0,0 0,-17 0,35 0,-17 0,-1 0,0 0,1 0,-1 0,18 0,-18 0,1 0,17 0,-18 0,0 0,18 0,-17 0,-1 0,1 0,-1 0,0 0,18 0,-17 0,-1 0,0 0,1 0,-1 0,18 0,-18 0,1 0,17 0,-18 0,1 0,-1 0,18 0,-18 0,1 0,-1 0,0 0,1 0,17 0,-18 0,0 0,18 18</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3:00:34.01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2999 8520,'0'0,"17"0,1 0,0 0,-1 0,1 0,17 0,0 0,1 0,-1 0,-17 0,17 0,-35 0,17 0,1 0,0 0,-1 0,1 0,0 0,-1 0,1 0,0 0,-1 0,-17 0,18 0,17 0,-35 0,35 0,-35 0,36 0,-19 0,1 0,0 0,-1 0,-17 0,18-18,0 18,-18 0,17 0,18 0,-17 0,17 0,-17 0,17 0,-17-18,0 18,-1-17,-17 17,18 0,-1 0,1 0,0 0,-1 0,1 0,0 0,-1 0,1 0,17 0,-35 0,36 0,-19 0,1 0,17 0,0 0,1 0,-1 0,18 0,-36 0,54 0,-18 0,-18 0,36 0,-18 0,0 0,-18 0,18 0,-36 0,1 0,0 0,-1 0,1 0,-18 0,18 0,17 0,-35 0,35 0,-35 0,35 0,1-18,-19 18,19 0,-36 0,35 0,0 0,-35 0,35 0,-17 0,0 0,-1 0,1 0,0 0,-1 0,-17 0,18 0,0 0,-1 0,19 0,-19 0,18 0,-17 0,0 0,17 0,-35 0,35 0,-17 0,0 0,17 0,-35 0,35 0,-17 0,17 0,-17 0,17 0,0 0,-17 0,35 0,-36 0,19 0,-1-18,-17 18,-1 0,1 0,0-17,-1 17,1 0,-1 0,1 0,17-18,1 18,-19 0,36 0,-18 0,-17 0,17-18,-17 18,17 0,-17-17,-18 17,35 0,-17 0,-1 0,19 0,-36 0,17 0,1 0,0 0,-1 0,1 0,-18 0,18 0,-1-18,-17 18,0 18,0-18,0 17,0 19,0-36,0 17,0 1,0-18,0 18,0-1,0-17,0 18,0 0,0-1,0-17,-17 18,17-18,-18 0,0 0,1 0,-19 0,19 0,-1 0,-17 0,35 0,-35 0,17 0,18 0,-18 0,1 0,17 0,-18 0,-17 0,17 0,-17 0,17 0,1 0,-19 0,36 0,-35 0,35 0,-18 0,1 0,-1 0,0 0,1 0,17 0,-18 0,1-18,-1 18,18 0,-18 0,1 0,17 0,-18 0,0 0,18 0,-17 0,-1 0,0 0,18 0,-17 0,-1 0,18 0,-18 0,1 0,17 0,-18 0,1 0,-1 0,0 0,1 0,17 0,-18 0,0 0,1 0,-1 0,0 0,18 0,-17 0,-18 0,35 0,-36 0,36 0,-35 0,17 0,1 0,-1 0,-17 0,17 0,1 0,17 0,-18 0,0 0,1 0,-1 0,0 0,1 0,-1 0,-17 0,17 0,0 0,1 0,-1 0,18 0,-35 0,17 0,1 0,-19 0,36 0,-35 0,17 0,-17 0,18 0,-1 0,0 0,1 0,17 0,-18 0,0 0,18 18,-17-18,-1 0,18 0,-18 0,1 0,-1 0,1 0,-1 0,0 0,-17 0,17 18,1-18,-19 0,19 0,-1 0,0 0,18 0,-17 0,-1 0,18 0,-17 0,-1 0,0 0,18 0,-35 0,17 0,1 0,-1 0,18 0,-35 0,17 0,18 0,-17 0,-1 0,0 0,-17 0,35 0,-35 0,17 0,0 0,1 0,-1 0,1 0,-1 0,0 0,1 0,-1 0,18 0,-18 0,1 0,-1 0,0 0,1 0,17 0,-18 0,0 0,18 0,-17 0,-1 0,18 0,-17 0,-1 0,0 0,1 0,-1 0,18 0,-18 0,1 0,17 0,-18 0,0 0,1 0,-18 0,-1 0,19 0,-19 0,36 0,-17 0,-19 0,19 0,-1 0,1 0,17 0,-36 0,36 0,-35 0,17 0,-17 0,-18 0,35 0,-34 0,34 0,-17 0,17 0,0 0,1 0,-1 0,18 0,-18 0,1 0,17 0,-18 0,1 0,17 0,-18 0,0 0,1 0,17 0,0-18,0 18,0-18,0 1,0-1,0 18,0-18,0 1,0 17,17-18,1 0,-18 18,18-17,-1-1,-17 0,18 18,-1 0,-17 0,18 0,0 0,-1 0,-17 0,18 0,0 0,-18 0,17 0,1 0,-18 0,18 0,-1 0,1 0,-18 0,17 0,1 0,-18 0,18 0,-1 0,-17 0,18 0,0 0,-18 0,17 0,1 0,0 0,-18 0,17 0,1 0,-18 0,18 0,-1 0,-17 0,18-17,-1 17,1 0,-18 0,18 0,-1 0,-17 0,18 0,0 0,-18 0,17 0,1 0,0 0,-18 0,35 0,-18 0,19 0,-19 0,-17 0,36 0,-36 0,17 0,1 0,0-18,-1 18,1 0,-1 0,1 0,0 0,-18 0,17 0,1 0,-18 0,18 0,-1 0,1 0,-18 0,35 0,-35 0,18 0,0 0,-1 0,-17 0,18 0,-1 0,-17 0,18 0,0 0,-18 0,17 0,1 0,0 0,-18 0,17 0,1 0,-18 0,18 0,17 0,-35 0,17 0,1 0,-18 0,18 0,-1 0,-17 0,18 0,0 0,-1 0,-17 0,18 0,0 0,-18 0,17 0,1 0,-18 0,17 0,1 0,0 0,-18 0,17 0,1 0,-18 0,18 0,17 0,-35 0,18 0,-1 0,-17 0,18 0,0 0,-1 0,18 0,-17 0,0 0,-1 0,1 0,0 0,-1 0,1 0,0 0,-18 0,17 0,1 0,-1 0,-17 0,18 0,0 0,-18 0,17 0,1 0,-18 0,18 0,-1 0,1 0,-18 0,18 0,-1 0,-17 0,18 0,-1 0,1 0,17 0,-35 0,36 0,-19 0,-17 0,36 0,-19 0,-17 0,36 0,-36 0,35 0,-18 0,1 0,0 0,-1 0,-17 0,18 0,0 0,-18 0,17 0,1 0,0 0,-1 0,1 0,-18 0,17 0,19-17,-36 17,17 0,1 0,-18 0,18 0,-1 0,-17 0,18 0,0 0,-1 0,-17 0,18 0,-1 0,-17 0,18 0,0 0,-18 0,17 0,1 0,0 0,-18 0,17 0,1 0,-18 0,18 0,-1 0,-17 0,18 0,0 0,-1 0,-17 0,18 0,-1 0,1 0,0 0,-1 0,1 0,0 0,-18 0,17 0,1 0,0 0,-18 0,17-18,1 18,-18 0,17 0,1 0,-18-18,18 18,-1 0,-17 0,18 0,0 0,-1 0,-17 0,18 0,0 0,-18 0,17 0,1 0,-18 0,17 0,1 0,0 0,-18-17,17 17,1 0,-18 0,18 0,-1 17,-17 1,18 0,-18-18,0 35,0-18,0-17,0 18,0 0,0-18,0 17,0 1,0-18,0 35,0-17,0-18,0 18,0-1,18-17,-18 18,17 17,-17-35,-17 0,17 0,-36 18,19-18,17 0,-18 0,0 0,18 0,-17 0,-1 0,18 0,-18 0,1 0,-1 0,18 0,-17 17,-1-17,0 0,1 0,-1 0,18 0,-18 0,1 0,17 0,-18 0,0 0,18 0,-17 18,-1-18,1 0,17 0,-18 0,0 0,18 0,-17 0,-1 0,18 0,-18 0,1 0,17 0,-18 0,0 0,1 0,-1 0,1 0,17 0,-18 0,0 0,1 0,17 0,-18 0,0 0,18 0,-17 0,-1 0,18 0,-18 0,1 0,-1 0,18 0,-18 0,1 0,17 0,-18 0,1 0,17 0,-18 0,0 0,1 0,17 0,-18 0,0 0,18 0,-17 0,-1 0,18 0,-35 18,17-18,18 0,-17 0,-1 0,18 0,-18 0,1 0,-1 0,18 0,-18 0,1 0,17 0,-18 0,0 0,18 0,-17 0,-1 0,1 0,17 0,-18 0,0 0,1 0,-1 0,0 0,1 0,-19 0,36 0,-17 0,-1 0,18 0,-18 0,1 0,-1 0,18 0,-17 0,-1 0,18 0,-18 0,1 0,-1 0,0 0,1 0,17 0,-18 0,0 0,18 0,-17 0,-1 0,18 0,-17 0,-1 0,0 0,18 0,-17 0,-1 0,18 0,-18 0,1 0,17 0,-18 0,0 0,1 0,17 0,-18 0,1 0,17 0,-18 0,0 0,18 0,-17 0,-1 0,0 0,18 0,-17 0,-1 0,18 0,-18 0,1 0,17 0,-36 0,19 0,17 0,-18 0,1 0,17 0,-18 0,0 0,1 0,17 0,-18 0,0 0,18 0,-17 0,-1 0,18 0,-18 0,1 0,-1 0,18 0,-17 0,-1 0,18 0,-18 17,1-17,17 0,-18 0,0 0,1 0,17 0,-18 0,0 0,18 0,-17 0,-1 0,1 0,-1 0,0 0,18 0,-17 0,-1 0,18 0,-18 0,1 0,17 0,-18 0,-17 0,17 0,0 0,1 0,17 0,-18 0,1 0,17 0,-18 0,0 0,1 0,17 0,-18 0,0 0,18 0,-17 0,-1 0,18 0,-18 0,1 0,-1 0,18 0,-17 0,-1 0,18 0,-18 0,1 0,17 0,-18 0,0 0,1 0,17 0,-18 0,0 0,1 0,-1 0,18 0,-17 0,-1 0,0 0,18 0,-17 0,-1 0,18 0,-18 0,1 0,17 0,-18 0,0-17,1 17,17 0,-18 0,0 0,18 0,-17 0,-1 0,18 0,-17 0,-1 0,0 0,18 0,-17 0,-1 0,18 0,-18 0,1-18,17 18,-18 0,0 0,1 0,17 0,-18 0,1 0,17 0,-18 0,0 0,18 0,-17 0,-1 0,0 0,18 0,0-18,0 18,0-17</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2:51:56.85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11501 5468,'17'0,"1"0,-18 0,17 18,1-18,0 0,-1 0,1 0,-18 17,18-17,-1 0,-17 18,18-18,0 0,-18 0,17 0,1 0,0 0,-18 0,17 0,1 0,-18 0,17 0,1 0,-18 0,18 0,-1 0,1 0,-18 0,18 0,-1 0,-17 0,18 0,0 0,-18 0,17 0,1 0,-1 0,-17 0,18 0,0 0,-18 0,17 0,1 0,-18 0,18 0,-1 0,1 0,17 0,-17 0,-1 0,19 0,-19 0,19 0,-19 0,19 0,-19 0,1 0,17 0,-17 0,-1 0,1 0,0 0,-1 0,1 0,-18 0,18 0,17 0,-35 0,18 0,-1 0,1 0,-1 0,1 0,-18 0,18 0,-1-18,1 1,0 17,-1 0,-17 0,-17 0,-1 0,18 0,-18 0,1 0,17 0,-18 0,0 0,18 0,-17 0,-1 0,1 0,17-18,-18 18,0-18,18 18,-17 0,-1 0,18 0,-18 0,1 0,-1-17,18 17,-18 0,1 0,17 0,-18 0,1 0,17 0,-18 0,0 0,18 0,-17 0,-1 0,0 0,18 0,-17 0,-1 0,18 0,-18 0,1 0,17 0,-18 0,0 0,1 0,17 17,-18-17,1 0,17 0,-18 0,0 0,18 0,-17 18,-19-18,19 0,-1 0,0 0,18 0,-17 0,-1 0,18 0,-17 0,-1 0,0 0,18 0,-17 0,-1 0,18 0,-18 0,1 0,17 0,-18 0,0 0,1 0,17 0,-18 0,1 0,17 0,-18 0,0 0,18 0,-17 0,-1 0,0 0,18 0,-17 0,-1 0,18 0,-18 0,18 0,0 0,18 0,0 0,-18 0,17 0,1 0,0 0,-18 18,17-18,1 0,-18 0,18 0,-1 0,-17 0,18 0,-1 0,1 0,-18 0,18 0,-1 0,-17 0,18 0,0 0,-18 0,17 0,1 0,0 0,-1 0,1 0,-1 0,1 0,17 0,-35 0,18 0,0 0,-1 0,1 0,0 0,-18 0,17 0,1 0,-18 0,17 0,1 0,-18 0,18 0,-1 0,1 0,-18 0,18 0,-1 0,-17 0,18 0,0 0,-18 0,17 0,1 0,0 0,-18 0,17 0,1 0,-18 0,17 0,1 0,-18 0,18 0,-1 0,1 0,-18 0,18 0,-1 0,-17 0,18-18,0 18,-18 0,17 0,1 0,-1 0,-17 0,18 0,0-18,-18 18,17 0,1 0,-18 0,18 0,-1-17,-17 17,-17 0,17 0,-18 0,0 0,18 0,-17 0,-1 0,18 0,-18 0,1 0,-1 0,18 0,-17 0,-1 0,18 0,-18 0,1 0,17 0,-18 0,0 0,1 0,17 0,-18 0,0 0,1 0,-1 0,1 0,17 0,-18 0,0 17,1-17,-1 0,0 0,18 0,-17 0,-1 0,18 0,-18 0,1 0,17 0,-18 0,0 0,1 0,17 0,-18 0,1 0,17 0,-18 0,0 0,18 0,-17 0,-1 18,0-18,18 0,-17 0,-1 0,18 0,-18 0,1 0,17 0,-18 0,1 0,-1 0,18 0,-18 0,1 0,17 0,-18 0,0 0,18 0,-17 0,-1 0,0 0,18 0,-17 0,-1 0,18 0,-17 0,-1 0,18 0,-18 0,1 0,17 0,-18 0,0 0,1 0,17 0,-18 0,0 18</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2:52:04.47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15610 6456,'0'0,"18"0,0 0,-18 0,35 0,-17 0,-18 0,17 0,1 0,-18 0,18 0,-1 0,-17 0,18 0,-1 0,1 0,-18 0,18 0,-1 0,-17 0,18 0,0 0,-18 0,17 0,1 0,0 0,-18 0,17 0,1 0,-18 0,17 0,1 0,-18 0,18 0,-1 0,1 0,-18 0,18 0,-1 0,-17 0,18 0,0 0,-18 0,17 0,1 0,-18 0,18 0,-1 0,1 0,-18 0,17 0,1 0,-18 0,35 17,-17-17,-18 0,18 0,-1 0,-17 0,18 0,0 0,-1 0,-17 0,18 0,-1 0,-17 0,18 0,0 0,-18 0,17 0,1 0,0 0,-1 0,1 0,-18 0,18 0,-1 0,-17 0,18 0,-1 0,1 0,-18 0,18 0,-1 0,1 0,0 0,-1 0,-17 0,18 0,0 0,-18 0,17 0,1 0,-18 0,18 0,-1 0,1-17,-18 17,17 0,1-18,-18 18,18 0</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5-09-15T12:52:21.30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19985 6244,'0'0,"0"0,18 18,-1-18,-17 0,18 0,-1 0,-17 0,18 0,0 0,-1 0,-17 0,36 0,-36 0,17 0,1 0,0 0,-18 0,17 0,1 0,-18 0,17 0,1 0,-18 0,18 0,-1 0,1 0,-18 0,18 0,-1 0,-17 0,18 0,0 0,-18 0,17 0,1 0,-1 0,-17 0,18 0,0 0,-18 0,17 0,1 0,-18 0,18 0,-1 0,1 0,-18 0,18 0,-1 0,-17 0,18 0,0 0,-18 0,17 0,1 0,-1 0,-17 0,18 0,0 0,-18 0,17 0,1 0,-18 0,35 0,-17 0,0 0,-1 0,1 0,-18 0,17 0,1 0,0 0,-1 0,1 0,-18 0,35-18,-17 18,-18 0,18 0,-1 0,-17 0,18 0,-1-17,-17 17,18 0,0 0,-18 17,0-17,0 18,0-1,0 1,0-18,0 18,-18-1,18-17,0 18,-18 0,18-18,0 17,-17 1,17 0,0-18,0 17,0 1,0-18,0 17,0 1,0-18,0 18,0-1,0 1,0-18,0 18,0-1,0-17,0 18,0 0,0-18,0 17,0 1,0 0,0-18,0 17,-18-17,1 0,17 0,-18 0,0 0,1 0,17 0,-18 0,0 0,18 0,-17 0,-1 0,18 0,-35-17,17 17,18 0,-17 0,-19 0,36 0,-17 0,-1 0,18 0,-18 0,1 0,17 0,-18 0,0 0,1 0,17 0,-18 0,1 0,17 0,-18 0,0 0,18 0,-17 0,-1 0,0-18,18 18,-17 0,-1 0,18 0,-35-18,17 18,0 0,1 0,-1 0,18 0,-17 0,-1 0,18 0,-18 0,1 0,17 0,-18 0,0 0,1 0,17 0,-18 0,0 0,1 0,-1 0,1 0,-1 0,0 0,18 0,-17 0,-1 0,0 0,18 0,-17 0,-1 0,18 0,-18 0,1 0,17 0,0-17,0-1,0 18,17 0,-17 0,18 0,17 0,-35 0,18 0,0 0,-18 0,17 0,1 0,-18 0,18 0,-1 0,1 0,-18 0,17 0,1 0,-18 0,18 0,-1 0,1 0,0 0,-1 0,-17 0,18 0,0 0,-18 0,17 0,1 0,-1 0,-17 0,18 0,0 0,-18 0,17 0,1 0,-18 0,18 0,-1 0,1 0,0 0,-1 0,-17 0,18 0,0 0,-18 0,17 0,1 0,-1 0,-17 0,18 0,0 0,-18 0,17 0,1 0,-18 0,18 0,17 0,-35 0,18 0,-1 0,-17 0,18 0,17 0,-35 0,18 0,-1 0,-17 0,18 0,0 0,-1 0,-17 0,18 0,0 0,-18 0,17 0,1-18,-18 18,17 0,1-17,-18 17,-18 0,18 0,-17 0,-1 0,1 0,-19 0,36 0,-35 0,17 0,1 0,-19 0,19 0,-18 0,17 0,18 0,-35 0,35 0,-36 0,19 0,17 0,-18 0,0 0,18 0,-17 0,-1 0,18 0,-17 0,-1 0,0 0,18 0,-17 0,-1 0,18 0,-18 0,1 17,17-17,-18 0,0 0,1 0,17 0,-18 0,0 0,18 0,-17 0,-1 0,18 0,-17 0,-1 0,0 0,18 0,-17 0,-1 0,18 0,-18 0,1 0,17 0,-18 0,0 0,1 0,-1 0,1 0,-1 0,0 0,1 0,17 0,-18 0,0 0,1 0,17 18,-18-18,0 0,18 0,-17 0,17 0,0 18,17-18,1 0,-18 0,18 0,-1 0,1 0,-18 0,18 0,-1 0,-17 0,18 0,17 0,-35 0,35 0,-35 0,18 0,0 0,-1 0,-17 0,18 0,0 0,-18 0,17 0,1 0,-18 0,18 0,-1 0,1 0,-18 0,17 0,1 0,-18 0,18 0,-1 0,-17 0,18 0,0 0,-1 0,-17 0,18 0,0 0,-18 0,17 0,1 0,0 0,-1 0,1 0,-18 0,35 0,-35 0,35 0,-17 0,-18 0,18 0,-1 0,-17 0,18 0,0 0,-1 0,-17 0,18 0,-1 0,-17 0,18 0,0 0,-18 0,17 0,1 0,0 0,-18 0,35 0,-35 0,18 0,-1 0,1-18,-18 18,17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6F6472-7B4D-4B19-814D-6AB67639759A}" type="datetimeFigureOut">
              <a:rPr lang="en-US" smtClean="0"/>
              <a:t>11/12/15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24E11-4353-485D-AEBE-EA4A5D518654}" type="slidenum">
              <a:rPr lang="en-US" smtClean="0"/>
              <a:t>‹#›</a:t>
            </a:fld>
            <a:endParaRPr lang="en-US"/>
          </a:p>
        </p:txBody>
      </p:sp>
    </p:spTree>
    <p:extLst>
      <p:ext uri="{BB962C8B-B14F-4D97-AF65-F5344CB8AC3E}">
        <p14:creationId xmlns:p14="http://schemas.microsoft.com/office/powerpoint/2010/main" val="1115356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on the next slide</a:t>
            </a:r>
            <a:endParaRPr lang="en-US" dirty="0"/>
          </a:p>
        </p:txBody>
      </p:sp>
      <p:sp>
        <p:nvSpPr>
          <p:cNvPr id="4" name="Header Placeholder 3"/>
          <p:cNvSpPr>
            <a:spLocks noGrp="1"/>
          </p:cNvSpPr>
          <p:nvPr>
            <p:ph type="hdr" sz="quarter" idx="10"/>
          </p:nvPr>
        </p:nvSpPr>
        <p:spPr/>
        <p:txBody>
          <a:bodyPr/>
          <a:lstStyle/>
          <a:p>
            <a:pPr>
              <a:defRPr/>
            </a:pPr>
            <a:r>
              <a:rPr lang="en-US" smtClean="0"/>
              <a:t>Algebra II Module 4</a:t>
            </a:r>
            <a:br>
              <a:rPr lang="en-US" smtClean="0"/>
            </a:br>
            <a:r>
              <a:rPr lang="en-US" smtClean="0"/>
              <a:t>Module Focus Session</a:t>
            </a:r>
            <a:endParaRPr lang="en-US" dirty="0"/>
          </a:p>
        </p:txBody>
      </p:sp>
      <p:sp>
        <p:nvSpPr>
          <p:cNvPr id="5" name="Date Placeholder 4"/>
          <p:cNvSpPr>
            <a:spLocks noGrp="1"/>
          </p:cNvSpPr>
          <p:nvPr>
            <p:ph type="dt" idx="11"/>
          </p:nvPr>
        </p:nvSpPr>
        <p:spPr/>
        <p:txBody>
          <a:bodyPr/>
          <a:lstStyle/>
          <a:p>
            <a:pPr>
              <a:defRPr/>
            </a:pPr>
            <a:r>
              <a:rPr lang="en-US" smtClean="0"/>
              <a:t>March 2015</a:t>
            </a:r>
          </a:p>
          <a:p>
            <a:pPr>
              <a:defRPr/>
            </a:pPr>
            <a:r>
              <a:rPr lang="en-US" smtClean="0"/>
              <a:t>Network Team Institute</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17</a:t>
            </a:fld>
            <a:endParaRPr lang="en-US" dirty="0"/>
          </a:p>
        </p:txBody>
      </p:sp>
    </p:spTree>
    <p:extLst>
      <p:ext uri="{BB962C8B-B14F-4D97-AF65-F5344CB8AC3E}">
        <p14:creationId xmlns:p14="http://schemas.microsoft.com/office/powerpoint/2010/main" val="75134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24E11-4353-485D-AEBE-EA4A5D518654}" type="slidenum">
              <a:rPr lang="en-US" smtClean="0"/>
              <a:t>71</a:t>
            </a:fld>
            <a:endParaRPr lang="en-US"/>
          </a:p>
        </p:txBody>
      </p:sp>
    </p:spTree>
    <p:extLst>
      <p:ext uri="{BB962C8B-B14F-4D97-AF65-F5344CB8AC3E}">
        <p14:creationId xmlns:p14="http://schemas.microsoft.com/office/powerpoint/2010/main" val="3689832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24E11-4353-485D-AEBE-EA4A5D518654}" type="slidenum">
              <a:rPr lang="en-US" smtClean="0"/>
              <a:t>100</a:t>
            </a:fld>
            <a:endParaRPr lang="en-US"/>
          </a:p>
        </p:txBody>
      </p:sp>
    </p:spTree>
    <p:extLst>
      <p:ext uri="{BB962C8B-B14F-4D97-AF65-F5344CB8AC3E}">
        <p14:creationId xmlns:p14="http://schemas.microsoft.com/office/powerpoint/2010/main" val="3140504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Might help to draw a picture</a:t>
            </a:r>
          </a:p>
          <a:p>
            <a:endParaRPr lang="en-US" dirty="0" smtClean="0"/>
          </a:p>
          <a:p>
            <a:r>
              <a:rPr lang="en-US" dirty="0" smtClean="0"/>
              <a:t>Math								Spanish</a:t>
            </a:r>
          </a:p>
          <a:p>
            <a:r>
              <a:rPr lang="en-US" dirty="0" smtClean="0"/>
              <a:t>           |                    |         |					|                              	</a:t>
            </a:r>
            <a:r>
              <a:rPr lang="en-US" baseline="0" dirty="0" smtClean="0"/>
              <a:t>         |	        |</a:t>
            </a:r>
            <a:r>
              <a:rPr lang="en-US" dirty="0" smtClean="0"/>
              <a:t>         </a:t>
            </a:r>
          </a:p>
          <a:p>
            <a:r>
              <a:rPr lang="en-US" dirty="0" smtClean="0"/>
              <a:t>___________________________			____________________________</a:t>
            </a:r>
          </a:p>
          <a:p>
            <a:r>
              <a:rPr lang="en-US" dirty="0" smtClean="0"/>
              <a:t>	80</a:t>
            </a:r>
            <a:r>
              <a:rPr lang="en-US" baseline="0" dirty="0" smtClean="0"/>
              <a:t> 81 82 83 </a:t>
            </a:r>
            <a:r>
              <a:rPr lang="en-US" baseline="0" dirty="0" smtClean="0">
                <a:solidFill>
                  <a:srgbClr val="FF0000"/>
                </a:solidFill>
              </a:rPr>
              <a:t>84</a:t>
            </a:r>
            <a:r>
              <a:rPr lang="en-US" baseline="0" dirty="0" smtClean="0"/>
              <a:t> 85 86				80 81 82 83 84 85 86 87 88 89 90</a:t>
            </a:r>
          </a:p>
          <a:p>
            <a:endParaRPr lang="en-US" baseline="0" dirty="0" smtClean="0"/>
          </a:p>
          <a:p>
            <a:r>
              <a:rPr lang="en-US" baseline="0" dirty="0" smtClean="0"/>
              <a:t>Use the diagram and explain the value of 1.5 and 1.25</a:t>
            </a:r>
            <a:endParaRPr lang="en-US" dirty="0"/>
          </a:p>
        </p:txBody>
      </p:sp>
      <p:sp>
        <p:nvSpPr>
          <p:cNvPr id="4" name="Header Placeholder 3"/>
          <p:cNvSpPr>
            <a:spLocks noGrp="1"/>
          </p:cNvSpPr>
          <p:nvPr>
            <p:ph type="hdr" sz="quarter" idx="10"/>
          </p:nvPr>
        </p:nvSpPr>
        <p:spPr/>
        <p:txBody>
          <a:bodyPr/>
          <a:lstStyle/>
          <a:p>
            <a:pPr>
              <a:defRPr/>
            </a:pPr>
            <a:r>
              <a:rPr lang="en-US" smtClean="0"/>
              <a:t>Algebra II Module 4</a:t>
            </a:r>
            <a:br>
              <a:rPr lang="en-US" smtClean="0"/>
            </a:br>
            <a:r>
              <a:rPr lang="en-US" smtClean="0"/>
              <a:t>Module Focus Session</a:t>
            </a:r>
            <a:endParaRPr lang="en-US" dirty="0"/>
          </a:p>
        </p:txBody>
      </p:sp>
      <p:sp>
        <p:nvSpPr>
          <p:cNvPr id="5" name="Date Placeholder 4"/>
          <p:cNvSpPr>
            <a:spLocks noGrp="1"/>
          </p:cNvSpPr>
          <p:nvPr>
            <p:ph type="dt" idx="11"/>
          </p:nvPr>
        </p:nvSpPr>
        <p:spPr/>
        <p:txBody>
          <a:bodyPr/>
          <a:lstStyle/>
          <a:p>
            <a:pPr>
              <a:defRPr/>
            </a:pPr>
            <a:r>
              <a:rPr lang="en-US" smtClean="0"/>
              <a:t>March 2015</a:t>
            </a:r>
          </a:p>
          <a:p>
            <a:pPr>
              <a:defRPr/>
            </a:pPr>
            <a:r>
              <a:rPr lang="en-US" smtClean="0"/>
              <a:t>Network Team Institute</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19</a:t>
            </a:fld>
            <a:endParaRPr lang="en-US" dirty="0"/>
          </a:p>
        </p:txBody>
      </p:sp>
    </p:spTree>
    <p:extLst>
      <p:ext uri="{BB962C8B-B14F-4D97-AF65-F5344CB8AC3E}">
        <p14:creationId xmlns:p14="http://schemas.microsoft.com/office/powerpoint/2010/main" val="66814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Answers next 2 slides</a:t>
            </a:r>
            <a:endParaRPr lang="en-US" dirty="0"/>
          </a:p>
        </p:txBody>
      </p:sp>
      <p:sp>
        <p:nvSpPr>
          <p:cNvPr id="4" name="Header Placeholder 3"/>
          <p:cNvSpPr>
            <a:spLocks noGrp="1"/>
          </p:cNvSpPr>
          <p:nvPr>
            <p:ph type="hdr" sz="quarter" idx="10"/>
          </p:nvPr>
        </p:nvSpPr>
        <p:spPr/>
        <p:txBody>
          <a:bodyPr/>
          <a:lstStyle/>
          <a:p>
            <a:pPr>
              <a:defRPr/>
            </a:pPr>
            <a:r>
              <a:rPr lang="en-US" smtClean="0"/>
              <a:t>Algebra II Module 4</a:t>
            </a:r>
            <a:br>
              <a:rPr lang="en-US" smtClean="0"/>
            </a:br>
            <a:r>
              <a:rPr lang="en-US" smtClean="0"/>
              <a:t>Module Focus Session</a:t>
            </a:r>
            <a:endParaRPr lang="en-US" dirty="0"/>
          </a:p>
        </p:txBody>
      </p:sp>
      <p:sp>
        <p:nvSpPr>
          <p:cNvPr id="5" name="Date Placeholder 4"/>
          <p:cNvSpPr>
            <a:spLocks noGrp="1"/>
          </p:cNvSpPr>
          <p:nvPr>
            <p:ph type="dt" idx="11"/>
          </p:nvPr>
        </p:nvSpPr>
        <p:spPr/>
        <p:txBody>
          <a:bodyPr/>
          <a:lstStyle/>
          <a:p>
            <a:pPr>
              <a:defRPr/>
            </a:pPr>
            <a:r>
              <a:rPr lang="en-US" smtClean="0"/>
              <a:t>March 2015</a:t>
            </a:r>
          </a:p>
          <a:p>
            <a:pPr>
              <a:defRPr/>
            </a:pPr>
            <a:r>
              <a:rPr lang="en-US" smtClean="0"/>
              <a:t>Network Team Institute</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20</a:t>
            </a:fld>
            <a:endParaRPr lang="en-US" dirty="0"/>
          </a:p>
        </p:txBody>
      </p:sp>
    </p:spTree>
    <p:extLst>
      <p:ext uri="{BB962C8B-B14F-4D97-AF65-F5344CB8AC3E}">
        <p14:creationId xmlns:p14="http://schemas.microsoft.com/office/powerpoint/2010/main" val="161977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i="0" u="none" strike="noStrike" kern="1200" baseline="0" dirty="0" smtClean="0">
                <a:solidFill>
                  <a:schemeClr val="tx1"/>
                </a:solidFill>
                <a:latin typeface="Calibri" charset="0"/>
                <a:ea typeface="ＭＳ Ｐゴシック" charset="-128"/>
                <a:cs typeface="ＭＳ Ｐゴシック" charset="-128"/>
              </a:rPr>
              <a:t>10 minutes</a:t>
            </a:r>
          </a:p>
          <a:p>
            <a:pPr marL="0" indent="0">
              <a:buFontTx/>
              <a:buNone/>
            </a:pPr>
            <a:endParaRPr lang="en-US" sz="1200" b="0" i="0" u="none" strike="noStrike" kern="1200" baseline="0" dirty="0" smtClean="0">
              <a:solidFill>
                <a:schemeClr val="tx1"/>
              </a:solidFill>
              <a:latin typeface="Calibri" charset="0"/>
              <a:ea typeface="ＭＳ Ｐゴシック" charset="-128"/>
              <a:cs typeface="ＭＳ Ｐゴシック" charset="-128"/>
            </a:endParaRPr>
          </a:p>
          <a:p>
            <a:pPr marL="0" indent="0">
              <a:buFontTx/>
              <a:buNone/>
            </a:pPr>
            <a:r>
              <a:rPr lang="en-US" sz="1200" b="0" i="0" u="none" strike="noStrike" kern="1200" baseline="0" dirty="0" smtClean="0">
                <a:solidFill>
                  <a:schemeClr val="tx1"/>
                </a:solidFill>
                <a:latin typeface="Calibri" charset="0"/>
                <a:ea typeface="ＭＳ Ｐゴシック" charset="-128"/>
                <a:cs typeface="ＭＳ Ｐゴシック" charset="-128"/>
              </a:rPr>
              <a:t>Students learn a variety of ways of dividing polynomials within the module – reverse tabular method, long division, reducing a common factor, inspection.  </a:t>
            </a:r>
          </a:p>
          <a:p>
            <a:pPr marL="0" indent="0">
              <a:buFontTx/>
              <a:buNone/>
            </a:pPr>
            <a:endParaRPr lang="en-US" sz="1200" b="0" i="0" u="none" strike="noStrike" kern="1200" baseline="0" dirty="0" smtClean="0">
              <a:solidFill>
                <a:schemeClr val="tx1"/>
              </a:solidFill>
              <a:latin typeface="Calibri" charset="0"/>
              <a:ea typeface="ＭＳ Ｐゴシック" charset="-128"/>
              <a:cs typeface="ＭＳ Ｐゴシック" charset="-128"/>
            </a:endParaRPr>
          </a:p>
          <a:p>
            <a:pPr marL="0" indent="0">
              <a:buFontTx/>
              <a:buNone/>
            </a:pPr>
            <a:r>
              <a:rPr lang="en-US" sz="1200" b="0" i="0" u="none" strike="noStrike" kern="1200" baseline="0" dirty="0" smtClean="0">
                <a:solidFill>
                  <a:schemeClr val="tx1"/>
                </a:solidFill>
                <a:latin typeface="Calibri" charset="0"/>
                <a:ea typeface="ＭＳ Ｐゴシック" charset="-128"/>
                <a:cs typeface="ＭＳ Ｐゴシック" charset="-128"/>
              </a:rPr>
              <a:t>Complete the example on the ppt.  Switch to document camera and work another example using the reverse tabular method.</a:t>
            </a:r>
          </a:p>
          <a:p>
            <a:pPr marL="0" indent="0">
              <a:buFontTx/>
              <a:buNone/>
            </a:pPr>
            <a:endParaRPr lang="en-US" sz="1200" b="0" i="0" u="none" strike="noStrike" kern="1200" baseline="0" dirty="0" smtClean="0">
              <a:solidFill>
                <a:schemeClr val="tx1"/>
              </a:solidFill>
              <a:latin typeface="Calibri" charset="0"/>
              <a:ea typeface="ＭＳ Ｐゴシック" charset="-128"/>
              <a:cs typeface="ＭＳ Ｐゴシック" charset="-128"/>
            </a:endParaRPr>
          </a:p>
          <a:p>
            <a:pPr marL="0" indent="0">
              <a:buFontTx/>
              <a:buNone/>
            </a:pPr>
            <a:r>
              <a:rPr lang="en-US" sz="1200" b="0" i="0" u="none" strike="noStrike" kern="1200" baseline="0" dirty="0" smtClean="0">
                <a:solidFill>
                  <a:schemeClr val="tx1"/>
                </a:solidFill>
                <a:latin typeface="Calibri" charset="0"/>
                <a:ea typeface="ＭＳ Ｐゴシック" charset="-128"/>
                <a:cs typeface="ＭＳ Ｐゴシック" charset="-128"/>
              </a:rPr>
              <a:t>Work on L3 problem set #1 and 12</a:t>
            </a:r>
          </a:p>
          <a:p>
            <a:pPr marL="0" indent="0">
              <a:buFontTx/>
              <a:buNone/>
            </a:pPr>
            <a:endParaRPr lang="en-US" sz="1200" b="0" i="0" u="none" strike="noStrike" kern="1200" baseline="0" dirty="0" smtClean="0">
              <a:solidFill>
                <a:schemeClr val="tx1"/>
              </a:solidFill>
              <a:latin typeface="Calibri" charset="0"/>
              <a:ea typeface="ＭＳ Ｐゴシック" charset="-128"/>
              <a:cs typeface="ＭＳ Ｐゴシック" charset="-128"/>
            </a:endParaRPr>
          </a:p>
          <a:p>
            <a:pPr marL="0" indent="0">
              <a:buFontTx/>
              <a:buNone/>
            </a:pPr>
            <a:r>
              <a:rPr lang="en-US" sz="1200" b="0" i="0" u="none" strike="noStrike" kern="1200" baseline="0" dirty="0" smtClean="0">
                <a:solidFill>
                  <a:schemeClr val="tx1"/>
                </a:solidFill>
                <a:latin typeface="Calibri" charset="0"/>
                <a:ea typeface="ＭＳ Ｐゴシック" charset="-128"/>
                <a:cs typeface="ＭＳ Ｐゴシック" charset="-128"/>
              </a:rPr>
              <a:t>The long division algorithm to divide polynomials is analogous to the long division algorithm for integers. The long division algorithm to divide polynomials produces the same results as the reverse tabular method. </a:t>
            </a:r>
          </a:p>
          <a:p>
            <a:pPr marL="0" indent="0">
              <a:buFontTx/>
              <a:buNone/>
            </a:pPr>
            <a:endParaRPr lang="en-US" sz="1200" b="0" i="0" u="none" strike="noStrike" kern="1200" baseline="0" dirty="0" smtClean="0">
              <a:solidFill>
                <a:schemeClr val="tx1"/>
              </a:solidFill>
              <a:latin typeface="Calibri" charset="0"/>
              <a:ea typeface="ＭＳ Ｐゴシック" charset="-128"/>
            </a:endParaRPr>
          </a:p>
          <a:p>
            <a:pPr marL="0" indent="0">
              <a:buFontTx/>
              <a:buNone/>
            </a:pPr>
            <a:r>
              <a:rPr lang="en-US" sz="1200" b="0" i="0" u="none" strike="noStrike" kern="1200" baseline="0" dirty="0" smtClean="0">
                <a:solidFill>
                  <a:schemeClr val="tx1"/>
                </a:solidFill>
                <a:latin typeface="Calibri" charset="0"/>
                <a:ea typeface="ＭＳ Ｐゴシック" charset="-128"/>
              </a:rPr>
              <a:t>L4 Example 1 – We use a base 10 number system.  A polynomial can be thought of as a number in “base x” an idea we explored in grade 9.  </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44</a:t>
            </a:fld>
            <a:endParaRPr lang="en-US" dirty="0"/>
          </a:p>
        </p:txBody>
      </p:sp>
      <p:sp>
        <p:nvSpPr>
          <p:cNvPr id="7" name="Notes Placeholder 1"/>
          <p:cNvSpPr txBox="1">
            <a:spLocks/>
          </p:cNvSpPr>
          <p:nvPr/>
        </p:nvSpPr>
        <p:spPr>
          <a:xfrm>
            <a:off x="4154287" y="714404"/>
            <a:ext cx="2577729" cy="2679015"/>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a:t>TIME ALLOTTED FOR THIS SLIDE:  	</a:t>
            </a:r>
          </a:p>
          <a:p>
            <a:r>
              <a:rPr lang="en-US" sz="1800" dirty="0"/>
              <a:t>	</a:t>
            </a:r>
            <a:r>
              <a:rPr lang="en-US" sz="1800" dirty="0" smtClean="0"/>
              <a:t>8 </a:t>
            </a:r>
            <a:r>
              <a:rPr lang="en-US" sz="1800" dirty="0"/>
              <a:t>minutes</a:t>
            </a:r>
          </a:p>
          <a:p>
            <a:endParaRPr lang="en-US" sz="1800" dirty="0"/>
          </a:p>
          <a:p>
            <a:r>
              <a:rPr lang="en-US" sz="1800" dirty="0"/>
              <a:t>MATERIALS NEEDED:</a:t>
            </a:r>
          </a:p>
          <a:p>
            <a:pPr marL="458788" lvl="1" indent="-285750">
              <a:buFont typeface="Arial" pitchFamily="34" charset="0"/>
              <a:buChar char="•"/>
              <a:tabLst/>
            </a:pPr>
            <a:r>
              <a:rPr lang="en-US" sz="1100" baseline="0" dirty="0"/>
              <a:t>None</a:t>
            </a:r>
          </a:p>
        </p:txBody>
      </p:sp>
      <p:sp>
        <p:nvSpPr>
          <p:cNvPr id="4" name="Date Placeholder 3"/>
          <p:cNvSpPr>
            <a:spLocks noGrp="1"/>
          </p:cNvSpPr>
          <p:nvPr>
            <p:ph type="dt" idx="13"/>
          </p:nvPr>
        </p:nvSpPr>
        <p:spPr/>
        <p:txBody>
          <a:bodyPr/>
          <a:lstStyle/>
          <a:p>
            <a:pPr>
              <a:defRPr/>
            </a:pPr>
            <a:r>
              <a:rPr lang="en-US" smtClean="0"/>
              <a:t>February 2014</a:t>
            </a:r>
          </a:p>
          <a:p>
            <a:pPr>
              <a:defRPr/>
            </a:pPr>
            <a:r>
              <a:rPr lang="en-US" smtClean="0"/>
              <a:t>Network Team Institute</a:t>
            </a:r>
            <a:endParaRPr lang="en-US" dirty="0"/>
          </a:p>
        </p:txBody>
      </p:sp>
      <p:sp>
        <p:nvSpPr>
          <p:cNvPr id="5" name="Header Placeholder 4"/>
          <p:cNvSpPr>
            <a:spLocks noGrp="1"/>
          </p:cNvSpPr>
          <p:nvPr>
            <p:ph type="hdr" sz="quarter" idx="14"/>
          </p:nvPr>
        </p:nvSpPr>
        <p:spPr/>
        <p:txBody>
          <a:bodyPr/>
          <a:lstStyle/>
          <a:p>
            <a:pPr>
              <a:defRPr/>
            </a:pPr>
            <a:r>
              <a:rPr lang="en-US" smtClean="0"/>
              <a:t>Grade 9 – Module 4</a:t>
            </a:r>
          </a:p>
          <a:p>
            <a:pPr>
              <a:defRPr/>
            </a:pPr>
            <a:r>
              <a:rPr lang="en-US" smtClean="0"/>
              <a:t>Module Focus Session</a:t>
            </a:r>
            <a:endParaRPr lang="en-US" dirty="0"/>
          </a:p>
        </p:txBody>
      </p:sp>
    </p:spTree>
    <p:extLst>
      <p:ext uri="{BB962C8B-B14F-4D97-AF65-F5344CB8AC3E}">
        <p14:creationId xmlns:p14="http://schemas.microsoft.com/office/powerpoint/2010/main" val="2455624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min</a:t>
            </a:r>
          </a:p>
          <a:p>
            <a:endParaRPr lang="en-US" dirty="0" smtClean="0"/>
          </a:p>
          <a:p>
            <a:r>
              <a:rPr lang="en-US" dirty="0" smtClean="0"/>
              <a:t>Give students the freedom here</a:t>
            </a:r>
            <a:r>
              <a:rPr lang="en-US" baseline="0" dirty="0" smtClean="0"/>
              <a:t> to select the appropriate method for finding the quotients.  </a:t>
            </a:r>
          </a:p>
          <a:p>
            <a:endParaRPr lang="en-US" baseline="0" dirty="0" smtClean="0"/>
          </a:p>
          <a:p>
            <a:r>
              <a:rPr lang="en-US" baseline="0" dirty="0" smtClean="0"/>
              <a:t>If students see the pattern (MP 8) here, it will be much easier for them to remember how to factor various polynomials based on its structure (MP 7).  </a:t>
            </a:r>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48</a:t>
            </a:fld>
            <a:endParaRPr lang="en-US" dirty="0"/>
          </a:p>
        </p:txBody>
      </p:sp>
      <p:sp>
        <p:nvSpPr>
          <p:cNvPr id="7" name="Date Placeholder 6"/>
          <p:cNvSpPr>
            <a:spLocks noGrp="1"/>
          </p:cNvSpPr>
          <p:nvPr>
            <p:ph type="dt" idx="13"/>
          </p:nvPr>
        </p:nvSpPr>
        <p:spPr/>
        <p:txBody>
          <a:bodyPr/>
          <a:lstStyle/>
          <a:p>
            <a:pPr>
              <a:defRPr/>
            </a:pPr>
            <a:r>
              <a:rPr lang="en-US" smtClean="0"/>
              <a:t>February 2014</a:t>
            </a:r>
          </a:p>
          <a:p>
            <a:pPr>
              <a:defRPr/>
            </a:pPr>
            <a:r>
              <a:rPr lang="en-US" smtClean="0"/>
              <a:t>Network Team Institute</a:t>
            </a:r>
            <a:endParaRPr lang="en-US" dirty="0"/>
          </a:p>
        </p:txBody>
      </p:sp>
      <p:sp>
        <p:nvSpPr>
          <p:cNvPr id="8" name="Header Placeholder 7"/>
          <p:cNvSpPr>
            <a:spLocks noGrp="1"/>
          </p:cNvSpPr>
          <p:nvPr>
            <p:ph type="hdr" sz="quarter" idx="14"/>
          </p:nvPr>
        </p:nvSpPr>
        <p:spPr/>
        <p:txBody>
          <a:bodyPr/>
          <a:lstStyle/>
          <a:p>
            <a:pPr>
              <a:defRPr/>
            </a:pPr>
            <a:r>
              <a:rPr lang="en-US" smtClean="0"/>
              <a:t>Grade 9 – Module 4</a:t>
            </a:r>
          </a:p>
          <a:p>
            <a:pPr>
              <a:defRPr/>
            </a:pPr>
            <a:r>
              <a:rPr lang="en-US" smtClean="0"/>
              <a:t>Module Focus Session</a:t>
            </a:r>
            <a:endParaRPr lang="en-US" dirty="0"/>
          </a:p>
        </p:txBody>
      </p:sp>
    </p:spTree>
    <p:extLst>
      <p:ext uri="{BB962C8B-B14F-4D97-AF65-F5344CB8AC3E}">
        <p14:creationId xmlns:p14="http://schemas.microsoft.com/office/powerpoint/2010/main" val="3002109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p>
          <a:p>
            <a:endParaRPr lang="en-US" dirty="0" smtClean="0"/>
          </a:p>
          <a:p>
            <a:r>
              <a:rPr lang="en-US" dirty="0" smtClean="0"/>
              <a:t>The opening</a:t>
            </a:r>
            <a:r>
              <a:rPr lang="en-US" baseline="0" dirty="0" smtClean="0"/>
              <a:t> exercise came from lesson 7 on mental math.  </a:t>
            </a:r>
          </a:p>
          <a:p>
            <a:endParaRPr lang="en-US" baseline="0" dirty="0" smtClean="0"/>
          </a:p>
          <a:p>
            <a:r>
              <a:rPr lang="en-US" baseline="0" dirty="0" smtClean="0"/>
              <a:t>Add question 4.  Ask for participant responses. – Do we believe in patterns? (a theme in G9) </a:t>
            </a:r>
          </a:p>
          <a:p>
            <a:endParaRPr lang="en-US" baseline="0" dirty="0" smtClean="0"/>
          </a:p>
          <a:p>
            <a:r>
              <a:rPr lang="en-US" baseline="0" dirty="0" smtClean="0"/>
              <a:t>Questions on any of the other exercises?  </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49</a:t>
            </a:fld>
            <a:endParaRPr lang="en-US" dirty="0"/>
          </a:p>
        </p:txBody>
      </p:sp>
      <p:sp>
        <p:nvSpPr>
          <p:cNvPr id="7" name="Notes Placeholder 1"/>
          <p:cNvSpPr txBox="1">
            <a:spLocks/>
          </p:cNvSpPr>
          <p:nvPr/>
        </p:nvSpPr>
        <p:spPr>
          <a:xfrm>
            <a:off x="4154287" y="714404"/>
            <a:ext cx="2577729" cy="2679015"/>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5 minutes </a:t>
            </a:r>
          </a:p>
          <a:p>
            <a:endParaRPr lang="en-US" sz="1800" dirty="0" smtClean="0"/>
          </a:p>
        </p:txBody>
      </p:sp>
      <p:sp>
        <p:nvSpPr>
          <p:cNvPr id="4" name="Date Placeholder 3"/>
          <p:cNvSpPr>
            <a:spLocks noGrp="1"/>
          </p:cNvSpPr>
          <p:nvPr>
            <p:ph type="dt" idx="13"/>
          </p:nvPr>
        </p:nvSpPr>
        <p:spPr/>
        <p:txBody>
          <a:bodyPr/>
          <a:lstStyle/>
          <a:p>
            <a:pPr>
              <a:defRPr/>
            </a:pPr>
            <a:r>
              <a:rPr lang="en-US" smtClean="0"/>
              <a:t>February 2014</a:t>
            </a:r>
          </a:p>
          <a:p>
            <a:pPr>
              <a:defRPr/>
            </a:pPr>
            <a:r>
              <a:rPr lang="en-US" smtClean="0"/>
              <a:t>Network Team Institute</a:t>
            </a:r>
            <a:endParaRPr lang="en-US" dirty="0"/>
          </a:p>
        </p:txBody>
      </p:sp>
      <p:sp>
        <p:nvSpPr>
          <p:cNvPr id="5" name="Header Placeholder 4"/>
          <p:cNvSpPr>
            <a:spLocks noGrp="1"/>
          </p:cNvSpPr>
          <p:nvPr>
            <p:ph type="hdr" sz="quarter" idx="14"/>
          </p:nvPr>
        </p:nvSpPr>
        <p:spPr/>
        <p:txBody>
          <a:bodyPr/>
          <a:lstStyle/>
          <a:p>
            <a:pPr>
              <a:defRPr/>
            </a:pPr>
            <a:r>
              <a:rPr lang="en-US" smtClean="0"/>
              <a:t>Grade 9 – Module 4</a:t>
            </a:r>
          </a:p>
          <a:p>
            <a:pPr>
              <a:defRPr/>
            </a:pPr>
            <a:r>
              <a:rPr lang="en-US" smtClean="0"/>
              <a:t>Module Focus Session</a:t>
            </a:r>
            <a:endParaRPr lang="en-US" dirty="0"/>
          </a:p>
        </p:txBody>
      </p:sp>
    </p:spTree>
    <p:extLst>
      <p:ext uri="{BB962C8B-B14F-4D97-AF65-F5344CB8AC3E}">
        <p14:creationId xmlns:p14="http://schemas.microsoft.com/office/powerpoint/2010/main" val="2646097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min</a:t>
            </a:r>
          </a:p>
          <a:p>
            <a:endParaRPr lang="en-US" dirty="0" smtClean="0"/>
          </a:p>
          <a:p>
            <a:r>
              <a:rPr lang="en-US" dirty="0" smtClean="0"/>
              <a:t>Connects Algebra</a:t>
            </a:r>
            <a:r>
              <a:rPr lang="en-US" baseline="0" dirty="0" smtClean="0"/>
              <a:t> to Geometry.  </a:t>
            </a:r>
          </a:p>
          <a:p>
            <a:endParaRPr lang="en-US" baseline="0" dirty="0" smtClean="0"/>
          </a:p>
          <a:p>
            <a:r>
              <a:rPr lang="en-US" baseline="0" dirty="0" smtClean="0"/>
              <a:t>Work through examples 1 and 2.  Discuss.  Share responses.</a:t>
            </a:r>
            <a:endParaRPr lang="en-US" dirty="0" smtClean="0"/>
          </a:p>
          <a:p>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50</a:t>
            </a:fld>
            <a:endParaRPr lang="en-US" dirty="0"/>
          </a:p>
        </p:txBody>
      </p:sp>
      <p:sp>
        <p:nvSpPr>
          <p:cNvPr id="7" name="Date Placeholder 6"/>
          <p:cNvSpPr>
            <a:spLocks noGrp="1"/>
          </p:cNvSpPr>
          <p:nvPr>
            <p:ph type="dt" idx="13"/>
          </p:nvPr>
        </p:nvSpPr>
        <p:spPr/>
        <p:txBody>
          <a:bodyPr/>
          <a:lstStyle/>
          <a:p>
            <a:pPr>
              <a:defRPr/>
            </a:pPr>
            <a:r>
              <a:rPr lang="en-US" smtClean="0"/>
              <a:t>February 2014</a:t>
            </a:r>
          </a:p>
          <a:p>
            <a:pPr>
              <a:defRPr/>
            </a:pPr>
            <a:r>
              <a:rPr lang="en-US" smtClean="0"/>
              <a:t>Network Team Institute</a:t>
            </a:r>
            <a:endParaRPr lang="en-US" dirty="0"/>
          </a:p>
        </p:txBody>
      </p:sp>
      <p:sp>
        <p:nvSpPr>
          <p:cNvPr id="8" name="Header Placeholder 7"/>
          <p:cNvSpPr>
            <a:spLocks noGrp="1"/>
          </p:cNvSpPr>
          <p:nvPr>
            <p:ph type="hdr" sz="quarter" idx="14"/>
          </p:nvPr>
        </p:nvSpPr>
        <p:spPr/>
        <p:txBody>
          <a:bodyPr/>
          <a:lstStyle/>
          <a:p>
            <a:pPr>
              <a:defRPr/>
            </a:pPr>
            <a:r>
              <a:rPr lang="en-US" smtClean="0"/>
              <a:t>Grade 9 – Module 4</a:t>
            </a:r>
          </a:p>
          <a:p>
            <a:pPr>
              <a:defRPr/>
            </a:pPr>
            <a:r>
              <a:rPr lang="en-US" smtClean="0"/>
              <a:t>Module Focus Session</a:t>
            </a:r>
            <a:endParaRPr lang="en-US" dirty="0"/>
          </a:p>
        </p:txBody>
      </p:sp>
    </p:spTree>
    <p:extLst>
      <p:ext uri="{BB962C8B-B14F-4D97-AF65-F5344CB8AC3E}">
        <p14:creationId xmlns:p14="http://schemas.microsoft.com/office/powerpoint/2010/main" val="3002109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24E11-4353-485D-AEBE-EA4A5D518654}" type="slidenum">
              <a:rPr lang="en-US" smtClean="0"/>
              <a:t>56</a:t>
            </a:fld>
            <a:endParaRPr lang="en-US"/>
          </a:p>
        </p:txBody>
      </p:sp>
    </p:spTree>
    <p:extLst>
      <p:ext uri="{BB962C8B-B14F-4D97-AF65-F5344CB8AC3E}">
        <p14:creationId xmlns:p14="http://schemas.microsoft.com/office/powerpoint/2010/main" val="3509079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24E11-4353-485D-AEBE-EA4A5D518654}" type="slidenum">
              <a:rPr lang="en-US" smtClean="0"/>
              <a:t>70</a:t>
            </a:fld>
            <a:endParaRPr lang="en-US"/>
          </a:p>
        </p:txBody>
      </p:sp>
    </p:spTree>
    <p:extLst>
      <p:ext uri="{BB962C8B-B14F-4D97-AF65-F5344CB8AC3E}">
        <p14:creationId xmlns:p14="http://schemas.microsoft.com/office/powerpoint/2010/main" val="3689832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1AD42B-6E7D-4942-AFCC-1589CA02D50A}" type="datetimeFigureOut">
              <a:rPr lang="en-US" smtClean="0"/>
              <a:t>11/12/15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67F19-EAEE-4AF4-819D-7E54476EEDB3}" type="slidenum">
              <a:rPr lang="en-US" smtClean="0"/>
              <a:t>‹#›</a:t>
            </a:fld>
            <a:endParaRPr lang="en-US"/>
          </a:p>
        </p:txBody>
      </p:sp>
    </p:spTree>
    <p:extLst>
      <p:ext uri="{BB962C8B-B14F-4D97-AF65-F5344CB8AC3E}">
        <p14:creationId xmlns:p14="http://schemas.microsoft.com/office/powerpoint/2010/main" val="2188355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1AD42B-6E7D-4942-AFCC-1589CA02D50A}" type="datetimeFigureOut">
              <a:rPr lang="en-US" smtClean="0"/>
              <a:t>11/12/15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67F19-EAEE-4AF4-819D-7E54476EEDB3}" type="slidenum">
              <a:rPr lang="en-US" smtClean="0"/>
              <a:t>‹#›</a:t>
            </a:fld>
            <a:endParaRPr lang="en-US"/>
          </a:p>
        </p:txBody>
      </p:sp>
    </p:spTree>
    <p:extLst>
      <p:ext uri="{BB962C8B-B14F-4D97-AF65-F5344CB8AC3E}">
        <p14:creationId xmlns:p14="http://schemas.microsoft.com/office/powerpoint/2010/main" val="918808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1AD42B-6E7D-4942-AFCC-1589CA02D50A}" type="datetimeFigureOut">
              <a:rPr lang="en-US" smtClean="0"/>
              <a:t>11/12/15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67F19-EAEE-4AF4-819D-7E54476EEDB3}" type="slidenum">
              <a:rPr lang="en-US" smtClean="0"/>
              <a:t>‹#›</a:t>
            </a:fld>
            <a:endParaRPr lang="en-US"/>
          </a:p>
        </p:txBody>
      </p:sp>
    </p:spTree>
    <p:extLst>
      <p:ext uri="{BB962C8B-B14F-4D97-AF65-F5344CB8AC3E}">
        <p14:creationId xmlns:p14="http://schemas.microsoft.com/office/powerpoint/2010/main" val="42874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16" name="Picture 15" descr="header.png"/>
          <p:cNvPicPr>
            <a:picLocks noChangeAspect="1"/>
          </p:cNvPicPr>
          <p:nvPr userDrawn="1"/>
        </p:nvPicPr>
        <p:blipFill>
          <a:blip r:embed="rId2"/>
          <a:stretch>
            <a:fillRect/>
          </a:stretch>
        </p:blipFill>
        <p:spPr>
          <a:xfrm>
            <a:off x="448844" y="309662"/>
            <a:ext cx="7869303" cy="377489"/>
          </a:xfrm>
          <a:prstGeom prst="rect">
            <a:avLst/>
          </a:prstGeom>
        </p:spPr>
      </p:pic>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0A668B"/>
                </a:solidFill>
                <a:latin typeface="Calibri"/>
                <a:cs typeface="Calibri"/>
              </a:defRPr>
            </a:lvl1pPr>
          </a:lstStyle>
          <a:p>
            <a:r>
              <a:rPr lang="en-US" dirty="0" smtClean="0"/>
              <a:t>Click to edit Master title style</a:t>
            </a:r>
            <a:endParaRPr lang="en-US" dirty="0"/>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3"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a:solidFill>
                  <a:srgbClr val="617656"/>
                </a:solidFill>
                <a:latin typeface="Calibri"/>
                <a:cs typeface="Calibri"/>
              </a:defRPr>
            </a:lvl1pPr>
            <a:lvl2pPr>
              <a:defRPr>
                <a:latin typeface="Calibri"/>
                <a:cs typeface="Calibri"/>
              </a:defRPr>
            </a:lvl2pPr>
            <a:lvl3pPr>
              <a:defRPr>
                <a:latin typeface="Calibri"/>
                <a:cs typeface="Calibri"/>
              </a:defRPr>
            </a:lvl3pPr>
            <a:lvl4pPr>
              <a:defRPr>
                <a:solidFill>
                  <a:srgbClr val="0A668B"/>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r>
              <a:rPr lang="en-US" sz="1400" b="1" spc="100" baseline="0" dirty="0" smtClean="0">
                <a:solidFill>
                  <a:srgbClr val="617656"/>
                </a:solidFill>
                <a:latin typeface="Calibri"/>
                <a:cs typeface="Calibri"/>
              </a:rPr>
              <a:t>NYS COMMON CORE MATHEMATICS CURRICULUM</a:t>
            </a:r>
            <a:endParaRPr lang="en-US" sz="1400" b="1" spc="100" baseline="0" dirty="0">
              <a:solidFill>
                <a:srgbClr val="617656"/>
              </a:solidFill>
              <a:latin typeface="Calibri"/>
              <a:cs typeface="Calibri"/>
            </a:endParaRPr>
          </a:p>
        </p:txBody>
      </p:sp>
      <p:cxnSp>
        <p:nvCxnSpPr>
          <p:cNvPr id="19" name="Straight Connector 18"/>
          <p:cNvCxnSpPr/>
          <p:nvPr userDrawn="1"/>
        </p:nvCxnSpPr>
        <p:spPr>
          <a:xfrm>
            <a:off x="457200" y="712220"/>
            <a:ext cx="7848121" cy="0"/>
          </a:xfrm>
          <a:prstGeom prst="line">
            <a:avLst/>
          </a:prstGeom>
          <a:ln w="3175" cmpd="sng">
            <a:solidFill>
              <a:srgbClr val="617656"/>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040998" y="307265"/>
            <a:ext cx="2245510" cy="338554"/>
          </a:xfrm>
          <a:prstGeom prst="rect">
            <a:avLst/>
          </a:prstGeom>
          <a:noFill/>
        </p:spPr>
        <p:txBody>
          <a:bodyPr wrap="square" rtlCol="0">
            <a:spAutoFit/>
          </a:bodyPr>
          <a:lstStyle/>
          <a:p>
            <a:pPr algn="r"/>
            <a:r>
              <a:rPr lang="en-US" sz="1600" b="0" i="1" spc="0" baseline="0" dirty="0" smtClean="0">
                <a:solidFill>
                  <a:schemeClr val="bg1"/>
                </a:solidFill>
                <a:effectLst/>
                <a:latin typeface="Calibri"/>
                <a:cs typeface="Calibri"/>
              </a:rPr>
              <a:t>A Story of Functions</a:t>
            </a:r>
            <a:endParaRPr lang="en-US" sz="1600" b="0" i="1" spc="0" baseline="0" dirty="0">
              <a:solidFill>
                <a:schemeClr val="bg1"/>
              </a:solidFill>
              <a:effectLst/>
              <a:latin typeface="Calibri"/>
              <a:cs typeface="Calibri"/>
            </a:endParaRPr>
          </a:p>
        </p:txBody>
      </p:sp>
      <p:sp>
        <p:nvSpPr>
          <p:cNvPr id="20" name="TextBox 19"/>
          <p:cNvSpPr txBox="1"/>
          <p:nvPr userDrawn="1"/>
        </p:nvSpPr>
        <p:spPr>
          <a:xfrm>
            <a:off x="457200" y="6628163"/>
            <a:ext cx="5522098" cy="92333"/>
          </a:xfrm>
          <a:prstGeom prst="rect">
            <a:avLst/>
          </a:prstGeom>
          <a:noFill/>
        </p:spPr>
        <p:txBody>
          <a:bodyPr wrap="square" lIns="0" tIns="0" rIns="0" bIns="0" rtlCol="0">
            <a:spAutoFit/>
          </a:bodyPr>
          <a:lstStyle/>
          <a:p>
            <a:r>
              <a:rPr lang="en-US" sz="600" baseline="0" dirty="0" smtClean="0">
                <a:solidFill>
                  <a:schemeClr val="bg1">
                    <a:lumMod val="50000"/>
                  </a:schemeClr>
                </a:solidFill>
                <a:latin typeface="Calibri"/>
                <a:cs typeface="Calibri"/>
              </a:rPr>
              <a:t>© 2015 Great Minds. All rights reserved. </a:t>
            </a:r>
            <a:r>
              <a:rPr lang="en-US" sz="600" b="1" baseline="0" dirty="0" smtClean="0">
                <a:solidFill>
                  <a:schemeClr val="bg1">
                    <a:lumMod val="50000"/>
                  </a:schemeClr>
                </a:solidFill>
                <a:latin typeface="Calibri"/>
                <a:cs typeface="Calibri"/>
              </a:rPr>
              <a:t>greatminds.net</a:t>
            </a:r>
            <a:endParaRPr lang="en-US" sz="600" b="1" baseline="0" dirty="0">
              <a:solidFill>
                <a:schemeClr val="bg1">
                  <a:lumMod val="50000"/>
                </a:schemeClr>
              </a:solidFill>
              <a:latin typeface="Calibri"/>
              <a:cs typeface="Calibri"/>
            </a:endParaRPr>
          </a:p>
        </p:txBody>
      </p:sp>
    </p:spTree>
    <p:extLst>
      <p:ext uri="{BB962C8B-B14F-4D97-AF65-F5344CB8AC3E}">
        <p14:creationId xmlns:p14="http://schemas.microsoft.com/office/powerpoint/2010/main" val="419942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1AD42B-6E7D-4942-AFCC-1589CA02D50A}" type="datetimeFigureOut">
              <a:rPr lang="en-US" smtClean="0"/>
              <a:t>11/12/15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67F19-EAEE-4AF4-819D-7E54476EEDB3}" type="slidenum">
              <a:rPr lang="en-US" smtClean="0"/>
              <a:t>‹#›</a:t>
            </a:fld>
            <a:endParaRPr lang="en-US"/>
          </a:p>
        </p:txBody>
      </p:sp>
    </p:spTree>
    <p:extLst>
      <p:ext uri="{BB962C8B-B14F-4D97-AF65-F5344CB8AC3E}">
        <p14:creationId xmlns:p14="http://schemas.microsoft.com/office/powerpoint/2010/main" val="646103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1AD42B-6E7D-4942-AFCC-1589CA02D50A}" type="datetimeFigureOut">
              <a:rPr lang="en-US" smtClean="0"/>
              <a:t>11/12/15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67F19-EAEE-4AF4-819D-7E54476EEDB3}" type="slidenum">
              <a:rPr lang="en-US" smtClean="0"/>
              <a:t>‹#›</a:t>
            </a:fld>
            <a:endParaRPr lang="en-US"/>
          </a:p>
        </p:txBody>
      </p:sp>
    </p:spTree>
    <p:extLst>
      <p:ext uri="{BB962C8B-B14F-4D97-AF65-F5344CB8AC3E}">
        <p14:creationId xmlns:p14="http://schemas.microsoft.com/office/powerpoint/2010/main" val="285296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1AD42B-6E7D-4942-AFCC-1589CA02D50A}" type="datetimeFigureOut">
              <a:rPr lang="en-US" smtClean="0"/>
              <a:t>11/12/15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67F19-EAEE-4AF4-819D-7E54476EEDB3}" type="slidenum">
              <a:rPr lang="en-US" smtClean="0"/>
              <a:t>‹#›</a:t>
            </a:fld>
            <a:endParaRPr lang="en-US"/>
          </a:p>
        </p:txBody>
      </p:sp>
    </p:spTree>
    <p:extLst>
      <p:ext uri="{BB962C8B-B14F-4D97-AF65-F5344CB8AC3E}">
        <p14:creationId xmlns:p14="http://schemas.microsoft.com/office/powerpoint/2010/main" val="316121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1AD42B-6E7D-4942-AFCC-1589CA02D50A}" type="datetimeFigureOut">
              <a:rPr lang="en-US" smtClean="0"/>
              <a:t>11/12/15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367F19-EAEE-4AF4-819D-7E54476EEDB3}" type="slidenum">
              <a:rPr lang="en-US" smtClean="0"/>
              <a:t>‹#›</a:t>
            </a:fld>
            <a:endParaRPr lang="en-US"/>
          </a:p>
        </p:txBody>
      </p:sp>
    </p:spTree>
    <p:extLst>
      <p:ext uri="{BB962C8B-B14F-4D97-AF65-F5344CB8AC3E}">
        <p14:creationId xmlns:p14="http://schemas.microsoft.com/office/powerpoint/2010/main" val="2103361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1AD42B-6E7D-4942-AFCC-1589CA02D50A}" type="datetimeFigureOut">
              <a:rPr lang="en-US" smtClean="0"/>
              <a:t>11/12/15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367F19-EAEE-4AF4-819D-7E54476EEDB3}" type="slidenum">
              <a:rPr lang="en-US" smtClean="0"/>
              <a:t>‹#›</a:t>
            </a:fld>
            <a:endParaRPr lang="en-US"/>
          </a:p>
        </p:txBody>
      </p:sp>
    </p:spTree>
    <p:extLst>
      <p:ext uri="{BB962C8B-B14F-4D97-AF65-F5344CB8AC3E}">
        <p14:creationId xmlns:p14="http://schemas.microsoft.com/office/powerpoint/2010/main" val="1460235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AD42B-6E7D-4942-AFCC-1589CA02D50A}" type="datetimeFigureOut">
              <a:rPr lang="en-US" smtClean="0"/>
              <a:t>11/12/15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367F19-EAEE-4AF4-819D-7E54476EEDB3}" type="slidenum">
              <a:rPr lang="en-US" smtClean="0"/>
              <a:t>‹#›</a:t>
            </a:fld>
            <a:endParaRPr lang="en-US"/>
          </a:p>
        </p:txBody>
      </p:sp>
    </p:spTree>
    <p:extLst>
      <p:ext uri="{BB962C8B-B14F-4D97-AF65-F5344CB8AC3E}">
        <p14:creationId xmlns:p14="http://schemas.microsoft.com/office/powerpoint/2010/main" val="4248285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1AD42B-6E7D-4942-AFCC-1589CA02D50A}" type="datetimeFigureOut">
              <a:rPr lang="en-US" smtClean="0"/>
              <a:t>11/12/15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67F19-EAEE-4AF4-819D-7E54476EEDB3}" type="slidenum">
              <a:rPr lang="en-US" smtClean="0"/>
              <a:t>‹#›</a:t>
            </a:fld>
            <a:endParaRPr lang="en-US"/>
          </a:p>
        </p:txBody>
      </p:sp>
    </p:spTree>
    <p:extLst>
      <p:ext uri="{BB962C8B-B14F-4D97-AF65-F5344CB8AC3E}">
        <p14:creationId xmlns:p14="http://schemas.microsoft.com/office/powerpoint/2010/main" val="368819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1AD42B-6E7D-4942-AFCC-1589CA02D50A}" type="datetimeFigureOut">
              <a:rPr lang="en-US" smtClean="0"/>
              <a:t>11/12/15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67F19-EAEE-4AF4-819D-7E54476EEDB3}" type="slidenum">
              <a:rPr lang="en-US" smtClean="0"/>
              <a:t>‹#›</a:t>
            </a:fld>
            <a:endParaRPr lang="en-US"/>
          </a:p>
        </p:txBody>
      </p:sp>
    </p:spTree>
    <p:extLst>
      <p:ext uri="{BB962C8B-B14F-4D97-AF65-F5344CB8AC3E}">
        <p14:creationId xmlns:p14="http://schemas.microsoft.com/office/powerpoint/2010/main" val="9793244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1AD42B-6E7D-4942-AFCC-1589CA02D50A}" type="datetimeFigureOut">
              <a:rPr lang="en-US" smtClean="0"/>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367F19-EAEE-4AF4-819D-7E54476EEDB3}" type="slidenum">
              <a:rPr lang="en-US" smtClean="0"/>
              <a:t>‹#›</a:t>
            </a:fld>
            <a:endParaRPr lang="en-US"/>
          </a:p>
        </p:txBody>
      </p:sp>
    </p:spTree>
    <p:extLst>
      <p:ext uri="{BB962C8B-B14F-4D97-AF65-F5344CB8AC3E}">
        <p14:creationId xmlns:p14="http://schemas.microsoft.com/office/powerpoint/2010/main" val="3696853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customXml" Target="../ink/ink1.xml"/><Relationship Id="rId5" Type="http://schemas.openxmlformats.org/officeDocument/2006/relationships/image" Target="../media/image112.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01.xml.rels><?xml version="1.0" encoding="UTF-8" standalone="yes"?>
<Relationships xmlns="http://schemas.openxmlformats.org/package/2006/relationships"><Relationship Id="rId11" Type="http://schemas.openxmlformats.org/officeDocument/2006/relationships/customXml" Target="../ink/ink6.xml"/><Relationship Id="rId12" Type="http://schemas.openxmlformats.org/officeDocument/2006/relationships/image" Target="../media/image117.emf"/><Relationship Id="rId1" Type="http://schemas.openxmlformats.org/officeDocument/2006/relationships/slideLayout" Target="../slideLayouts/slideLayout2.xml"/><Relationship Id="rId2" Type="http://schemas.openxmlformats.org/officeDocument/2006/relationships/image" Target="../media/image129.png"/><Relationship Id="rId3" Type="http://schemas.openxmlformats.org/officeDocument/2006/relationships/customXml" Target="../ink/ink2.xml"/><Relationship Id="rId4" Type="http://schemas.openxmlformats.org/officeDocument/2006/relationships/image" Target="../media/image113.emf"/><Relationship Id="rId5" Type="http://schemas.openxmlformats.org/officeDocument/2006/relationships/customXml" Target="../ink/ink3.xml"/><Relationship Id="rId6" Type="http://schemas.openxmlformats.org/officeDocument/2006/relationships/image" Target="../media/image114.emf"/><Relationship Id="rId7" Type="http://schemas.openxmlformats.org/officeDocument/2006/relationships/customXml" Target="../ink/ink4.xml"/><Relationship Id="rId8" Type="http://schemas.openxmlformats.org/officeDocument/2006/relationships/image" Target="../media/image115.emf"/><Relationship Id="rId9" Type="http://schemas.openxmlformats.org/officeDocument/2006/relationships/customXml" Target="../ink/ink5.xml"/><Relationship Id="rId10" Type="http://schemas.openxmlformats.org/officeDocument/2006/relationships/image" Target="../media/image116.emf"/></Relationships>
</file>

<file path=ppt/slides/_rels/slide102.xml.rels><?xml version="1.0" encoding="UTF-8" standalone="yes"?>
<Relationships xmlns="http://schemas.openxmlformats.org/package/2006/relationships"><Relationship Id="rId3" Type="http://schemas.openxmlformats.org/officeDocument/2006/relationships/customXml" Target="../ink/ink7.xml"/><Relationship Id="rId4" Type="http://schemas.openxmlformats.org/officeDocument/2006/relationships/image" Target="../media/image119.emf"/><Relationship Id="rId5" Type="http://schemas.openxmlformats.org/officeDocument/2006/relationships/customXml" Target="../ink/ink8.xml"/><Relationship Id="rId6" Type="http://schemas.openxmlformats.org/officeDocument/2006/relationships/image" Target="../media/image120.emf"/><Relationship Id="rId7" Type="http://schemas.openxmlformats.org/officeDocument/2006/relationships/customXml" Target="../ink/ink9.xml"/><Relationship Id="rId8" Type="http://schemas.openxmlformats.org/officeDocument/2006/relationships/image" Target="../media/image121.emf"/><Relationship Id="rId9" Type="http://schemas.openxmlformats.org/officeDocument/2006/relationships/customXml" Target="../ink/ink10.xml"/><Relationship Id="rId10" Type="http://schemas.openxmlformats.org/officeDocument/2006/relationships/image" Target="../media/image122.emf"/><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103.xml.rels><?xml version="1.0" encoding="UTF-8" standalone="yes"?>
<Relationships xmlns="http://schemas.openxmlformats.org/package/2006/relationships"><Relationship Id="rId3" Type="http://schemas.openxmlformats.org/officeDocument/2006/relationships/customXml" Target="../ink/ink11.xml"/><Relationship Id="rId4" Type="http://schemas.openxmlformats.org/officeDocument/2006/relationships/image" Target="../media/image124.emf"/><Relationship Id="rId5" Type="http://schemas.openxmlformats.org/officeDocument/2006/relationships/customXml" Target="../ink/ink12.xml"/><Relationship Id="rId6" Type="http://schemas.openxmlformats.org/officeDocument/2006/relationships/image" Target="../media/image125.emf"/><Relationship Id="rId7" Type="http://schemas.openxmlformats.org/officeDocument/2006/relationships/customXml" Target="../ink/ink13.xml"/><Relationship Id="rId8" Type="http://schemas.openxmlformats.org/officeDocument/2006/relationships/image" Target="../media/image126.emf"/><Relationship Id="rId9" Type="http://schemas.openxmlformats.org/officeDocument/2006/relationships/customXml" Target="../ink/ink14.xml"/><Relationship Id="rId10" Type="http://schemas.openxmlformats.org/officeDocument/2006/relationships/image" Target="../media/image127.emf"/><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104.xml.rels><?xml version="1.0" encoding="UTF-8" standalone="yes"?>
<Relationships xmlns="http://schemas.openxmlformats.org/package/2006/relationships"><Relationship Id="rId11" Type="http://schemas.openxmlformats.org/officeDocument/2006/relationships/customXml" Target="../ink/ink19.xml"/><Relationship Id="rId12" Type="http://schemas.openxmlformats.org/officeDocument/2006/relationships/image" Target="../media/image133.emf"/><Relationship Id="rId13" Type="http://schemas.openxmlformats.org/officeDocument/2006/relationships/customXml" Target="../ink/ink20.xml"/><Relationship Id="rId14" Type="http://schemas.openxmlformats.org/officeDocument/2006/relationships/image" Target="../media/image134.emf"/><Relationship Id="rId1" Type="http://schemas.openxmlformats.org/officeDocument/2006/relationships/slideLayout" Target="../slideLayouts/slideLayout2.xml"/><Relationship Id="rId2" Type="http://schemas.openxmlformats.org/officeDocument/2006/relationships/image" Target="../media/image133.png"/><Relationship Id="rId3" Type="http://schemas.openxmlformats.org/officeDocument/2006/relationships/customXml" Target="../ink/ink15.xml"/><Relationship Id="rId4" Type="http://schemas.openxmlformats.org/officeDocument/2006/relationships/image" Target="../media/image129.emf"/><Relationship Id="rId5" Type="http://schemas.openxmlformats.org/officeDocument/2006/relationships/customXml" Target="../ink/ink16.xml"/><Relationship Id="rId6" Type="http://schemas.openxmlformats.org/officeDocument/2006/relationships/image" Target="../media/image130.emf"/><Relationship Id="rId7" Type="http://schemas.openxmlformats.org/officeDocument/2006/relationships/customXml" Target="../ink/ink17.xml"/><Relationship Id="rId8" Type="http://schemas.openxmlformats.org/officeDocument/2006/relationships/image" Target="../media/image131.emf"/><Relationship Id="rId9" Type="http://schemas.openxmlformats.org/officeDocument/2006/relationships/customXml" Target="../ink/ink18.xml"/><Relationship Id="rId10" Type="http://schemas.openxmlformats.org/officeDocument/2006/relationships/image" Target="../media/image132.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16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image" Target="../media/image9.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3" Type="http://schemas.openxmlformats.org/officeDocument/2006/relationships/slide" Target="slide94.xml"/><Relationship Id="rId4" Type="http://schemas.openxmlformats.org/officeDocument/2006/relationships/slide" Target="slide99.xml"/><Relationship Id="rId5" Type="http://schemas.openxmlformats.org/officeDocument/2006/relationships/slide" Target="slide96.xml"/><Relationship Id="rId6" Type="http://schemas.openxmlformats.org/officeDocument/2006/relationships/slide" Target="slide98.xml"/><Relationship Id="rId1" Type="http://schemas.openxmlformats.org/officeDocument/2006/relationships/slideLayout" Target="../slideLayouts/slideLayout2.xml"/><Relationship Id="rId2" Type="http://schemas.openxmlformats.org/officeDocument/2006/relationships/slide" Target="slide9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24.png"/><Relationship Id="rId5" Type="http://schemas.openxmlformats.org/officeDocument/2006/relationships/hyperlink" Target="https://www.illustrativemathematics.org/content-standards/HSS/ID/A/4/tasks" TargetMode="External"/><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hyperlink" Target="https://www.illustrativemathematics.org/content-standards/HSS/IC/B/4/tasks/2073" TargetMode="External"/><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 Target="slide63.xml"/><Relationship Id="rId4" Type="http://schemas.openxmlformats.org/officeDocument/2006/relationships/slide" Target="slide67.xml"/><Relationship Id="rId5" Type="http://schemas.openxmlformats.org/officeDocument/2006/relationships/slide" Target="slide4.xml"/><Relationship Id="rId6" Type="http://schemas.openxmlformats.org/officeDocument/2006/relationships/slide" Target="slide100.xml"/><Relationship Id="rId7" Type="http://schemas.openxmlformats.org/officeDocument/2006/relationships/slide" Target="slide89.xml"/><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slide" Target="slide33.xml"/></Relationships>
</file>

<file path=ppt/slides/_rels/slide30.xml.rels><?xml version="1.0" encoding="UTF-8" standalone="yes"?>
<Relationships xmlns="http://schemas.openxmlformats.org/package/2006/relationships"><Relationship Id="rId3" Type="http://schemas.openxmlformats.org/officeDocument/2006/relationships/hyperlink" Target="http://www.amstat.org/education/stew/" TargetMode="External"/><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9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43.png"/><Relationship Id="rId3" Type="http://schemas.openxmlformats.org/officeDocument/2006/relationships/image" Target="../media/image40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0.png"/><Relationship Id="rId3" Type="http://schemas.openxmlformats.org/officeDocument/2006/relationships/image" Target="../media/image4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40.png"/><Relationship Id="rId5" Type="http://schemas.openxmlformats.org/officeDocument/2006/relationships/image" Target="../media/image150.png"/><Relationship Id="rId6" Type="http://schemas.openxmlformats.org/officeDocument/2006/relationships/image" Target="../media/image161.png"/><Relationship Id="rId7" Type="http://schemas.openxmlformats.org/officeDocument/2006/relationships/image" Target="../media/image170.png"/><Relationship Id="rId8" Type="http://schemas.openxmlformats.org/officeDocument/2006/relationships/image" Target="../media/image180.png"/><Relationship Id="rId1" Type="http://schemas.openxmlformats.org/officeDocument/2006/relationships/slideLayout" Target="../slideLayouts/slideLayout7.xml"/><Relationship Id="rId2" Type="http://schemas.openxmlformats.org/officeDocument/2006/relationships/image" Target="../media/image1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40.tmp"/><Relationship Id="rId5" Type="http://schemas.openxmlformats.org/officeDocument/2006/relationships/image" Target="../media/image41.tmp"/><Relationship Id="rId6" Type="http://schemas.openxmlformats.org/officeDocument/2006/relationships/image" Target="../media/image42.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hyperlink" Target="https://www.illustrativemathematics.org/" TargetMode="External"/><Relationship Id="rId4" Type="http://schemas.openxmlformats.org/officeDocument/2006/relationships/hyperlink" Target="https://www.illustrativemathematics.org/content-standards/HSA/APR/C/4/tasks/594" TargetMode="External"/><Relationship Id="rId1" Type="http://schemas.openxmlformats.org/officeDocument/2006/relationships/slideLayout" Target="../slideLayouts/slideLayout12.xml"/><Relationship Id="rId2" Type="http://schemas.openxmlformats.org/officeDocument/2006/relationships/hyperlink" Target="https://www.illustrativemathematics.org/content-standards/HSA/APR/C/4"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0.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600.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59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tmp"/><Relationship Id="rId5" Type="http://schemas.openxmlformats.org/officeDocument/2006/relationships/image" Target="../media/image77.png"/><Relationship Id="rId6" Type="http://schemas.openxmlformats.org/officeDocument/2006/relationships/image" Target="../media/image770.png"/><Relationship Id="rId7" Type="http://schemas.openxmlformats.org/officeDocument/2006/relationships/image" Target="../media/image780.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830.png"/><Relationship Id="rId4" Type="http://schemas.openxmlformats.org/officeDocument/2006/relationships/image" Target="../media/image78.tmp"/><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1.png"/><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80.tmp"/></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hyperlink" Target="https://www.louisianabelieves.com/docs/default-source/teacher-toolbox-resources/algebra-ii-extended-constructed-response-tasks.pdf?sfvrsn=5"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90.png"/><Relationship Id="rId6" Type="http://schemas.openxmlformats.org/officeDocument/2006/relationships/image" Target="../media/image1000.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tmp"/><Relationship Id="rId3" Type="http://schemas.openxmlformats.org/officeDocument/2006/relationships/image" Target="../media/image97.png"/></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87.xml.rels><?xml version="1.0" encoding="UTF-8" standalone="yes"?>
<Relationships xmlns="http://schemas.openxmlformats.org/package/2006/relationships"><Relationship Id="rId3" Type="http://schemas.openxmlformats.org/officeDocument/2006/relationships/image" Target="../media/image1090.png"/><Relationship Id="rId4" Type="http://schemas.openxmlformats.org/officeDocument/2006/relationships/image" Target="../media/image114.png"/><Relationship Id="rId5"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image" Target="../media/image108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3" Type="http://schemas.openxmlformats.org/officeDocument/2006/relationships/image" Target="../media/image11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s>
</file>

<file path=ppt/slides/_rels/slide93.xml.rels><?xml version="1.0" encoding="UTF-8" standalone="yes"?>
<Relationships xmlns="http://schemas.openxmlformats.org/package/2006/relationships"><Relationship Id="rId3" Type="http://schemas.openxmlformats.org/officeDocument/2006/relationships/hyperlink" Target="mailto:jsvendse@mail.nysed.gov" TargetMode="External"/><Relationship Id="rId4" Type="http://schemas.openxmlformats.org/officeDocument/2006/relationships/hyperlink" Target="mailto:emscassessinfo@mail.nysed.gov" TargetMode="External"/><Relationship Id="rId1" Type="http://schemas.openxmlformats.org/officeDocument/2006/relationships/slideLayout" Target="../slideLayouts/slideLayout2.xml"/><Relationship Id="rId2" Type="http://schemas.openxmlformats.org/officeDocument/2006/relationships/hyperlink" Target="mailto:susan.brockley@nysed.gov"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slide" Target="slide2.xml"/><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95.xml.rels><?xml version="1.0" encoding="UTF-8" standalone="yes"?>
<Relationships xmlns="http://schemas.openxmlformats.org/package/2006/relationships"><Relationship Id="rId3" Type="http://schemas.openxmlformats.org/officeDocument/2006/relationships/hyperlink" Target="http://www.p12.nysed.gov/ciai/mst/paemstaward.html" TargetMode="External"/><Relationship Id="rId4" Type="http://schemas.openxmlformats.org/officeDocument/2006/relationships/hyperlink" Target="mailto:Susan.Brockley@nysed.gov" TargetMode="External"/><Relationship Id="rId5" Type="http://schemas.openxmlformats.org/officeDocument/2006/relationships/hyperlink" Target="mailto:Ann.Crotty@nysed.gov" TargetMode="External"/><Relationship Id="rId6" Type="http://schemas.openxmlformats.org/officeDocument/2006/relationships/slide" Target="slide2.xml"/><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 Id="rId3" Type="http://schemas.openxmlformats.org/officeDocument/2006/relationships/slide" Target="slide2.xml"/></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slide" Target="slide2.xml"/><Relationship Id="rId1" Type="http://schemas.openxmlformats.org/officeDocument/2006/relationships/slideLayout" Target="../slideLayouts/slideLayout2.xml"/><Relationship Id="rId2" Type="http://schemas.openxmlformats.org/officeDocument/2006/relationships/hyperlink" Target="http://www.p12.nysed.gov/assessment/commoncore/transitiontoccregentsalgebraII815.pdf"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achievethecore.org/coherence-map/?utm_source=close%20partners_claires_email&amp;utm_medium=email&amp;utm_campaign=Coherence%20Map" TargetMode="External"/><Relationship Id="rId4" Type="http://schemas.openxmlformats.org/officeDocument/2006/relationships/slide" Target="slide2.xml"/><Relationship Id="rId5" Type="http://schemas.openxmlformats.org/officeDocument/2006/relationships/hyperlink" Target="http://achievethecore.org/page/858/annotated-mini-assessments" TargetMode="External"/><Relationship Id="rId6"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28600" y="533400"/>
            <a:ext cx="8763000" cy="5592763"/>
          </a:xfrm>
          <a:prstGeom prst="rect">
            <a:avLst/>
          </a:prstGeom>
          <a:ln cmpd="dbl">
            <a:solidFill>
              <a:schemeClr val="accent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Tx/>
              <a:buNone/>
            </a:pPr>
            <a:endParaRPr lang="en-US" altLang="en-US" sz="4000" dirty="0" smtClean="0">
              <a:latin typeface="Calibri" pitchFamily="34" charset="0"/>
            </a:endParaRPr>
          </a:p>
          <a:p>
            <a:pPr algn="ctr">
              <a:buFontTx/>
              <a:buNone/>
            </a:pPr>
            <a:r>
              <a:rPr lang="en-US" altLang="en-US" sz="4000" dirty="0" smtClean="0">
                <a:latin typeface="Calibri" pitchFamily="34" charset="0"/>
              </a:rPr>
              <a:t>An</a:t>
            </a:r>
            <a:r>
              <a:rPr lang="en-US" altLang="en-US" sz="4000" dirty="0" smtClean="0">
                <a:solidFill>
                  <a:schemeClr val="bg2"/>
                </a:solidFill>
                <a:latin typeface="Calibri" pitchFamily="34" charset="0"/>
              </a:rPr>
              <a:t> </a:t>
            </a:r>
            <a:r>
              <a:rPr lang="en-US" altLang="en-US" sz="4000" dirty="0" smtClean="0">
                <a:latin typeface="Calibri" pitchFamily="34" charset="0"/>
              </a:rPr>
              <a:t>Update from the NYSED Office of Curriculum &amp; Instruction </a:t>
            </a:r>
          </a:p>
          <a:p>
            <a:pPr algn="ctr">
              <a:buFontTx/>
              <a:buNone/>
            </a:pPr>
            <a:endParaRPr lang="en-US" altLang="en-US" sz="2300" dirty="0" smtClean="0">
              <a:latin typeface="Calibri" pitchFamily="34" charset="0"/>
            </a:endParaRPr>
          </a:p>
          <a:p>
            <a:pPr algn="ctr">
              <a:buFontTx/>
              <a:buNone/>
            </a:pPr>
            <a:r>
              <a:rPr lang="en-US" altLang="en-US" sz="2300" dirty="0" smtClean="0">
                <a:latin typeface="Calibri" pitchFamily="34" charset="0"/>
              </a:rPr>
              <a:t>October 2015</a:t>
            </a:r>
          </a:p>
          <a:p>
            <a:pPr algn="ctr">
              <a:buFontTx/>
              <a:buNone/>
            </a:pPr>
            <a:endParaRPr lang="en-US" altLang="en-US" sz="2300" dirty="0" smtClean="0">
              <a:latin typeface="Calibri" pitchFamily="34" charset="0"/>
            </a:endParaRPr>
          </a:p>
          <a:p>
            <a:pPr marL="0" indent="0" algn="ctr">
              <a:buNone/>
            </a:pPr>
            <a:r>
              <a:rPr lang="en-US" altLang="en-US" dirty="0" smtClean="0"/>
              <a:t>Sue Brockley, Mathematics Assistant </a:t>
            </a:r>
          </a:p>
          <a:p>
            <a:pPr marL="0" indent="0" algn="ctr">
              <a:buNone/>
            </a:pPr>
            <a:r>
              <a:rPr lang="en-US" altLang="en-US" dirty="0" smtClean="0"/>
              <a:t>John </a:t>
            </a:r>
            <a:r>
              <a:rPr lang="en-US" altLang="en-US" dirty="0" err="1" smtClean="0"/>
              <a:t>Svendsen</a:t>
            </a:r>
            <a:r>
              <a:rPr lang="en-US" altLang="en-US" dirty="0" smtClean="0"/>
              <a:t>, Mathematics Associate</a:t>
            </a:r>
          </a:p>
          <a:p>
            <a:pPr marL="0" indent="0" algn="ctr">
              <a:buNone/>
            </a:pPr>
            <a:endParaRPr lang="en-US" altLang="en-US" dirty="0" smtClean="0"/>
          </a:p>
        </p:txBody>
      </p:sp>
      <p:sp>
        <p:nvSpPr>
          <p:cNvPr id="5" name="Footer Placeholder 2"/>
          <p:cNvSpPr txBox="1">
            <a:spLocks/>
          </p:cNvSpPr>
          <p:nvPr/>
        </p:nvSpPr>
        <p:spPr bwMode="auto">
          <a:xfrm>
            <a:off x="0" y="6553200"/>
            <a:ext cx="9144000" cy="304800"/>
          </a:xfrm>
          <a:prstGeom prst="rect">
            <a:avLst/>
          </a:prstGeom>
          <a:solidFill>
            <a:srgbClr val="3D7FA9"/>
          </a:solidFill>
          <a:ln w="9525">
            <a:noFill/>
            <a:miter lim="800000"/>
            <a:headEnd/>
            <a:tailEnd/>
          </a:ln>
          <a:effectLst/>
        </p:spPr>
        <p:txBody>
          <a:bodyPr/>
          <a:lstStyle/>
          <a:p>
            <a:pPr algn="ctr">
              <a:defRPr/>
            </a:pPr>
            <a:r>
              <a:rPr lang="en-US" sz="1400" dirty="0">
                <a:solidFill>
                  <a:schemeClr val="bg1"/>
                </a:solidFill>
                <a:latin typeface="+mj-lt"/>
              </a:rPr>
              <a:t>EngageNY.org</a:t>
            </a:r>
          </a:p>
        </p:txBody>
      </p:sp>
    </p:spTree>
    <p:extLst>
      <p:ext uri="{BB962C8B-B14F-4D97-AF65-F5344CB8AC3E}">
        <p14:creationId xmlns:p14="http://schemas.microsoft.com/office/powerpoint/2010/main" val="12514359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381000"/>
            <a:ext cx="8229600" cy="4019126"/>
          </a:xfrm>
        </p:spPr>
        <p:txBody>
          <a:bodyPr>
            <a:normAutofit fontScale="85000" lnSpcReduction="10000"/>
          </a:bodyPr>
          <a:lstStyle/>
          <a:p>
            <a:pPr marL="0" lvl="0" indent="0">
              <a:buNone/>
            </a:pPr>
            <a:r>
              <a:rPr lang="en-US" dirty="0"/>
              <a:t>A traveler estimates that, for an upcoming trip, the probability of catching malaria is </a:t>
            </a:r>
            <a:r>
              <a:rPr lang="en-US" i="1" dirty="0"/>
              <a:t>0.18</a:t>
            </a:r>
            <a:r>
              <a:rPr lang="en-US" dirty="0"/>
              <a:t>, the probability of catching typhoid is </a:t>
            </a:r>
            <a:r>
              <a:rPr lang="en-US" i="1" dirty="0"/>
              <a:t>0.13</a:t>
            </a:r>
            <a:r>
              <a:rPr lang="en-US" dirty="0"/>
              <a:t>, and the probability of catching neither of the two diseases is </a:t>
            </a:r>
            <a:r>
              <a:rPr lang="en-US" i="1" dirty="0"/>
              <a:t>0.75</a:t>
            </a:r>
            <a:r>
              <a:rPr lang="en-US" dirty="0"/>
              <a:t>.  </a:t>
            </a:r>
            <a:endParaRPr lang="en-US" dirty="0" smtClean="0"/>
          </a:p>
          <a:p>
            <a:pPr marL="0" lvl="0" indent="0">
              <a:buNone/>
            </a:pPr>
            <a:endParaRPr lang="en-US" dirty="0"/>
          </a:p>
          <a:p>
            <a:pPr lvl="1"/>
            <a:r>
              <a:rPr lang="en-US" dirty="0" smtClean="0"/>
              <a:t>Construct a two-way table</a:t>
            </a:r>
          </a:p>
          <a:p>
            <a:pPr lvl="1"/>
            <a:r>
              <a:rPr lang="en-US" dirty="0" smtClean="0"/>
              <a:t>Draw </a:t>
            </a:r>
            <a:r>
              <a:rPr lang="en-US" dirty="0"/>
              <a:t>a Venn diagram to represent this information.</a:t>
            </a:r>
          </a:p>
          <a:p>
            <a:pPr lvl="1"/>
            <a:r>
              <a:rPr lang="en-US" dirty="0"/>
              <a:t>Calculate the probability of catching both of the diseases.</a:t>
            </a:r>
          </a:p>
          <a:p>
            <a:pPr lvl="1"/>
            <a:r>
              <a:rPr lang="en-US" dirty="0"/>
              <a:t>Are the events catches malaria and catches typhoid independent?  Explain your answer.</a:t>
            </a:r>
          </a:p>
          <a:p>
            <a:endParaRPr lang="en-US" dirty="0"/>
          </a:p>
        </p:txBody>
      </p:sp>
    </p:spTree>
    <p:extLst>
      <p:ext uri="{BB962C8B-B14F-4D97-AF65-F5344CB8AC3E}">
        <p14:creationId xmlns:p14="http://schemas.microsoft.com/office/powerpoint/2010/main" val="3757951213"/>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Algebra II Assessment</a:t>
            </a:r>
            <a:endParaRPr lang="en-US" dirty="0"/>
          </a:p>
        </p:txBody>
      </p:sp>
      <p:pic>
        <p:nvPicPr>
          <p:cNvPr id="4" name="Content Placeholder 3"/>
          <p:cNvPicPr>
            <a:picLocks noGrp="1"/>
          </p:cNvPicPr>
          <p:nvPr>
            <p:ph idx="1"/>
          </p:nvPr>
        </p:nvPicPr>
        <p:blipFill rotWithShape="1">
          <a:blip r:embed="rId3"/>
          <a:srcRect l="30929" t="9401" r="30373" b="40983"/>
          <a:stretch/>
        </p:blipFill>
        <p:spPr bwMode="auto">
          <a:xfrm>
            <a:off x="1434200" y="1600200"/>
            <a:ext cx="6275599" cy="4525963"/>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6566040" y="3772080"/>
              <a:ext cx="692280" cy="120960"/>
            </p14:xfrm>
          </p:contentPart>
        </mc:Choice>
        <mc:Fallback xmlns="">
          <p:pic>
            <p:nvPicPr>
              <p:cNvPr id="7" name="Ink 6"/>
              <p:cNvPicPr/>
              <p:nvPr/>
            </p:nvPicPr>
            <p:blipFill>
              <a:blip r:embed="rId5"/>
              <a:stretch>
                <a:fillRect/>
              </a:stretch>
            </p:blipFill>
            <p:spPr>
              <a:xfrm>
                <a:off x="6550200" y="3708360"/>
                <a:ext cx="723960" cy="248040"/>
              </a:xfrm>
              <a:prstGeom prst="rect">
                <a:avLst/>
              </a:prstGeom>
            </p:spPr>
          </p:pic>
        </mc:Fallback>
      </mc:AlternateContent>
    </p:spTree>
    <p:extLst>
      <p:ext uri="{BB962C8B-B14F-4D97-AF65-F5344CB8AC3E}">
        <p14:creationId xmlns:p14="http://schemas.microsoft.com/office/powerpoint/2010/main" val="2630149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Algebra II Assessment</a:t>
            </a:r>
          </a:p>
        </p:txBody>
      </p:sp>
      <p:pic>
        <p:nvPicPr>
          <p:cNvPr id="4" name="Content Placeholder 3"/>
          <p:cNvPicPr>
            <a:picLocks noGrp="1"/>
          </p:cNvPicPr>
          <p:nvPr>
            <p:ph idx="1"/>
          </p:nvPr>
        </p:nvPicPr>
        <p:blipFill rotWithShape="1">
          <a:blip r:embed="rId2"/>
          <a:srcRect l="31510" t="60395" r="29166" b="3198"/>
          <a:stretch/>
        </p:blipFill>
        <p:spPr bwMode="auto">
          <a:xfrm>
            <a:off x="992255" y="1958502"/>
            <a:ext cx="7191573" cy="3745188"/>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843780" y="2848200"/>
              <a:ext cx="1280419" cy="51120"/>
            </p14:xfrm>
          </p:contentPart>
        </mc:Choice>
        <mc:Fallback xmlns="">
          <p:pic>
            <p:nvPicPr>
              <p:cNvPr id="3" name="Ink 2"/>
              <p:cNvPicPr/>
              <p:nvPr/>
            </p:nvPicPr>
            <p:blipFill>
              <a:blip r:embed="rId4"/>
              <a:stretch>
                <a:fillRect/>
              </a:stretch>
            </p:blipFill>
            <p:spPr>
              <a:xfrm>
                <a:off x="1827937" y="2785283"/>
                <a:ext cx="1312105" cy="17695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6858000" y="2590800"/>
              <a:ext cx="976856" cy="82800"/>
            </p14:xfrm>
          </p:contentPart>
        </mc:Choice>
        <mc:Fallback xmlns="">
          <p:pic>
            <p:nvPicPr>
              <p:cNvPr id="5" name="Ink 4"/>
              <p:cNvPicPr/>
              <p:nvPr/>
            </p:nvPicPr>
            <p:blipFill>
              <a:blip r:embed="rId6"/>
              <a:stretch>
                <a:fillRect/>
              </a:stretch>
            </p:blipFill>
            <p:spPr>
              <a:xfrm>
                <a:off x="6842157" y="2527440"/>
                <a:ext cx="1008542"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4572000" y="2819400"/>
              <a:ext cx="2172240" cy="57600"/>
            </p14:xfrm>
          </p:contentPart>
        </mc:Choice>
        <mc:Fallback xmlns="">
          <p:pic>
            <p:nvPicPr>
              <p:cNvPr id="6" name="Ink 5"/>
              <p:cNvPicPr/>
              <p:nvPr/>
            </p:nvPicPr>
            <p:blipFill>
              <a:blip r:embed="rId8"/>
              <a:stretch>
                <a:fillRect/>
              </a:stretch>
            </p:blipFill>
            <p:spPr>
              <a:xfrm>
                <a:off x="4556160" y="2756040"/>
                <a:ext cx="220392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p14:cNvContentPartPr/>
              <p14:nvPr/>
            </p14:nvContentPartPr>
            <p14:xfrm>
              <a:off x="7162800" y="2845642"/>
              <a:ext cx="737280" cy="76320"/>
            </p14:xfrm>
          </p:contentPart>
        </mc:Choice>
        <mc:Fallback xmlns="">
          <p:pic>
            <p:nvPicPr>
              <p:cNvPr id="7" name="Ink 6"/>
              <p:cNvPicPr/>
              <p:nvPr/>
            </p:nvPicPr>
            <p:blipFill>
              <a:blip r:embed="rId10"/>
              <a:stretch>
                <a:fillRect/>
              </a:stretch>
            </p:blipFill>
            <p:spPr>
              <a:xfrm>
                <a:off x="7146960" y="2781922"/>
                <a:ext cx="76896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p14:cNvContentPartPr/>
              <p14:nvPr/>
            </p14:nvContentPartPr>
            <p14:xfrm>
              <a:off x="1066800" y="2971800"/>
              <a:ext cx="1321200" cy="146160"/>
            </p14:xfrm>
          </p:contentPart>
        </mc:Choice>
        <mc:Fallback xmlns="">
          <p:pic>
            <p:nvPicPr>
              <p:cNvPr id="8" name="Ink 7"/>
              <p:cNvPicPr/>
              <p:nvPr/>
            </p:nvPicPr>
            <p:blipFill>
              <a:blip r:embed="rId12"/>
              <a:stretch>
                <a:fillRect/>
              </a:stretch>
            </p:blipFill>
            <p:spPr>
              <a:xfrm>
                <a:off x="1050960" y="2908080"/>
                <a:ext cx="1352880" cy="273600"/>
              </a:xfrm>
              <a:prstGeom prst="rect">
                <a:avLst/>
              </a:prstGeom>
            </p:spPr>
          </p:pic>
        </mc:Fallback>
      </mc:AlternateContent>
    </p:spTree>
    <p:extLst>
      <p:ext uri="{BB962C8B-B14F-4D97-AF65-F5344CB8AC3E}">
        <p14:creationId xmlns:p14="http://schemas.microsoft.com/office/powerpoint/2010/main" val="40593646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Algebra II Assessment</a:t>
            </a:r>
          </a:p>
        </p:txBody>
      </p:sp>
      <p:pic>
        <p:nvPicPr>
          <p:cNvPr id="4" name="Content Placeholder 3"/>
          <p:cNvPicPr>
            <a:picLocks noGrp="1"/>
          </p:cNvPicPr>
          <p:nvPr>
            <p:ph idx="1"/>
          </p:nvPr>
        </p:nvPicPr>
        <p:blipFill rotWithShape="1">
          <a:blip r:embed="rId2"/>
          <a:srcRect l="27245" t="21368" r="25640" b="31419"/>
          <a:stretch/>
        </p:blipFill>
        <p:spPr bwMode="auto">
          <a:xfrm>
            <a:off x="557272" y="1600200"/>
            <a:ext cx="8029455" cy="4525963"/>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4140360" y="1955880"/>
              <a:ext cx="444600" cy="32040"/>
            </p14:xfrm>
          </p:contentPart>
        </mc:Choice>
        <mc:Fallback xmlns="">
          <p:pic>
            <p:nvPicPr>
              <p:cNvPr id="3" name="Ink 2"/>
              <p:cNvPicPr/>
              <p:nvPr/>
            </p:nvPicPr>
            <p:blipFill>
              <a:blip r:embed="rId4"/>
              <a:stretch>
                <a:fillRect/>
              </a:stretch>
            </p:blipFill>
            <p:spPr>
              <a:xfrm>
                <a:off x="4124160" y="1892160"/>
                <a:ext cx="47664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5619600" y="2317680"/>
              <a:ext cx="470520" cy="12960"/>
            </p14:xfrm>
          </p:contentPart>
        </mc:Choice>
        <mc:Fallback xmlns="">
          <p:pic>
            <p:nvPicPr>
              <p:cNvPr id="5" name="Ink 4"/>
              <p:cNvPicPr/>
              <p:nvPr/>
            </p:nvPicPr>
            <p:blipFill>
              <a:blip r:embed="rId6"/>
              <a:stretch>
                <a:fillRect/>
              </a:stretch>
            </p:blipFill>
            <p:spPr>
              <a:xfrm>
                <a:off x="5603760" y="2254320"/>
                <a:ext cx="50220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7194600" y="2241720"/>
              <a:ext cx="406800" cy="165240"/>
            </p14:xfrm>
          </p:contentPart>
        </mc:Choice>
        <mc:Fallback xmlns="">
          <p:pic>
            <p:nvPicPr>
              <p:cNvPr id="6" name="Ink 5"/>
              <p:cNvPicPr/>
              <p:nvPr/>
            </p:nvPicPr>
            <p:blipFill>
              <a:blip r:embed="rId8"/>
              <a:stretch>
                <a:fillRect/>
              </a:stretch>
            </p:blipFill>
            <p:spPr>
              <a:xfrm>
                <a:off x="7178760" y="2178000"/>
                <a:ext cx="438480"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p14:cNvContentPartPr/>
              <p14:nvPr/>
            </p14:nvContentPartPr>
            <p14:xfrm>
              <a:off x="7899480" y="1835280"/>
              <a:ext cx="476640" cy="273240"/>
            </p14:xfrm>
          </p:contentPart>
        </mc:Choice>
        <mc:Fallback xmlns="">
          <p:pic>
            <p:nvPicPr>
              <p:cNvPr id="7" name="Ink 6"/>
              <p:cNvPicPr/>
              <p:nvPr/>
            </p:nvPicPr>
            <p:blipFill>
              <a:blip r:embed="rId10"/>
              <a:stretch>
                <a:fillRect/>
              </a:stretch>
            </p:blipFill>
            <p:spPr>
              <a:xfrm>
                <a:off x="7883640" y="1771560"/>
                <a:ext cx="508320" cy="400680"/>
              </a:xfrm>
              <a:prstGeom prst="rect">
                <a:avLst/>
              </a:prstGeom>
            </p:spPr>
          </p:pic>
        </mc:Fallback>
      </mc:AlternateContent>
    </p:spTree>
    <p:extLst>
      <p:ext uri="{BB962C8B-B14F-4D97-AF65-F5344CB8AC3E}">
        <p14:creationId xmlns:p14="http://schemas.microsoft.com/office/powerpoint/2010/main" val="2846346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Algebra II Assessment</a:t>
            </a:r>
          </a:p>
        </p:txBody>
      </p:sp>
      <p:pic>
        <p:nvPicPr>
          <p:cNvPr id="4" name="Content Placeholder 3"/>
          <p:cNvPicPr>
            <a:picLocks noGrp="1"/>
          </p:cNvPicPr>
          <p:nvPr>
            <p:ph idx="1"/>
          </p:nvPr>
        </p:nvPicPr>
        <p:blipFill rotWithShape="1">
          <a:blip r:embed="rId2"/>
          <a:srcRect l="27244" t="28307" r="25641" b="17379"/>
          <a:stretch/>
        </p:blipFill>
        <p:spPr bwMode="auto">
          <a:xfrm>
            <a:off x="1082157" y="1600200"/>
            <a:ext cx="6979685" cy="4525963"/>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5524560" y="2730600"/>
              <a:ext cx="349560" cy="25560"/>
            </p14:xfrm>
          </p:contentPart>
        </mc:Choice>
        <mc:Fallback xmlns="">
          <p:pic>
            <p:nvPicPr>
              <p:cNvPr id="3" name="Ink 2"/>
              <p:cNvPicPr/>
              <p:nvPr/>
            </p:nvPicPr>
            <p:blipFill>
              <a:blip r:embed="rId4"/>
              <a:stretch>
                <a:fillRect/>
              </a:stretch>
            </p:blipFill>
            <p:spPr>
              <a:xfrm>
                <a:off x="5508720" y="2666880"/>
                <a:ext cx="38124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6781680" y="2603520"/>
              <a:ext cx="1060920" cy="38520"/>
            </p14:xfrm>
          </p:contentPart>
        </mc:Choice>
        <mc:Fallback xmlns="">
          <p:pic>
            <p:nvPicPr>
              <p:cNvPr id="5" name="Ink 4"/>
              <p:cNvPicPr/>
              <p:nvPr/>
            </p:nvPicPr>
            <p:blipFill>
              <a:blip r:embed="rId6"/>
              <a:stretch>
                <a:fillRect/>
              </a:stretch>
            </p:blipFill>
            <p:spPr>
              <a:xfrm>
                <a:off x="6765840" y="2540160"/>
                <a:ext cx="109260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6781680" y="2724120"/>
              <a:ext cx="483120" cy="38520"/>
            </p14:xfrm>
          </p:contentPart>
        </mc:Choice>
        <mc:Fallback xmlns="">
          <p:pic>
            <p:nvPicPr>
              <p:cNvPr id="6" name="Ink 5"/>
              <p:cNvPicPr/>
              <p:nvPr/>
            </p:nvPicPr>
            <p:blipFill>
              <a:blip r:embed="rId8"/>
              <a:stretch>
                <a:fillRect/>
              </a:stretch>
            </p:blipFill>
            <p:spPr>
              <a:xfrm>
                <a:off x="6765840" y="2660760"/>
                <a:ext cx="51480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p14:cNvContentPartPr/>
              <p14:nvPr/>
            </p14:nvContentPartPr>
            <p14:xfrm>
              <a:off x="7950240" y="2711520"/>
              <a:ext cx="171720" cy="120960"/>
            </p14:xfrm>
          </p:contentPart>
        </mc:Choice>
        <mc:Fallback xmlns="">
          <p:pic>
            <p:nvPicPr>
              <p:cNvPr id="7" name="Ink 6"/>
              <p:cNvPicPr/>
              <p:nvPr/>
            </p:nvPicPr>
            <p:blipFill>
              <a:blip r:embed="rId10"/>
              <a:stretch>
                <a:fillRect/>
              </a:stretch>
            </p:blipFill>
            <p:spPr>
              <a:xfrm>
                <a:off x="7940880" y="2702160"/>
                <a:ext cx="190440" cy="139680"/>
              </a:xfrm>
              <a:prstGeom prst="rect">
                <a:avLst/>
              </a:prstGeom>
            </p:spPr>
          </p:pic>
        </mc:Fallback>
      </mc:AlternateContent>
    </p:spTree>
    <p:extLst>
      <p:ext uri="{BB962C8B-B14F-4D97-AF65-F5344CB8AC3E}">
        <p14:creationId xmlns:p14="http://schemas.microsoft.com/office/powerpoint/2010/main" val="1634260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Algebra II Assessment</a:t>
            </a:r>
          </a:p>
        </p:txBody>
      </p:sp>
      <p:pic>
        <p:nvPicPr>
          <p:cNvPr id="4" name="Content Placeholder 3"/>
          <p:cNvPicPr>
            <a:picLocks noGrp="1"/>
          </p:cNvPicPr>
          <p:nvPr>
            <p:ph idx="1"/>
          </p:nvPr>
        </p:nvPicPr>
        <p:blipFill rotWithShape="1">
          <a:blip r:embed="rId2"/>
          <a:srcRect l="23717" t="18518" r="21314" b="19658"/>
          <a:stretch/>
        </p:blipFill>
        <p:spPr bwMode="auto">
          <a:xfrm>
            <a:off x="994998" y="1600200"/>
            <a:ext cx="7154004" cy="4525963"/>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4438800" y="3517920"/>
              <a:ext cx="495360" cy="32040"/>
            </p14:xfrm>
          </p:contentPart>
        </mc:Choice>
        <mc:Fallback xmlns="">
          <p:pic>
            <p:nvPicPr>
              <p:cNvPr id="3" name="Ink 2"/>
              <p:cNvPicPr/>
              <p:nvPr/>
            </p:nvPicPr>
            <p:blipFill>
              <a:blip r:embed="rId4"/>
              <a:stretch>
                <a:fillRect/>
              </a:stretch>
            </p:blipFill>
            <p:spPr>
              <a:xfrm>
                <a:off x="4422600" y="3454560"/>
                <a:ext cx="52776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5315040" y="3670200"/>
              <a:ext cx="1251360" cy="64080"/>
            </p14:xfrm>
          </p:contentPart>
        </mc:Choice>
        <mc:Fallback xmlns="">
          <p:pic>
            <p:nvPicPr>
              <p:cNvPr id="5" name="Ink 4"/>
              <p:cNvPicPr/>
              <p:nvPr/>
            </p:nvPicPr>
            <p:blipFill>
              <a:blip r:embed="rId6"/>
              <a:stretch>
                <a:fillRect/>
              </a:stretch>
            </p:blipFill>
            <p:spPr>
              <a:xfrm>
                <a:off x="5299200" y="3606840"/>
                <a:ext cx="128304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3905280" y="5632560"/>
              <a:ext cx="114480" cy="38520"/>
            </p14:xfrm>
          </p:contentPart>
        </mc:Choice>
        <mc:Fallback xmlns="">
          <p:pic>
            <p:nvPicPr>
              <p:cNvPr id="6" name="Ink 5"/>
              <p:cNvPicPr/>
              <p:nvPr/>
            </p:nvPicPr>
            <p:blipFill>
              <a:blip r:embed="rId8"/>
              <a:stretch>
                <a:fillRect/>
              </a:stretch>
            </p:blipFill>
            <p:spPr>
              <a:xfrm>
                <a:off x="3889440" y="5568840"/>
                <a:ext cx="14652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p14:cNvContentPartPr/>
              <p14:nvPr/>
            </p14:nvContentPartPr>
            <p14:xfrm>
              <a:off x="3911760" y="5460840"/>
              <a:ext cx="127080" cy="32400"/>
            </p14:xfrm>
          </p:contentPart>
        </mc:Choice>
        <mc:Fallback xmlns="">
          <p:pic>
            <p:nvPicPr>
              <p:cNvPr id="7" name="Ink 6"/>
              <p:cNvPicPr/>
              <p:nvPr/>
            </p:nvPicPr>
            <p:blipFill>
              <a:blip r:embed="rId10"/>
              <a:stretch>
                <a:fillRect/>
              </a:stretch>
            </p:blipFill>
            <p:spPr>
              <a:xfrm>
                <a:off x="3895560" y="5397480"/>
                <a:ext cx="15912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p14:cNvContentPartPr/>
              <p14:nvPr/>
            </p14:nvContentPartPr>
            <p14:xfrm>
              <a:off x="4902120" y="5651640"/>
              <a:ext cx="95760" cy="6480"/>
            </p14:xfrm>
          </p:contentPart>
        </mc:Choice>
        <mc:Fallback xmlns="">
          <p:pic>
            <p:nvPicPr>
              <p:cNvPr id="8" name="Ink 7"/>
              <p:cNvPicPr/>
              <p:nvPr/>
            </p:nvPicPr>
            <p:blipFill>
              <a:blip r:embed="rId12"/>
              <a:stretch>
                <a:fillRect/>
              </a:stretch>
            </p:blipFill>
            <p:spPr>
              <a:xfrm>
                <a:off x="4886280" y="5587920"/>
                <a:ext cx="12744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p14:cNvContentPartPr/>
              <p14:nvPr/>
            </p14:nvContentPartPr>
            <p14:xfrm>
              <a:off x="4908600" y="5467320"/>
              <a:ext cx="89280" cy="6840"/>
            </p14:xfrm>
          </p:contentPart>
        </mc:Choice>
        <mc:Fallback xmlns="">
          <p:pic>
            <p:nvPicPr>
              <p:cNvPr id="9" name="Ink 8"/>
              <p:cNvPicPr/>
              <p:nvPr/>
            </p:nvPicPr>
            <p:blipFill>
              <a:blip r:embed="rId14"/>
              <a:stretch>
                <a:fillRect/>
              </a:stretch>
            </p:blipFill>
            <p:spPr>
              <a:xfrm>
                <a:off x="4892760" y="5403960"/>
                <a:ext cx="120960" cy="133560"/>
              </a:xfrm>
              <a:prstGeom prst="rect">
                <a:avLst/>
              </a:prstGeom>
            </p:spPr>
          </p:pic>
        </mc:Fallback>
      </mc:AlternateContent>
    </p:spTree>
    <p:extLst>
      <p:ext uri="{BB962C8B-B14F-4D97-AF65-F5344CB8AC3E}">
        <p14:creationId xmlns:p14="http://schemas.microsoft.com/office/powerpoint/2010/main" val="2903139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Algebra II Assessment</a:t>
            </a:r>
          </a:p>
        </p:txBody>
      </p:sp>
      <p:sp>
        <p:nvSpPr>
          <p:cNvPr id="3" name="Content Placeholder 2"/>
          <p:cNvSpPr>
            <a:spLocks noGrp="1"/>
          </p:cNvSpPr>
          <p:nvPr>
            <p:ph idx="1"/>
          </p:nvPr>
        </p:nvSpPr>
        <p:spPr/>
        <p:txBody>
          <a:bodyPr/>
          <a:lstStyle/>
          <a:p>
            <a:r>
              <a:rPr lang="en-US" dirty="0" smtClean="0"/>
              <a:t>How in depth do we need to go teaching AII CC topics?</a:t>
            </a:r>
          </a:p>
          <a:p>
            <a:r>
              <a:rPr lang="en-US" dirty="0" smtClean="0"/>
              <a:t>How in depth do student explanations need to go to receive full credit?</a:t>
            </a:r>
          </a:p>
          <a:p>
            <a:r>
              <a:rPr lang="en-US" dirty="0" smtClean="0"/>
              <a:t>Can the A2 CC exam be pushed to later in June?</a:t>
            </a:r>
          </a:p>
          <a:p>
            <a:pPr marL="0" indent="0">
              <a:buNone/>
            </a:pPr>
            <a:endParaRPr lang="en-US" dirty="0"/>
          </a:p>
          <a:p>
            <a:endParaRPr lang="en-US" dirty="0"/>
          </a:p>
        </p:txBody>
      </p:sp>
      <p:sp>
        <p:nvSpPr>
          <p:cNvPr id="5" name="Rectangle 4"/>
          <p:cNvSpPr/>
          <p:nvPr/>
        </p:nvSpPr>
        <p:spPr>
          <a:xfrm>
            <a:off x="7162800" y="5941809"/>
            <a:ext cx="682495" cy="369332"/>
          </a:xfrm>
          <a:prstGeom prst="rect">
            <a:avLst/>
          </a:prstGeom>
        </p:spPr>
        <p:txBody>
          <a:bodyPr wrap="none">
            <a:spAutoFit/>
          </a:bodyPr>
          <a:lstStyle/>
          <a:p>
            <a:r>
              <a:rPr lang="en-US" dirty="0">
                <a:hlinkClick r:id="rId2" action="ppaction://hlinksldjump"/>
              </a:rPr>
              <a:t>BACK</a:t>
            </a:r>
            <a:endParaRPr lang="en-US" dirty="0"/>
          </a:p>
        </p:txBody>
      </p:sp>
    </p:spTree>
    <p:extLst>
      <p:ext uri="{BB962C8B-B14F-4D97-AF65-F5344CB8AC3E}">
        <p14:creationId xmlns:p14="http://schemas.microsoft.com/office/powerpoint/2010/main" val="115739441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4411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28600"/>
            <a:ext cx="5181600" cy="824382"/>
          </a:xfrm>
        </p:spPr>
        <p:txBody>
          <a:bodyPr>
            <a:normAutofit fontScale="90000"/>
          </a:bodyPr>
          <a:lstStyle/>
          <a:p>
            <a:r>
              <a:rPr lang="en-US" sz="2800" dirty="0" smtClean="0"/>
              <a:t>Two-way Table (Hypothetical 1000)</a:t>
            </a:r>
            <a:endParaRPr lang="en-US" sz="2800"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751359932"/>
              </p:ext>
            </p:extLst>
          </p:nvPr>
        </p:nvGraphicFramePr>
        <p:xfrm>
          <a:off x="533400" y="970280"/>
          <a:ext cx="8229600" cy="202184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endParaRPr lang="en-US" dirty="0"/>
                    </a:p>
                  </a:txBody>
                  <a:tcPr/>
                </a:tc>
                <a:tc>
                  <a:txBody>
                    <a:bodyPr/>
                    <a:lstStyle/>
                    <a:p>
                      <a:r>
                        <a:rPr lang="en-US" dirty="0" smtClean="0"/>
                        <a:t>Catch</a:t>
                      </a:r>
                      <a:r>
                        <a:rPr lang="en-US" baseline="0" dirty="0" smtClean="0"/>
                        <a:t> Typhoid</a:t>
                      </a:r>
                      <a:endParaRPr lang="en-US" dirty="0"/>
                    </a:p>
                  </a:txBody>
                  <a:tcPr/>
                </a:tc>
                <a:tc>
                  <a:txBody>
                    <a:bodyPr/>
                    <a:lstStyle/>
                    <a:p>
                      <a:r>
                        <a:rPr lang="en-US" dirty="0" smtClean="0"/>
                        <a:t>Don’t Catch Typhoid</a:t>
                      </a:r>
                      <a:endParaRPr lang="en-US" dirty="0"/>
                    </a:p>
                  </a:txBody>
                  <a:tcPr/>
                </a:tc>
                <a:tc>
                  <a:txBody>
                    <a:bodyPr/>
                    <a:lstStyle/>
                    <a:p>
                      <a:r>
                        <a:rPr lang="en-US" dirty="0" smtClean="0"/>
                        <a:t>Totals</a:t>
                      </a:r>
                      <a:endParaRPr lang="en-US" dirty="0"/>
                    </a:p>
                  </a:txBody>
                  <a:tcPr/>
                </a:tc>
              </a:tr>
              <a:tr h="370840">
                <a:tc>
                  <a:txBody>
                    <a:bodyPr/>
                    <a:lstStyle/>
                    <a:p>
                      <a:r>
                        <a:rPr lang="en-US" dirty="0" smtClean="0"/>
                        <a:t>Catch Malaria</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solidFill>
                            <a:srgbClr val="FF0000"/>
                          </a:solidFill>
                        </a:rPr>
                        <a:t>180</a:t>
                      </a:r>
                      <a:endParaRPr lang="en-US" dirty="0">
                        <a:solidFill>
                          <a:srgbClr val="FF0000"/>
                        </a:solidFill>
                      </a:endParaRPr>
                    </a:p>
                  </a:txBody>
                  <a:tcPr/>
                </a:tc>
              </a:tr>
              <a:tr h="370840">
                <a:tc>
                  <a:txBody>
                    <a:bodyPr/>
                    <a:lstStyle/>
                    <a:p>
                      <a:r>
                        <a:rPr lang="en-US" dirty="0" smtClean="0"/>
                        <a:t>Don’t catch Malaria</a:t>
                      </a:r>
                      <a:endParaRPr lang="en-US" dirty="0"/>
                    </a:p>
                  </a:txBody>
                  <a:tcPr/>
                </a:tc>
                <a:tc>
                  <a:txBody>
                    <a:bodyPr/>
                    <a:lstStyle/>
                    <a:p>
                      <a:endParaRPr lang="en-US" dirty="0"/>
                    </a:p>
                  </a:txBody>
                  <a:tcPr/>
                </a:tc>
                <a:tc>
                  <a:txBody>
                    <a:bodyPr/>
                    <a:lstStyle/>
                    <a:p>
                      <a:r>
                        <a:rPr lang="en-US" dirty="0" smtClean="0">
                          <a:solidFill>
                            <a:srgbClr val="FF0000"/>
                          </a:solidFill>
                        </a:rPr>
                        <a:t>       750</a:t>
                      </a:r>
                      <a:endParaRPr lang="en-US" dirty="0">
                        <a:solidFill>
                          <a:srgbClr val="FF0000"/>
                        </a:solidFill>
                      </a:endParaRPr>
                    </a:p>
                  </a:txBody>
                  <a:tcPr/>
                </a:tc>
                <a:tc>
                  <a:txBody>
                    <a:bodyPr/>
                    <a:lstStyle/>
                    <a:p>
                      <a:endParaRPr lang="en-US" dirty="0"/>
                    </a:p>
                  </a:txBody>
                  <a:tcPr/>
                </a:tc>
              </a:tr>
              <a:tr h="370840">
                <a:tc>
                  <a:txBody>
                    <a:bodyPr/>
                    <a:lstStyle/>
                    <a:p>
                      <a:r>
                        <a:rPr lang="en-US" dirty="0" smtClean="0"/>
                        <a:t>Totals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         130</a:t>
                      </a:r>
                    </a:p>
                    <a:p>
                      <a:endParaRPr lang="en-US" dirty="0">
                        <a:solidFill>
                          <a:srgbClr val="FF0000"/>
                        </a:solidFill>
                      </a:endParaRPr>
                    </a:p>
                  </a:txBody>
                  <a:tcPr/>
                </a:tc>
                <a:tc>
                  <a:txBody>
                    <a:bodyPr/>
                    <a:lstStyle/>
                    <a:p>
                      <a:endParaRPr lang="en-US" dirty="0"/>
                    </a:p>
                  </a:txBody>
                  <a:tcPr/>
                </a:tc>
                <a:tc>
                  <a:txBody>
                    <a:bodyPr/>
                    <a:lstStyle/>
                    <a:p>
                      <a:r>
                        <a:rPr lang="en-US" dirty="0" smtClean="0">
                          <a:solidFill>
                            <a:srgbClr val="FF0000"/>
                          </a:solidFill>
                        </a:rPr>
                        <a:t>1000</a:t>
                      </a:r>
                      <a:endParaRPr lang="en-US" dirty="0">
                        <a:solidFill>
                          <a:srgbClr val="FF0000"/>
                        </a:solidFill>
                      </a:endParaRPr>
                    </a:p>
                  </a:txBody>
                  <a:tcPr/>
                </a:tc>
              </a:tr>
            </a:tbl>
          </a:graphicData>
        </a:graphic>
      </p:graphicFrame>
      <p:sp>
        <p:nvSpPr>
          <p:cNvPr id="6" name="TextBox 5"/>
          <p:cNvSpPr txBox="1"/>
          <p:nvPr/>
        </p:nvSpPr>
        <p:spPr>
          <a:xfrm>
            <a:off x="6781800" y="1981200"/>
            <a:ext cx="990600" cy="381000"/>
          </a:xfrm>
          <a:prstGeom prst="rect">
            <a:avLst/>
          </a:prstGeom>
          <a:noFill/>
        </p:spPr>
        <p:txBody>
          <a:bodyPr wrap="square" rtlCol="0">
            <a:spAutoFit/>
          </a:bodyPr>
          <a:lstStyle/>
          <a:p>
            <a:r>
              <a:rPr lang="en-US" dirty="0" smtClean="0"/>
              <a:t>820</a:t>
            </a:r>
            <a:endParaRPr lang="en-US" dirty="0"/>
          </a:p>
        </p:txBody>
      </p:sp>
      <p:sp>
        <p:nvSpPr>
          <p:cNvPr id="7" name="TextBox 6"/>
          <p:cNvSpPr txBox="1"/>
          <p:nvPr/>
        </p:nvSpPr>
        <p:spPr>
          <a:xfrm>
            <a:off x="3048000" y="1981200"/>
            <a:ext cx="609600" cy="369332"/>
          </a:xfrm>
          <a:prstGeom prst="rect">
            <a:avLst/>
          </a:prstGeom>
          <a:noFill/>
        </p:spPr>
        <p:txBody>
          <a:bodyPr wrap="square" rtlCol="0">
            <a:spAutoFit/>
          </a:bodyPr>
          <a:lstStyle/>
          <a:p>
            <a:r>
              <a:rPr lang="en-US" dirty="0" smtClean="0"/>
              <a:t>70</a:t>
            </a:r>
            <a:endParaRPr lang="en-US" dirty="0"/>
          </a:p>
        </p:txBody>
      </p:sp>
      <p:sp>
        <p:nvSpPr>
          <p:cNvPr id="8" name="TextBox 7"/>
          <p:cNvSpPr txBox="1"/>
          <p:nvPr/>
        </p:nvSpPr>
        <p:spPr>
          <a:xfrm>
            <a:off x="3048000" y="1617133"/>
            <a:ext cx="457200" cy="381000"/>
          </a:xfrm>
          <a:prstGeom prst="rect">
            <a:avLst/>
          </a:prstGeom>
          <a:noFill/>
        </p:spPr>
        <p:txBody>
          <a:bodyPr wrap="square" rtlCol="0">
            <a:spAutoFit/>
          </a:bodyPr>
          <a:lstStyle/>
          <a:p>
            <a:r>
              <a:rPr lang="en-US" dirty="0" smtClean="0"/>
              <a:t>60</a:t>
            </a:r>
            <a:endParaRPr lang="en-US" dirty="0"/>
          </a:p>
        </p:txBody>
      </p:sp>
      <p:sp>
        <p:nvSpPr>
          <p:cNvPr id="9" name="TextBox 8"/>
          <p:cNvSpPr txBox="1"/>
          <p:nvPr/>
        </p:nvSpPr>
        <p:spPr>
          <a:xfrm>
            <a:off x="4953000" y="1611868"/>
            <a:ext cx="609600" cy="369332"/>
          </a:xfrm>
          <a:prstGeom prst="rect">
            <a:avLst/>
          </a:prstGeom>
          <a:noFill/>
        </p:spPr>
        <p:txBody>
          <a:bodyPr wrap="square" rtlCol="0">
            <a:spAutoFit/>
          </a:bodyPr>
          <a:lstStyle/>
          <a:p>
            <a:r>
              <a:rPr lang="en-US" dirty="0" smtClean="0"/>
              <a:t>120</a:t>
            </a:r>
            <a:endParaRPr lang="en-US" dirty="0"/>
          </a:p>
        </p:txBody>
      </p:sp>
      <p:sp>
        <p:nvSpPr>
          <p:cNvPr id="10" name="TextBox 9"/>
          <p:cNvSpPr txBox="1"/>
          <p:nvPr/>
        </p:nvSpPr>
        <p:spPr>
          <a:xfrm>
            <a:off x="4953000" y="2438400"/>
            <a:ext cx="609600" cy="381000"/>
          </a:xfrm>
          <a:prstGeom prst="rect">
            <a:avLst/>
          </a:prstGeom>
          <a:noFill/>
        </p:spPr>
        <p:txBody>
          <a:bodyPr wrap="square" rtlCol="0">
            <a:spAutoFit/>
          </a:bodyPr>
          <a:lstStyle/>
          <a:p>
            <a:r>
              <a:rPr lang="en-US" dirty="0" smtClean="0"/>
              <a:t>870</a:t>
            </a:r>
            <a:endParaRPr lang="en-US" dirty="0"/>
          </a:p>
        </p:txBody>
      </p:sp>
      <p:sp>
        <p:nvSpPr>
          <p:cNvPr id="11" name="Oval 10"/>
          <p:cNvSpPr/>
          <p:nvPr/>
        </p:nvSpPr>
        <p:spPr>
          <a:xfrm>
            <a:off x="1181100" y="4030133"/>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08767" y="4030133"/>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85900" y="4334933"/>
            <a:ext cx="609600" cy="369332"/>
          </a:xfrm>
          <a:prstGeom prst="rect">
            <a:avLst/>
          </a:prstGeom>
          <a:noFill/>
        </p:spPr>
        <p:txBody>
          <a:bodyPr wrap="square" rtlCol="0">
            <a:spAutoFit/>
          </a:bodyPr>
          <a:lstStyle/>
          <a:p>
            <a:r>
              <a:rPr lang="en-US" dirty="0" smtClean="0"/>
              <a:t>M</a:t>
            </a:r>
            <a:endParaRPr lang="en-US" dirty="0"/>
          </a:p>
        </p:txBody>
      </p:sp>
      <p:sp>
        <p:nvSpPr>
          <p:cNvPr id="14" name="TextBox 13"/>
          <p:cNvSpPr txBox="1"/>
          <p:nvPr/>
        </p:nvSpPr>
        <p:spPr>
          <a:xfrm>
            <a:off x="3704167" y="4334933"/>
            <a:ext cx="533400" cy="369332"/>
          </a:xfrm>
          <a:prstGeom prst="rect">
            <a:avLst/>
          </a:prstGeom>
          <a:noFill/>
        </p:spPr>
        <p:txBody>
          <a:bodyPr wrap="square" rtlCol="0">
            <a:spAutoFit/>
          </a:bodyPr>
          <a:lstStyle/>
          <a:p>
            <a:r>
              <a:rPr lang="en-US" dirty="0" smtClean="0"/>
              <a:t>T</a:t>
            </a:r>
            <a:endParaRPr lang="en-US" dirty="0"/>
          </a:p>
        </p:txBody>
      </p:sp>
      <mc:AlternateContent xmlns:mc="http://schemas.openxmlformats.org/markup-compatibility/2006" xmlns:a14="http://schemas.microsoft.com/office/drawing/2010/main">
        <mc:Choice Requires="a14">
          <p:sp>
            <p:nvSpPr>
              <p:cNvPr id="15" name="TextBox 14"/>
              <p:cNvSpPr txBox="1"/>
              <p:nvPr/>
            </p:nvSpPr>
            <p:spPr>
              <a:xfrm>
                <a:off x="4986866" y="4158734"/>
                <a:ext cx="3471333" cy="369332"/>
              </a:xfrm>
              <a:prstGeom prst="rect">
                <a:avLst/>
              </a:prstGeom>
              <a:noFill/>
            </p:spPr>
            <p:txBody>
              <a:bodyPr wrap="square" rtlCol="0">
                <a:spAutoFit/>
              </a:bodyPr>
              <a:lstStyle/>
              <a:p>
                <a:r>
                  <a:rPr lang="en-US" dirty="0" smtClean="0"/>
                  <a:t>0.18+0.13=0.31-0.25= 0.06 = M </a:t>
                </a:r>
                <a14:m>
                  <m:oMath xmlns="" xmlns:m="http://schemas.openxmlformats.org/officeDocument/2006/math">
                    <m:r>
                      <a:rPr lang="en-US" i="1" smtClean="0">
                        <a:latin typeface="Cambria Math"/>
                        <a:ea typeface="Cambria Math"/>
                      </a:rPr>
                      <m:t>∩</m:t>
                    </m:r>
                  </m:oMath>
                </a14:m>
                <a:r>
                  <a:rPr lang="en-US" dirty="0" smtClean="0"/>
                  <a:t> T</a:t>
                </a:r>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4986866" y="4158734"/>
                <a:ext cx="3471333" cy="369332"/>
              </a:xfrm>
              <a:prstGeom prst="rect">
                <a:avLst/>
              </a:prstGeom>
              <a:blipFill rotWithShape="1">
                <a:blip r:embed="rId2"/>
                <a:stretch>
                  <a:fillRect l="-1406" t="-8197" r="-140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961467" y="3750733"/>
                <a:ext cx="2286000" cy="369332"/>
              </a:xfrm>
              <a:prstGeom prst="rect">
                <a:avLst/>
              </a:prstGeom>
              <a:noFill/>
            </p:spPr>
            <p:txBody>
              <a:bodyPr wrap="square" rtlCol="0">
                <a:spAutoFit/>
              </a:bodyPr>
              <a:lstStyle/>
              <a:p>
                <a:r>
                  <a:rPr lang="en-US" dirty="0" smtClean="0"/>
                  <a:t>1-0.75=0.25 = M </a:t>
                </a:r>
                <a14:m>
                  <m:oMath xmlns="" xmlns:m="http://schemas.openxmlformats.org/officeDocument/2006/math">
                    <m:r>
                      <a:rPr lang="en-US" i="1" smtClean="0">
                        <a:latin typeface="Cambria Math"/>
                        <a:ea typeface="Cambria Math"/>
                      </a:rPr>
                      <m:t>∪</m:t>
                    </m:r>
                  </m:oMath>
                </a14:m>
                <a:r>
                  <a:rPr lang="en-US" dirty="0" smtClean="0"/>
                  <a:t> T</a:t>
                </a:r>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4961467" y="3750733"/>
                <a:ext cx="2286000" cy="369332"/>
              </a:xfrm>
              <a:prstGeom prst="rect">
                <a:avLst/>
              </a:prstGeom>
              <a:blipFill rotWithShape="1">
                <a:blip r:embed="rId3"/>
                <a:stretch>
                  <a:fillRect l="-2400" t="-8197" b="-24590"/>
                </a:stretch>
              </a:blipFill>
            </p:spPr>
            <p:txBody>
              <a:bodyPr/>
              <a:lstStyle/>
              <a:p>
                <a:r>
                  <a:rPr lang="en-US">
                    <a:noFill/>
                  </a:rPr>
                  <a:t> </a:t>
                </a:r>
              </a:p>
            </p:txBody>
          </p:sp>
        </mc:Fallback>
      </mc:AlternateContent>
      <p:sp>
        <p:nvSpPr>
          <p:cNvPr id="17" name="TextBox 16"/>
          <p:cNvSpPr txBox="1"/>
          <p:nvPr/>
        </p:nvSpPr>
        <p:spPr>
          <a:xfrm>
            <a:off x="2442633" y="4704265"/>
            <a:ext cx="914400" cy="369332"/>
          </a:xfrm>
          <a:prstGeom prst="rect">
            <a:avLst/>
          </a:prstGeom>
          <a:noFill/>
        </p:spPr>
        <p:txBody>
          <a:bodyPr wrap="square" rtlCol="0">
            <a:spAutoFit/>
          </a:bodyPr>
          <a:lstStyle/>
          <a:p>
            <a:r>
              <a:rPr lang="en-US" dirty="0" smtClean="0"/>
              <a:t>0.06</a:t>
            </a:r>
            <a:endParaRPr lang="en-US" dirty="0"/>
          </a:p>
        </p:txBody>
      </p:sp>
      <p:sp>
        <p:nvSpPr>
          <p:cNvPr id="18" name="TextBox 17"/>
          <p:cNvSpPr txBox="1"/>
          <p:nvPr/>
        </p:nvSpPr>
        <p:spPr>
          <a:xfrm>
            <a:off x="1426633" y="5088466"/>
            <a:ext cx="1066800" cy="369332"/>
          </a:xfrm>
          <a:prstGeom prst="rect">
            <a:avLst/>
          </a:prstGeom>
          <a:noFill/>
        </p:spPr>
        <p:txBody>
          <a:bodyPr wrap="square" rtlCol="0">
            <a:spAutoFit/>
          </a:bodyPr>
          <a:lstStyle/>
          <a:p>
            <a:r>
              <a:rPr lang="en-US" dirty="0" smtClean="0"/>
              <a:t>0.12</a:t>
            </a:r>
            <a:endParaRPr lang="en-US" dirty="0"/>
          </a:p>
        </p:txBody>
      </p:sp>
      <p:sp>
        <p:nvSpPr>
          <p:cNvPr id="19" name="TextBox 18"/>
          <p:cNvSpPr txBox="1"/>
          <p:nvPr/>
        </p:nvSpPr>
        <p:spPr>
          <a:xfrm>
            <a:off x="3390900" y="4944533"/>
            <a:ext cx="647700" cy="369332"/>
          </a:xfrm>
          <a:prstGeom prst="rect">
            <a:avLst/>
          </a:prstGeom>
          <a:noFill/>
        </p:spPr>
        <p:txBody>
          <a:bodyPr wrap="square" rtlCol="0">
            <a:spAutoFit/>
          </a:bodyPr>
          <a:lstStyle/>
          <a:p>
            <a:r>
              <a:rPr lang="en-US" dirty="0" smtClean="0"/>
              <a:t>0.07</a:t>
            </a:r>
            <a:endParaRPr lang="en-US" dirty="0"/>
          </a:p>
        </p:txBody>
      </p:sp>
      <p:sp>
        <p:nvSpPr>
          <p:cNvPr id="20" name="TextBox 19"/>
          <p:cNvSpPr txBox="1"/>
          <p:nvPr/>
        </p:nvSpPr>
        <p:spPr>
          <a:xfrm>
            <a:off x="723900" y="5649330"/>
            <a:ext cx="609600" cy="369332"/>
          </a:xfrm>
          <a:prstGeom prst="rect">
            <a:avLst/>
          </a:prstGeom>
          <a:noFill/>
        </p:spPr>
        <p:txBody>
          <a:bodyPr wrap="square" rtlCol="0">
            <a:spAutoFit/>
          </a:bodyPr>
          <a:lstStyle/>
          <a:p>
            <a:r>
              <a:rPr lang="en-US" dirty="0" smtClean="0"/>
              <a:t>0.75</a:t>
            </a:r>
            <a:endParaRPr lang="en-US" dirty="0"/>
          </a:p>
        </p:txBody>
      </p:sp>
      <p:sp>
        <p:nvSpPr>
          <p:cNvPr id="21" name="Title 1"/>
          <p:cNvSpPr txBox="1">
            <a:spLocks/>
          </p:cNvSpPr>
          <p:nvPr/>
        </p:nvSpPr>
        <p:spPr>
          <a:xfrm>
            <a:off x="457200" y="3104151"/>
            <a:ext cx="5181600" cy="8243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t>Venn Diagram</a:t>
            </a:r>
            <a:endParaRPr lang="en-US" sz="2800" dirty="0"/>
          </a:p>
        </p:txBody>
      </p:sp>
      <p:sp>
        <p:nvSpPr>
          <p:cNvPr id="22" name="Rectangle 21"/>
          <p:cNvSpPr/>
          <p:nvPr/>
        </p:nvSpPr>
        <p:spPr>
          <a:xfrm>
            <a:off x="114300" y="3801533"/>
            <a:ext cx="4495800" cy="243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029200" y="3331676"/>
            <a:ext cx="2514600" cy="369332"/>
          </a:xfrm>
          <a:prstGeom prst="rect">
            <a:avLst/>
          </a:prstGeom>
          <a:noFill/>
        </p:spPr>
        <p:txBody>
          <a:bodyPr wrap="square" rtlCol="0">
            <a:spAutoFit/>
          </a:bodyPr>
          <a:lstStyle/>
          <a:p>
            <a:r>
              <a:rPr lang="en-US" dirty="0" smtClean="0"/>
              <a:t>Using the addition rule…</a:t>
            </a:r>
            <a:endParaRPr lang="en-US" dirty="0"/>
          </a:p>
        </p:txBody>
      </p:sp>
      <p:sp>
        <p:nvSpPr>
          <p:cNvPr id="24" name="Oval 23"/>
          <p:cNvSpPr/>
          <p:nvPr/>
        </p:nvSpPr>
        <p:spPr>
          <a:xfrm>
            <a:off x="2971800" y="1611868"/>
            <a:ext cx="609600"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455333" y="4717534"/>
            <a:ext cx="609600"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436532" y="4704265"/>
            <a:ext cx="4572000" cy="530915"/>
          </a:xfrm>
          <a:prstGeom prst="rect">
            <a:avLst/>
          </a:prstGeom>
        </p:spPr>
        <p:txBody>
          <a:bodyPr>
            <a:spAutoFit/>
          </a:bodyPr>
          <a:lstStyle/>
          <a:p>
            <a:pPr lvl="1"/>
            <a:r>
              <a:rPr lang="en-US" sz="1400" dirty="0"/>
              <a:t>Are the events catches malaria and catches typhoid independent?  Explain your answer.</a:t>
            </a:r>
          </a:p>
        </p:txBody>
      </p:sp>
      <mc:AlternateContent xmlns:mc="http://schemas.openxmlformats.org/markup-compatibility/2006" xmlns:a14="http://schemas.microsoft.com/office/drawing/2010/main">
        <mc:Choice Requires="a14">
          <p:sp>
            <p:nvSpPr>
              <p:cNvPr id="27" name="TextBox 26"/>
              <p:cNvSpPr txBox="1"/>
              <p:nvPr/>
            </p:nvSpPr>
            <p:spPr>
              <a:xfrm>
                <a:off x="4953000" y="5313865"/>
                <a:ext cx="3352800" cy="1661993"/>
              </a:xfrm>
              <a:prstGeom prst="rect">
                <a:avLst/>
              </a:prstGeom>
              <a:noFill/>
            </p:spPr>
            <p:txBody>
              <a:bodyPr wrap="square" rtlCol="0">
                <a:spAutoFit/>
              </a:bodyPr>
              <a:lstStyle/>
              <a:p>
                <a:r>
                  <a:rPr lang="en-US" sz="1400" dirty="0" smtClean="0"/>
                  <a:t>P(M/T)= 60/130 </a:t>
                </a:r>
              </a:p>
              <a:p>
                <a:r>
                  <a:rPr lang="en-US" sz="1400" dirty="0" smtClean="0"/>
                  <a:t>P(M)= 180/1000</a:t>
                </a:r>
              </a:p>
              <a:p>
                <a:r>
                  <a:rPr lang="en-US" sz="1400" dirty="0" smtClean="0"/>
                  <a:t>P(T/M)= 60/180</a:t>
                </a:r>
              </a:p>
              <a:p>
                <a:r>
                  <a:rPr lang="en-US" sz="1400" dirty="0" smtClean="0"/>
                  <a:t>P(T)=130/1000</a:t>
                </a:r>
              </a:p>
              <a:p>
                <a:r>
                  <a:rPr lang="en-US" sz="1400" dirty="0" smtClean="0"/>
                  <a:t>P(</a:t>
                </a:r>
                <a14:m>
                  <m:oMath xmlns="" xmlns:m="http://schemas.openxmlformats.org/officeDocument/2006/math">
                    <m:r>
                      <m:rPr>
                        <m:sty m:val="p"/>
                      </m:rPr>
                      <a:rPr lang="en-US" sz="1400" b="0" i="0" smtClean="0">
                        <a:latin typeface="Cambria Math"/>
                        <a:ea typeface="Cambria Math"/>
                      </a:rPr>
                      <m:t>M</m:t>
                    </m:r>
                    <m:r>
                      <a:rPr lang="en-US" sz="1400" i="1">
                        <a:latin typeface="Cambria Math"/>
                        <a:ea typeface="Cambria Math"/>
                      </a:rPr>
                      <m:t>∩</m:t>
                    </m:r>
                  </m:oMath>
                </a14:m>
                <a:r>
                  <a:rPr lang="en-US" sz="1400" dirty="0"/>
                  <a:t> </a:t>
                </a:r>
                <a:r>
                  <a:rPr lang="en-US" sz="1400" dirty="0" smtClean="0"/>
                  <a:t>T) =0.06 which is not equal to</a:t>
                </a:r>
              </a:p>
              <a:p>
                <a:r>
                  <a:rPr lang="en-US" sz="1400" dirty="0" smtClean="0"/>
                  <a:t> P(M) </a:t>
                </a:r>
                <a14:m>
                  <m:oMath xmlns="" xmlns:m="http://schemas.openxmlformats.org/officeDocument/2006/math">
                    <m:r>
                      <a:rPr lang="en-US" sz="1400" i="1">
                        <a:latin typeface="Cambria Math"/>
                        <a:ea typeface="Cambria Math"/>
                      </a:rPr>
                      <m:t>×</m:t>
                    </m:r>
                  </m:oMath>
                </a14:m>
                <a:r>
                  <a:rPr lang="en-US" sz="1400" dirty="0" smtClean="0"/>
                  <a:t> P(T)= (0.18) x (0.13)  = 0.0234</a:t>
                </a:r>
                <a:endParaRPr lang="en-US" sz="1400" dirty="0"/>
              </a:p>
              <a:p>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4953000" y="5313865"/>
                <a:ext cx="3352800" cy="1661993"/>
              </a:xfrm>
              <a:prstGeom prst="rect">
                <a:avLst/>
              </a:prstGeom>
              <a:blipFill rotWithShape="1">
                <a:blip r:embed="rId4"/>
                <a:stretch>
                  <a:fillRect l="-545" t="-368"/>
                </a:stretch>
              </a:blipFill>
            </p:spPr>
            <p:txBody>
              <a:bodyPr/>
              <a:lstStyle/>
              <a:p>
                <a:r>
                  <a:rPr lang="en-US">
                    <a:noFill/>
                  </a:rPr>
                  <a:t> </a:t>
                </a:r>
              </a:p>
            </p:txBody>
          </p:sp>
        </mc:Fallback>
      </mc:AlternateContent>
      <p:sp>
        <p:nvSpPr>
          <p:cNvPr id="28" name="TextBox 27"/>
          <p:cNvSpPr txBox="1"/>
          <p:nvPr/>
        </p:nvSpPr>
        <p:spPr>
          <a:xfrm>
            <a:off x="6781800" y="5649330"/>
            <a:ext cx="1752600" cy="369332"/>
          </a:xfrm>
          <a:prstGeom prst="rect">
            <a:avLst/>
          </a:prstGeom>
          <a:noFill/>
        </p:spPr>
        <p:txBody>
          <a:bodyPr wrap="square" rtlCol="0">
            <a:spAutoFit/>
          </a:bodyPr>
          <a:lstStyle/>
          <a:p>
            <a:r>
              <a:rPr lang="en-US" dirty="0" smtClean="0"/>
              <a:t>No…because …</a:t>
            </a:r>
            <a:endParaRPr lang="en-US" dirty="0"/>
          </a:p>
        </p:txBody>
      </p:sp>
      <p:sp>
        <p:nvSpPr>
          <p:cNvPr id="2" name="TextBox 1"/>
          <p:cNvSpPr txBox="1"/>
          <p:nvPr/>
        </p:nvSpPr>
        <p:spPr>
          <a:xfrm>
            <a:off x="5486400" y="76200"/>
            <a:ext cx="1981200" cy="830997"/>
          </a:xfrm>
          <a:prstGeom prst="rect">
            <a:avLst/>
          </a:prstGeom>
          <a:noFill/>
        </p:spPr>
        <p:txBody>
          <a:bodyPr wrap="square" rtlCol="0">
            <a:spAutoFit/>
          </a:bodyPr>
          <a:lstStyle/>
          <a:p>
            <a:r>
              <a:rPr lang="en-US" sz="1200" dirty="0" smtClean="0"/>
              <a:t>P(M)=0.18</a:t>
            </a:r>
          </a:p>
          <a:p>
            <a:r>
              <a:rPr lang="en-US" sz="1200" dirty="0" smtClean="0"/>
              <a:t>P(T)=0.13</a:t>
            </a:r>
          </a:p>
          <a:p>
            <a:r>
              <a:rPr lang="en-US" sz="1200" dirty="0" smtClean="0"/>
              <a:t>P(neither)=0.75</a:t>
            </a:r>
          </a:p>
          <a:p>
            <a:r>
              <a:rPr lang="en-US" sz="1200" dirty="0" smtClean="0"/>
              <a:t>What is P (M and T)  ?</a:t>
            </a:r>
            <a:endParaRPr lang="en-US" sz="1200" dirty="0"/>
          </a:p>
        </p:txBody>
      </p:sp>
      <mc:AlternateContent xmlns:mc="http://schemas.openxmlformats.org/markup-compatibility/2006" xmlns:a14="http://schemas.microsoft.com/office/drawing/2010/main">
        <mc:Choice Requires="a14">
          <p:sp>
            <p:nvSpPr>
              <p:cNvPr id="3" name="TextBox 2"/>
              <p:cNvSpPr txBox="1"/>
              <p:nvPr/>
            </p:nvSpPr>
            <p:spPr>
              <a:xfrm>
                <a:off x="7658100" y="174303"/>
                <a:ext cx="761999" cy="634789"/>
              </a:xfrm>
              <a:prstGeom prst="rect">
                <a:avLst/>
              </a:prstGeom>
              <a:noFill/>
            </p:spPr>
            <p:txBody>
              <a:bodyPr wrap="square" rtlCol="0">
                <a:spAutoFit/>
              </a:bodyPr>
              <a:lstStyle/>
              <a:p>
                <a14:m>
                  <m:oMathPara xmlns=""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a:rPr>
                          </m:ctrlPr>
                        </m:fPr>
                        <m:num>
                          <m:r>
                            <a:rPr lang="en-US" b="0" i="1" smtClean="0">
                              <a:solidFill>
                                <a:srgbClr val="FF0000"/>
                              </a:solidFill>
                              <a:latin typeface="Cambria Math"/>
                            </a:rPr>
                            <m:t>60</m:t>
                          </m:r>
                        </m:num>
                        <m:den>
                          <m:r>
                            <a:rPr lang="en-US" b="0" i="1" smtClean="0">
                              <a:solidFill>
                                <a:srgbClr val="FF0000"/>
                              </a:solidFill>
                              <a:latin typeface="Cambria Math"/>
                            </a:rPr>
                            <m:t>1000</m:t>
                          </m:r>
                        </m:den>
                      </m:f>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7658100" y="174303"/>
                <a:ext cx="761999" cy="634789"/>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02426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2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64146328"/>
              </p:ext>
            </p:extLst>
          </p:nvPr>
        </p:nvGraphicFramePr>
        <p:xfrm>
          <a:off x="457200" y="1432677"/>
          <a:ext cx="5638800" cy="3352800"/>
        </p:xfrm>
        <a:graphic>
          <a:graphicData uri="http://schemas.openxmlformats.org/drawingml/2006/table">
            <a:tbl>
              <a:tblPr/>
              <a:tblGrid>
                <a:gridCol w="2324100"/>
                <a:gridCol w="1104900"/>
                <a:gridCol w="1104900"/>
                <a:gridCol w="1104900"/>
              </a:tblGrid>
              <a:tr h="670560">
                <a:tc>
                  <a:txBody>
                    <a:bodyPr/>
                    <a:lstStyle/>
                    <a:p>
                      <a:pPr fontAlgn="ctr"/>
                      <a:endParaRPr lang="en-US" dirty="0">
                        <a:effectLst/>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1F1F1"/>
                    </a:solidFill>
                  </a:tcPr>
                </a:tc>
                <a:tc>
                  <a:txBody>
                    <a:bodyPr/>
                    <a:lstStyle/>
                    <a:p>
                      <a:r>
                        <a:rPr lang="en-US" dirty="0">
                          <a:effectLst/>
                        </a:rPr>
                        <a:t>Survived</a:t>
                      </a:r>
                    </a:p>
                  </a:txBody>
                  <a:tcPr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FF3C00"/>
                    </a:solidFill>
                  </a:tcPr>
                </a:tc>
                <a:tc>
                  <a:txBody>
                    <a:bodyPr/>
                    <a:lstStyle/>
                    <a:p>
                      <a:r>
                        <a:rPr lang="en-US" dirty="0">
                          <a:effectLst/>
                        </a:rPr>
                        <a:t>Did not survive</a:t>
                      </a:r>
                    </a:p>
                  </a:txBody>
                  <a:tcPr anchor="ctr">
                    <a:lnL>
                      <a:noFill/>
                    </a:lnL>
                    <a:lnR>
                      <a:noFill/>
                    </a:lnR>
                    <a:lnT>
                      <a:noFill/>
                    </a:lnT>
                    <a:lnB w="19050" cap="flat" cmpd="sng" algn="ctr">
                      <a:solidFill>
                        <a:srgbClr val="FFFFFF"/>
                      </a:solidFill>
                      <a:prstDash val="solid"/>
                      <a:round/>
                      <a:headEnd type="none" w="med" len="med"/>
                      <a:tailEnd type="none" w="med" len="med"/>
                    </a:lnB>
                    <a:solidFill>
                      <a:srgbClr val="FF3C00"/>
                    </a:solidFill>
                  </a:tcPr>
                </a:tc>
                <a:tc>
                  <a:txBody>
                    <a:bodyPr/>
                    <a:lstStyle/>
                    <a:p>
                      <a:r>
                        <a:rPr lang="en-US" dirty="0">
                          <a:effectLst/>
                        </a:rPr>
                        <a:t>Total</a:t>
                      </a:r>
                    </a:p>
                  </a:txBody>
                  <a:tcPr anchor="ctr">
                    <a:lnL>
                      <a:noFill/>
                    </a:lnL>
                    <a:lnR>
                      <a:noFill/>
                    </a:lnR>
                    <a:lnT>
                      <a:noFill/>
                    </a:lnT>
                    <a:lnB w="19050" cap="flat" cmpd="sng" algn="ctr">
                      <a:solidFill>
                        <a:srgbClr val="FFFFFF"/>
                      </a:solidFill>
                      <a:prstDash val="solid"/>
                      <a:round/>
                      <a:headEnd type="none" w="med" len="med"/>
                      <a:tailEnd type="none" w="med" len="med"/>
                    </a:lnB>
                    <a:solidFill>
                      <a:srgbClr val="FF3C00"/>
                    </a:solidFill>
                  </a:tcPr>
                </a:tc>
              </a:tr>
              <a:tr h="583096">
                <a:tc>
                  <a:txBody>
                    <a:bodyPr/>
                    <a:lstStyle/>
                    <a:p>
                      <a:r>
                        <a:rPr lang="en-US" dirty="0">
                          <a:effectLst/>
                        </a:rPr>
                        <a:t>First class passengers</a:t>
                      </a:r>
                    </a:p>
                  </a:txBody>
                  <a:tcPr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F3C00"/>
                    </a:solidFill>
                  </a:tcPr>
                </a:tc>
                <a:tc>
                  <a:txBody>
                    <a:bodyPr/>
                    <a:lstStyle/>
                    <a:p>
                      <a:pPr fontAlgn="ctr"/>
                      <a:r>
                        <a:rPr lang="en-US" dirty="0">
                          <a:effectLst/>
                        </a:rPr>
                        <a:t>201</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1F1F1"/>
                    </a:solidFill>
                  </a:tcPr>
                </a:tc>
                <a:tc>
                  <a:txBody>
                    <a:bodyPr/>
                    <a:lstStyle/>
                    <a:p>
                      <a:pPr fontAlgn="ctr"/>
                      <a:r>
                        <a:rPr lang="en-US">
                          <a:effectLst/>
                        </a:rPr>
                        <a:t>123</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1F1F1"/>
                    </a:solidFill>
                  </a:tcPr>
                </a:tc>
                <a:tc>
                  <a:txBody>
                    <a:bodyPr/>
                    <a:lstStyle/>
                    <a:p>
                      <a:pPr fontAlgn="ctr"/>
                      <a:r>
                        <a:rPr lang="en-US" dirty="0">
                          <a:effectLst/>
                        </a:rPr>
                        <a:t>324</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1F1F1"/>
                    </a:solidFill>
                  </a:tcPr>
                </a:tc>
              </a:tr>
              <a:tr h="758024">
                <a:tc>
                  <a:txBody>
                    <a:bodyPr/>
                    <a:lstStyle/>
                    <a:p>
                      <a:r>
                        <a:rPr lang="en-US">
                          <a:effectLst/>
                        </a:rPr>
                        <a:t>Second class passengers</a:t>
                      </a:r>
                    </a:p>
                  </a:txBody>
                  <a:tcPr anchor="ctr">
                    <a:lnL>
                      <a:noFill/>
                    </a:lnL>
                    <a:lnR w="19050" cap="flat" cmpd="sng" algn="ctr">
                      <a:solidFill>
                        <a:srgbClr val="FFFFFF"/>
                      </a:solidFill>
                      <a:prstDash val="solid"/>
                      <a:round/>
                      <a:headEnd type="none" w="med" len="med"/>
                      <a:tailEnd type="none" w="med" len="med"/>
                    </a:lnR>
                    <a:lnT>
                      <a:noFill/>
                    </a:lnT>
                    <a:lnB>
                      <a:noFill/>
                    </a:lnB>
                    <a:solidFill>
                      <a:srgbClr val="FF3C00"/>
                    </a:solidFill>
                  </a:tcPr>
                </a:tc>
                <a:tc>
                  <a:txBody>
                    <a:bodyPr/>
                    <a:lstStyle/>
                    <a:p>
                      <a:pPr fontAlgn="ctr"/>
                      <a:r>
                        <a:rPr lang="en-US" dirty="0">
                          <a:effectLst/>
                        </a:rPr>
                        <a:t>118</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1F1F1"/>
                    </a:solidFill>
                  </a:tcPr>
                </a:tc>
                <a:tc>
                  <a:txBody>
                    <a:bodyPr/>
                    <a:lstStyle/>
                    <a:p>
                      <a:pPr fontAlgn="ctr"/>
                      <a:r>
                        <a:rPr lang="en-US" dirty="0">
                          <a:effectLst/>
                        </a:rPr>
                        <a:t>166</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1F1F1"/>
                    </a:solidFill>
                  </a:tcPr>
                </a:tc>
                <a:tc>
                  <a:txBody>
                    <a:bodyPr/>
                    <a:lstStyle/>
                    <a:p>
                      <a:pPr fontAlgn="ctr"/>
                      <a:r>
                        <a:rPr lang="en-US" dirty="0">
                          <a:effectLst/>
                        </a:rPr>
                        <a:t>284</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1F1F1"/>
                    </a:solidFill>
                  </a:tcPr>
                </a:tc>
              </a:tr>
              <a:tr h="758024">
                <a:tc>
                  <a:txBody>
                    <a:bodyPr/>
                    <a:lstStyle/>
                    <a:p>
                      <a:r>
                        <a:rPr lang="en-US">
                          <a:effectLst/>
                        </a:rPr>
                        <a:t>Third class passengers</a:t>
                      </a:r>
                    </a:p>
                  </a:txBody>
                  <a:tcPr anchor="ctr">
                    <a:lnL>
                      <a:noFill/>
                    </a:lnL>
                    <a:lnR w="19050" cap="flat" cmpd="sng" algn="ctr">
                      <a:solidFill>
                        <a:srgbClr val="FFFFFF"/>
                      </a:solidFill>
                      <a:prstDash val="solid"/>
                      <a:round/>
                      <a:headEnd type="none" w="med" len="med"/>
                      <a:tailEnd type="none" w="med" len="med"/>
                    </a:lnR>
                    <a:lnT>
                      <a:noFill/>
                    </a:lnT>
                    <a:lnB>
                      <a:noFill/>
                    </a:lnB>
                    <a:solidFill>
                      <a:srgbClr val="FF3C00"/>
                    </a:solidFill>
                  </a:tcPr>
                </a:tc>
                <a:tc>
                  <a:txBody>
                    <a:bodyPr/>
                    <a:lstStyle/>
                    <a:p>
                      <a:pPr fontAlgn="ctr"/>
                      <a:r>
                        <a:rPr lang="en-US" dirty="0">
                          <a:effectLst/>
                        </a:rPr>
                        <a:t>181</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1F1F1"/>
                    </a:solidFill>
                  </a:tcPr>
                </a:tc>
                <a:tc>
                  <a:txBody>
                    <a:bodyPr/>
                    <a:lstStyle/>
                    <a:p>
                      <a:pPr fontAlgn="ctr"/>
                      <a:r>
                        <a:rPr lang="en-US" dirty="0">
                          <a:effectLst/>
                        </a:rPr>
                        <a:t>528</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1F1F1"/>
                    </a:solidFill>
                  </a:tcPr>
                </a:tc>
                <a:tc>
                  <a:txBody>
                    <a:bodyPr/>
                    <a:lstStyle/>
                    <a:p>
                      <a:pPr fontAlgn="ctr"/>
                      <a:r>
                        <a:rPr lang="en-US">
                          <a:effectLst/>
                        </a:rPr>
                        <a:t>709</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1F1F1"/>
                    </a:solidFill>
                  </a:tcPr>
                </a:tc>
              </a:tr>
              <a:tr h="583096">
                <a:tc>
                  <a:txBody>
                    <a:bodyPr/>
                    <a:lstStyle/>
                    <a:p>
                      <a:r>
                        <a:rPr lang="en-US" dirty="0">
                          <a:effectLst/>
                        </a:rPr>
                        <a:t>Total passengers</a:t>
                      </a:r>
                    </a:p>
                  </a:txBody>
                  <a:tcPr anchor="ctr">
                    <a:lnL>
                      <a:noFill/>
                    </a:lnL>
                    <a:lnR w="19050" cap="flat" cmpd="sng" algn="ctr">
                      <a:solidFill>
                        <a:srgbClr val="FFFFFF"/>
                      </a:solidFill>
                      <a:prstDash val="solid"/>
                      <a:round/>
                      <a:headEnd type="none" w="med" len="med"/>
                      <a:tailEnd type="none" w="med" len="med"/>
                    </a:lnR>
                    <a:lnT>
                      <a:noFill/>
                    </a:lnT>
                    <a:lnB>
                      <a:noFill/>
                    </a:lnB>
                    <a:solidFill>
                      <a:srgbClr val="FF3C00"/>
                    </a:solidFill>
                  </a:tcPr>
                </a:tc>
                <a:tc>
                  <a:txBody>
                    <a:bodyPr/>
                    <a:lstStyle/>
                    <a:p>
                      <a:pPr fontAlgn="ctr"/>
                      <a:r>
                        <a:rPr lang="en-US" dirty="0">
                          <a:effectLst/>
                        </a:rPr>
                        <a:t>500</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1F1F1"/>
                    </a:solidFill>
                  </a:tcPr>
                </a:tc>
                <a:tc>
                  <a:txBody>
                    <a:bodyPr/>
                    <a:lstStyle/>
                    <a:p>
                      <a:pPr fontAlgn="ctr"/>
                      <a:r>
                        <a:rPr lang="en-US">
                          <a:effectLst/>
                        </a:rPr>
                        <a:t>817</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1F1F1"/>
                    </a:solidFill>
                  </a:tcPr>
                </a:tc>
                <a:tc>
                  <a:txBody>
                    <a:bodyPr/>
                    <a:lstStyle/>
                    <a:p>
                      <a:pPr fontAlgn="ctr"/>
                      <a:r>
                        <a:rPr lang="en-US" dirty="0">
                          <a:effectLst/>
                        </a:rPr>
                        <a:t>1317</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1F1F1"/>
                    </a:solidFill>
                  </a:tcPr>
                </a:tc>
              </a:tr>
            </a:tbl>
          </a:graphicData>
        </a:graphic>
      </p:graphicFrame>
      <p:sp>
        <p:nvSpPr>
          <p:cNvPr id="5" name="Rectangle 1"/>
          <p:cNvSpPr>
            <a:spLocks noChangeArrowheads="1"/>
          </p:cNvSpPr>
          <p:nvPr/>
        </p:nvSpPr>
        <p:spPr bwMode="auto">
          <a:xfrm>
            <a:off x="1676400" y="6364933"/>
            <a:ext cx="65" cy="5173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23805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685800" y="201571"/>
            <a:ext cx="7391400" cy="1169551"/>
          </a:xfrm>
          <a:prstGeom prst="rect">
            <a:avLst/>
          </a:prstGeom>
        </p:spPr>
        <p:txBody>
          <a:bodyPr wrap="square">
            <a:spAutoFit/>
          </a:bodyPr>
          <a:lstStyle/>
          <a:p>
            <a:r>
              <a:rPr lang="en-US" sz="1400" dirty="0"/>
              <a:t>On April 15, 1912, the Titanic struck an iceberg and rapidly sank with only 710 of her 2,204 passengers and crew surviving. Some believe that the rescue procedures favored the wealthier first class passengers. Data on survival of passengers are summarized in the table below. We will use this data to investigate the validity of such claims. (Data </a:t>
            </a:r>
            <a:r>
              <a:rPr lang="en-US" sz="1400" dirty="0" smtClean="0"/>
              <a:t>source www.encyclopedia-titanica.org/titanic -statistics.</a:t>
            </a:r>
            <a:endParaRPr lang="en-US" sz="1400" dirty="0"/>
          </a:p>
        </p:txBody>
      </p:sp>
      <p:sp>
        <p:nvSpPr>
          <p:cNvPr id="8" name="Rectangle 7"/>
          <p:cNvSpPr/>
          <p:nvPr/>
        </p:nvSpPr>
        <p:spPr>
          <a:xfrm>
            <a:off x="6324600" y="1371600"/>
            <a:ext cx="2819400" cy="1169551"/>
          </a:xfrm>
          <a:prstGeom prst="rect">
            <a:avLst/>
          </a:prstGeom>
        </p:spPr>
        <p:txBody>
          <a:bodyPr wrap="square">
            <a:spAutoFit/>
          </a:bodyPr>
          <a:lstStyle/>
          <a:p>
            <a:r>
              <a:rPr lang="en-US" sz="1400" dirty="0"/>
              <a:t>Are the events “passenger survived” and “passenger was in first class” independent events? Support your answer using appropriate probability calculations.</a:t>
            </a:r>
          </a:p>
        </p:txBody>
      </p:sp>
      <p:sp>
        <p:nvSpPr>
          <p:cNvPr id="9" name="Rectangle 8"/>
          <p:cNvSpPr/>
          <p:nvPr/>
        </p:nvSpPr>
        <p:spPr>
          <a:xfrm>
            <a:off x="6515100" y="3810000"/>
            <a:ext cx="2438400" cy="1384995"/>
          </a:xfrm>
          <a:prstGeom prst="rect">
            <a:avLst/>
          </a:prstGeom>
        </p:spPr>
        <p:txBody>
          <a:bodyPr wrap="square">
            <a:spAutoFit/>
          </a:bodyPr>
          <a:lstStyle/>
          <a:p>
            <a:r>
              <a:rPr lang="en-US" sz="1400" dirty="0"/>
              <a:t>Are the events “passenger survived” </a:t>
            </a:r>
            <a:r>
              <a:rPr lang="en-US" sz="1400" dirty="0" smtClean="0"/>
              <a:t>and "passenger </a:t>
            </a:r>
            <a:r>
              <a:rPr lang="en-US" sz="1400" dirty="0"/>
              <a:t>was in third class” independent events? Support your answer using appropriate probability calculations.</a:t>
            </a:r>
          </a:p>
        </p:txBody>
      </p:sp>
      <p:sp>
        <p:nvSpPr>
          <p:cNvPr id="10" name="Rectangle 9"/>
          <p:cNvSpPr/>
          <p:nvPr/>
        </p:nvSpPr>
        <p:spPr>
          <a:xfrm>
            <a:off x="1295400" y="5626269"/>
            <a:ext cx="4199467" cy="738664"/>
          </a:xfrm>
          <a:prstGeom prst="rect">
            <a:avLst/>
          </a:prstGeom>
        </p:spPr>
        <p:txBody>
          <a:bodyPr wrap="square">
            <a:spAutoFit/>
          </a:bodyPr>
          <a:lstStyle/>
          <a:p>
            <a:r>
              <a:rPr lang="en-US" sz="1400" dirty="0"/>
              <a:t>Did all passengers aboard the Titanic have the same probability of surviving? Support your answer using appropriate probability calculations.</a:t>
            </a:r>
          </a:p>
        </p:txBody>
      </p:sp>
      <p:sp>
        <p:nvSpPr>
          <p:cNvPr id="11" name="5-Point Star 10"/>
          <p:cNvSpPr/>
          <p:nvPr/>
        </p:nvSpPr>
        <p:spPr>
          <a:xfrm>
            <a:off x="533400" y="5626269"/>
            <a:ext cx="457200" cy="6221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p:cNvSpPr txBox="1"/>
              <p:nvPr/>
            </p:nvSpPr>
            <p:spPr>
              <a:xfrm>
                <a:off x="6515100" y="2532684"/>
                <a:ext cx="1409700" cy="485454"/>
              </a:xfrm>
              <a:prstGeom prst="rect">
                <a:avLst/>
              </a:prstGeom>
              <a:noFill/>
            </p:spPr>
            <p:txBody>
              <a:bodyPr wrap="square" rtlCol="0">
                <a:spAutoFit/>
              </a:bodyPr>
              <a:lstStyle/>
              <a:p>
                <a:r>
                  <a:rPr lang="en-US" dirty="0" smtClean="0"/>
                  <a:t>P(S/F) = </a:t>
                </a:r>
                <a14:m>
                  <m:oMath xmlns="" xmlns:m="http://schemas.openxmlformats.org/officeDocument/2006/math">
                    <m:f>
                      <m:fPr>
                        <m:ctrlPr>
                          <a:rPr lang="en-US" i="1" smtClean="0">
                            <a:latin typeface="Cambria Math"/>
                          </a:rPr>
                        </m:ctrlPr>
                      </m:fPr>
                      <m:num>
                        <m:r>
                          <a:rPr lang="en-US" b="0" i="1" smtClean="0">
                            <a:latin typeface="Cambria Math"/>
                          </a:rPr>
                          <m:t>201</m:t>
                        </m:r>
                      </m:num>
                      <m:den>
                        <m:r>
                          <a:rPr lang="en-US" b="0" i="1" smtClean="0">
                            <a:latin typeface="Cambria Math"/>
                          </a:rPr>
                          <m:t>324</m:t>
                        </m:r>
                      </m:den>
                    </m:f>
                  </m:oMath>
                </a14:m>
                <a:endParaRPr lang="en-US" dirty="0" smtClean="0"/>
              </a:p>
            </p:txBody>
          </p:sp>
        </mc:Choice>
        <mc:Fallback xmlns="">
          <p:sp>
            <p:nvSpPr>
              <p:cNvPr id="12" name="TextBox 11"/>
              <p:cNvSpPr txBox="1">
                <a:spLocks noRot="1" noChangeAspect="1" noMove="1" noResize="1" noEditPoints="1" noAdjustHandles="1" noChangeArrowheads="1" noChangeShapeType="1" noTextEdit="1"/>
              </p:cNvSpPr>
              <p:nvPr/>
            </p:nvSpPr>
            <p:spPr>
              <a:xfrm>
                <a:off x="6515100" y="2532684"/>
                <a:ext cx="1409700" cy="485454"/>
              </a:xfrm>
              <a:prstGeom prst="rect">
                <a:avLst/>
              </a:prstGeom>
              <a:blipFill rotWithShape="1">
                <a:blip r:embed="rId3"/>
                <a:stretch>
                  <a:fillRect l="-3896"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629400" y="3124200"/>
                <a:ext cx="1447800" cy="489365"/>
              </a:xfrm>
              <a:prstGeom prst="rect">
                <a:avLst/>
              </a:prstGeom>
              <a:noFill/>
            </p:spPr>
            <p:txBody>
              <a:bodyPr wrap="square" rtlCol="0">
                <a:spAutoFit/>
              </a:bodyPr>
              <a:lstStyle/>
              <a:p>
                <a:r>
                  <a:rPr lang="en-US" dirty="0" smtClean="0"/>
                  <a:t>P(S)=</a:t>
                </a:r>
                <a14:m>
                  <m:oMath xmlns="" xmlns:m="http://schemas.openxmlformats.org/officeDocument/2006/math">
                    <m:f>
                      <m:fPr>
                        <m:ctrlPr>
                          <a:rPr lang="en-US" i="1" smtClean="0">
                            <a:latin typeface="Cambria Math"/>
                          </a:rPr>
                        </m:ctrlPr>
                      </m:fPr>
                      <m:num>
                        <m:r>
                          <a:rPr lang="en-US" b="0" i="1" smtClean="0">
                            <a:latin typeface="Cambria Math"/>
                          </a:rPr>
                          <m:t>500</m:t>
                        </m:r>
                      </m:num>
                      <m:den>
                        <m:r>
                          <a:rPr lang="en-US" b="0" i="1" smtClean="0">
                            <a:latin typeface="Cambria Math"/>
                          </a:rPr>
                          <m:t>1317</m:t>
                        </m:r>
                      </m:den>
                    </m:f>
                  </m:oMath>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6629400" y="3124200"/>
                <a:ext cx="1447800" cy="489365"/>
              </a:xfrm>
              <a:prstGeom prst="rect">
                <a:avLst/>
              </a:prstGeom>
              <a:blipFill rotWithShape="1">
                <a:blip r:embed="rId4"/>
                <a:stretch>
                  <a:fillRect l="-3797"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629400" y="5287000"/>
                <a:ext cx="1676400" cy="483466"/>
              </a:xfrm>
              <a:prstGeom prst="rect">
                <a:avLst/>
              </a:prstGeom>
              <a:noFill/>
            </p:spPr>
            <p:txBody>
              <a:bodyPr wrap="square" rtlCol="0">
                <a:spAutoFit/>
              </a:bodyPr>
              <a:lstStyle/>
              <a:p>
                <a:r>
                  <a:rPr lang="en-US" dirty="0" smtClean="0"/>
                  <a:t>P(S/T)=</a:t>
                </a:r>
                <a14:m>
                  <m:oMath xmlns="" xmlns:m="http://schemas.openxmlformats.org/officeDocument/2006/math">
                    <m:f>
                      <m:fPr>
                        <m:ctrlPr>
                          <a:rPr lang="en-US" i="1" smtClean="0">
                            <a:latin typeface="Cambria Math"/>
                          </a:rPr>
                        </m:ctrlPr>
                      </m:fPr>
                      <m:num>
                        <m:r>
                          <a:rPr lang="en-US" b="0" i="1" smtClean="0">
                            <a:latin typeface="Cambria Math"/>
                          </a:rPr>
                          <m:t>181</m:t>
                        </m:r>
                      </m:num>
                      <m:den>
                        <m:r>
                          <a:rPr lang="en-US" b="0" i="1" smtClean="0">
                            <a:latin typeface="Cambria Math"/>
                          </a:rPr>
                          <m:t>709</m:t>
                        </m:r>
                      </m:den>
                    </m:f>
                  </m:oMath>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6629400" y="5287000"/>
                <a:ext cx="1676400" cy="483466"/>
              </a:xfrm>
              <a:prstGeom prst="rect">
                <a:avLst/>
              </a:prstGeom>
              <a:blipFill rotWithShape="1">
                <a:blip r:embed="rId5"/>
                <a:stretch>
                  <a:fillRect l="-3273"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962400" y="6103637"/>
                <a:ext cx="1981200" cy="785536"/>
              </a:xfrm>
              <a:prstGeom prst="rect">
                <a:avLst/>
              </a:prstGeom>
              <a:noFill/>
            </p:spPr>
            <p:txBody>
              <a:bodyPr wrap="square" rtlCol="0">
                <a:spAutoFit/>
              </a:bodyPr>
              <a:lstStyle/>
              <a:p>
                <a:r>
                  <a:rPr lang="en-US" dirty="0" smtClean="0"/>
                  <a:t>P(S/SC)=</a:t>
                </a:r>
                <a14:m>
                  <m:oMath xmlns="" xmlns:m="http://schemas.openxmlformats.org/officeDocument/2006/math">
                    <m:f>
                      <m:fPr>
                        <m:ctrlPr>
                          <a:rPr lang="en-US" i="1" smtClean="0">
                            <a:latin typeface="Cambria Math"/>
                          </a:rPr>
                        </m:ctrlPr>
                      </m:fPr>
                      <m:num>
                        <m:r>
                          <a:rPr lang="en-US" b="0" i="1" smtClean="0">
                            <a:latin typeface="Cambria Math"/>
                          </a:rPr>
                          <m:t>118</m:t>
                        </m:r>
                      </m:num>
                      <m:den>
                        <m:r>
                          <a:rPr lang="en-US" b="0" i="1" smtClean="0">
                            <a:latin typeface="Cambria Math"/>
                          </a:rPr>
                          <m:t>284</m:t>
                        </m:r>
                      </m:den>
                    </m:f>
                  </m:oMath>
                </a14:m>
                <a:endParaRPr lang="en-US" dirty="0" smtClean="0"/>
              </a:p>
              <a:p>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3962400" y="6103637"/>
                <a:ext cx="1981200" cy="785536"/>
              </a:xfrm>
              <a:prstGeom prst="rect">
                <a:avLst/>
              </a:prstGeom>
              <a:blipFill rotWithShape="1">
                <a:blip r:embed="rId6"/>
                <a:stretch>
                  <a:fillRect l="-2462"/>
                </a:stretch>
              </a:blipFill>
            </p:spPr>
            <p:txBody>
              <a:bodyPr/>
              <a:lstStyle/>
              <a:p>
                <a:r>
                  <a:rPr lang="en-US">
                    <a:noFill/>
                  </a:rPr>
                  <a:t> </a:t>
                </a:r>
              </a:p>
            </p:txBody>
          </p:sp>
        </mc:Fallback>
      </mc:AlternateContent>
      <p:sp>
        <p:nvSpPr>
          <p:cNvPr id="16" name="TextBox 15"/>
          <p:cNvSpPr txBox="1"/>
          <p:nvPr/>
        </p:nvSpPr>
        <p:spPr>
          <a:xfrm>
            <a:off x="5867400" y="5995601"/>
            <a:ext cx="3086100" cy="646331"/>
          </a:xfrm>
          <a:prstGeom prst="rect">
            <a:avLst/>
          </a:prstGeom>
          <a:noFill/>
        </p:spPr>
        <p:txBody>
          <a:bodyPr wrap="square" rtlCol="0">
            <a:spAutoFit/>
          </a:bodyPr>
          <a:lstStyle/>
          <a:p>
            <a:r>
              <a:rPr lang="en-US" dirty="0" smtClean="0"/>
              <a:t>Chance of surviving depended on class.</a:t>
            </a:r>
            <a:endParaRPr lang="en-US" dirty="0"/>
          </a:p>
        </p:txBody>
      </p:sp>
    </p:spTree>
    <p:extLst>
      <p:ext uri="{BB962C8B-B14F-4D97-AF65-F5344CB8AC3E}">
        <p14:creationId xmlns:p14="http://schemas.microsoft.com/office/powerpoint/2010/main" val="14227017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258" t="15708" r="35811" b="24759"/>
          <a:stretch/>
        </p:blipFill>
        <p:spPr bwMode="auto">
          <a:xfrm>
            <a:off x="533400" y="0"/>
            <a:ext cx="7239000" cy="3814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849" t="11972" r="35975" b="17605"/>
          <a:stretch/>
        </p:blipFill>
        <p:spPr bwMode="auto">
          <a:xfrm>
            <a:off x="304800" y="3048000"/>
            <a:ext cx="3124200" cy="34713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2177347710"/>
              </p:ext>
            </p:extLst>
          </p:nvPr>
        </p:nvGraphicFramePr>
        <p:xfrm>
          <a:off x="3657600" y="2509698"/>
          <a:ext cx="5181600" cy="2560319"/>
        </p:xfrm>
        <a:graphic>
          <a:graphicData uri="http://schemas.openxmlformats.org/drawingml/2006/table">
            <a:tbl>
              <a:tblPr firstRow="1" bandRow="1">
                <a:tableStyleId>{5C22544A-7EE6-4342-B048-85BDC9FD1C3A}</a:tableStyleId>
              </a:tblPr>
              <a:tblGrid>
                <a:gridCol w="1295400"/>
                <a:gridCol w="1295400"/>
                <a:gridCol w="1295400"/>
                <a:gridCol w="1295400"/>
              </a:tblGrid>
              <a:tr h="386604">
                <a:tc>
                  <a:txBody>
                    <a:bodyPr/>
                    <a:lstStyle/>
                    <a:p>
                      <a:endParaRPr lang="en-US" dirty="0"/>
                    </a:p>
                  </a:txBody>
                  <a:tcPr/>
                </a:tc>
                <a:tc>
                  <a:txBody>
                    <a:bodyPr/>
                    <a:lstStyle/>
                    <a:p>
                      <a:r>
                        <a:rPr lang="en-US" dirty="0" smtClean="0"/>
                        <a:t>Insurance Agreement</a:t>
                      </a:r>
                      <a:endParaRPr lang="en-US" dirty="0"/>
                    </a:p>
                  </a:txBody>
                  <a:tcPr/>
                </a:tc>
                <a:tc>
                  <a:txBody>
                    <a:bodyPr/>
                    <a:lstStyle/>
                    <a:p>
                      <a:r>
                        <a:rPr lang="en-US" dirty="0" smtClean="0"/>
                        <a:t>No Insurance Agreement</a:t>
                      </a:r>
                      <a:endParaRPr lang="en-US" dirty="0"/>
                    </a:p>
                  </a:txBody>
                  <a:tcPr/>
                </a:tc>
                <a:tc>
                  <a:txBody>
                    <a:bodyPr/>
                    <a:lstStyle/>
                    <a:p>
                      <a:r>
                        <a:rPr lang="en-US" dirty="0" smtClean="0"/>
                        <a:t>Total</a:t>
                      </a:r>
                      <a:endParaRPr lang="en-US" dirty="0"/>
                    </a:p>
                  </a:txBody>
                  <a:tcPr/>
                </a:tc>
              </a:tr>
              <a:tr h="324392">
                <a:tc>
                  <a:txBody>
                    <a:bodyPr/>
                    <a:lstStyle/>
                    <a:p>
                      <a:r>
                        <a:rPr lang="en-US" dirty="0" smtClean="0"/>
                        <a:t>Salary Agree</a:t>
                      </a:r>
                      <a:endParaRPr lang="en-US" dirty="0"/>
                    </a:p>
                  </a:txBody>
                  <a:tcPr/>
                </a:tc>
                <a:tc>
                  <a:txBody>
                    <a:bodyPr/>
                    <a:lstStyle/>
                    <a:p>
                      <a:endParaRPr lang="en-US" dirty="0"/>
                    </a:p>
                  </a:txBody>
                  <a:tcPr/>
                </a:tc>
                <a:tc>
                  <a:txBody>
                    <a:bodyPr/>
                    <a:lstStyle/>
                    <a:p>
                      <a:endParaRPr lang="en-US"/>
                    </a:p>
                  </a:txBody>
                  <a:tcPr/>
                </a:tc>
                <a:tc>
                  <a:txBody>
                    <a:bodyPr/>
                    <a:lstStyle/>
                    <a:p>
                      <a:r>
                        <a:rPr lang="en-US" dirty="0" smtClean="0"/>
                        <a:t>0.50</a:t>
                      </a:r>
                      <a:endParaRPr lang="en-US" dirty="0"/>
                    </a:p>
                  </a:txBody>
                  <a:tcPr/>
                </a:tc>
              </a:tr>
              <a:tr h="559910">
                <a:tc>
                  <a:txBody>
                    <a:bodyPr/>
                    <a:lstStyle/>
                    <a:p>
                      <a:r>
                        <a:rPr lang="en-US" dirty="0" smtClean="0"/>
                        <a:t>No Salary Agree</a:t>
                      </a:r>
                      <a:endParaRPr lang="en-US" dirty="0"/>
                    </a:p>
                  </a:txBody>
                  <a:tcPr/>
                </a:tc>
                <a:tc>
                  <a:txBody>
                    <a:bodyPr/>
                    <a:lstStyle/>
                    <a:p>
                      <a:endParaRPr lang="en-US" dirty="0"/>
                    </a:p>
                  </a:txBody>
                  <a:tcPr/>
                </a:tc>
                <a:tc>
                  <a:txBody>
                    <a:bodyPr/>
                    <a:lstStyle/>
                    <a:p>
                      <a:r>
                        <a:rPr lang="en-US" dirty="0" smtClean="0"/>
                        <a:t>0.20</a:t>
                      </a:r>
                      <a:endParaRPr lang="en-US" dirty="0"/>
                    </a:p>
                  </a:txBody>
                  <a:tcPr/>
                </a:tc>
                <a:tc>
                  <a:txBody>
                    <a:bodyPr/>
                    <a:lstStyle/>
                    <a:p>
                      <a:r>
                        <a:rPr lang="en-US" dirty="0" smtClean="0"/>
                        <a:t>0.50</a:t>
                      </a:r>
                      <a:endParaRPr lang="en-US" dirty="0"/>
                    </a:p>
                  </a:txBody>
                  <a:tcPr/>
                </a:tc>
              </a:tr>
              <a:tr h="324392">
                <a:tc>
                  <a:txBody>
                    <a:bodyPr/>
                    <a:lstStyle/>
                    <a:p>
                      <a:r>
                        <a:rPr lang="en-US" dirty="0" smtClean="0"/>
                        <a:t>Total</a:t>
                      </a:r>
                      <a:endParaRPr lang="en-US" dirty="0"/>
                    </a:p>
                  </a:txBody>
                  <a:tcPr/>
                </a:tc>
                <a:tc>
                  <a:txBody>
                    <a:bodyPr/>
                    <a:lstStyle/>
                    <a:p>
                      <a:r>
                        <a:rPr lang="en-US" dirty="0" smtClean="0"/>
                        <a:t>0.70</a:t>
                      </a:r>
                      <a:endParaRPr lang="en-US" dirty="0"/>
                    </a:p>
                  </a:txBody>
                  <a:tcPr/>
                </a:tc>
                <a:tc>
                  <a:txBody>
                    <a:bodyPr/>
                    <a:lstStyle/>
                    <a:p>
                      <a:r>
                        <a:rPr lang="en-US" dirty="0" smtClean="0"/>
                        <a:t>0.30</a:t>
                      </a:r>
                      <a:endParaRPr lang="en-US" dirty="0"/>
                    </a:p>
                  </a:txBody>
                  <a:tcPr/>
                </a:tc>
                <a:tc>
                  <a:txBody>
                    <a:bodyPr/>
                    <a:lstStyle/>
                    <a:p>
                      <a:r>
                        <a:rPr lang="en-US" dirty="0" smtClean="0"/>
                        <a:t>1</a:t>
                      </a:r>
                      <a:endParaRPr lang="en-US" dirty="0"/>
                    </a:p>
                  </a:txBody>
                  <a:tcPr/>
                </a:tc>
              </a:tr>
            </a:tbl>
          </a:graphicData>
        </a:graphic>
      </p:graphicFrame>
      <p:sp>
        <p:nvSpPr>
          <p:cNvPr id="5" name="TextBox 4"/>
          <p:cNvSpPr txBox="1"/>
          <p:nvPr/>
        </p:nvSpPr>
        <p:spPr>
          <a:xfrm>
            <a:off x="6412832" y="3453063"/>
            <a:ext cx="762000" cy="369332"/>
          </a:xfrm>
          <a:prstGeom prst="rect">
            <a:avLst/>
          </a:prstGeom>
          <a:noFill/>
        </p:spPr>
        <p:txBody>
          <a:bodyPr wrap="square" rtlCol="0">
            <a:spAutoFit/>
          </a:bodyPr>
          <a:lstStyle/>
          <a:p>
            <a:r>
              <a:rPr lang="en-US" dirty="0" smtClean="0"/>
              <a:t>0.10</a:t>
            </a:r>
            <a:endParaRPr lang="en-US" dirty="0"/>
          </a:p>
        </p:txBody>
      </p:sp>
      <p:sp>
        <p:nvSpPr>
          <p:cNvPr id="6" name="TextBox 5"/>
          <p:cNvSpPr txBox="1"/>
          <p:nvPr/>
        </p:nvSpPr>
        <p:spPr>
          <a:xfrm>
            <a:off x="5257800" y="3477126"/>
            <a:ext cx="762000" cy="369332"/>
          </a:xfrm>
          <a:prstGeom prst="rect">
            <a:avLst/>
          </a:prstGeom>
          <a:noFill/>
        </p:spPr>
        <p:txBody>
          <a:bodyPr wrap="square" rtlCol="0">
            <a:spAutoFit/>
          </a:bodyPr>
          <a:lstStyle/>
          <a:p>
            <a:r>
              <a:rPr lang="en-US" dirty="0" smtClean="0"/>
              <a:t>0.40</a:t>
            </a:r>
            <a:endParaRPr lang="en-US" dirty="0"/>
          </a:p>
        </p:txBody>
      </p:sp>
      <p:sp>
        <p:nvSpPr>
          <p:cNvPr id="7" name="TextBox 6"/>
          <p:cNvSpPr txBox="1"/>
          <p:nvPr/>
        </p:nvSpPr>
        <p:spPr>
          <a:xfrm>
            <a:off x="5181600" y="4082534"/>
            <a:ext cx="685800" cy="369332"/>
          </a:xfrm>
          <a:prstGeom prst="rect">
            <a:avLst/>
          </a:prstGeom>
          <a:noFill/>
        </p:spPr>
        <p:txBody>
          <a:bodyPr wrap="square" rtlCol="0">
            <a:spAutoFit/>
          </a:bodyPr>
          <a:lstStyle/>
          <a:p>
            <a:r>
              <a:rPr lang="en-US" dirty="0" smtClean="0"/>
              <a:t>0.30</a:t>
            </a:r>
            <a:endParaRPr lang="en-US" dirty="0"/>
          </a:p>
        </p:txBody>
      </p:sp>
      <p:sp>
        <p:nvSpPr>
          <p:cNvPr id="8" name="TextBox 7"/>
          <p:cNvSpPr txBox="1"/>
          <p:nvPr/>
        </p:nvSpPr>
        <p:spPr>
          <a:xfrm>
            <a:off x="0" y="533400"/>
            <a:ext cx="1371600" cy="923330"/>
          </a:xfrm>
          <a:prstGeom prst="rect">
            <a:avLst/>
          </a:prstGeom>
          <a:noFill/>
        </p:spPr>
        <p:txBody>
          <a:bodyPr wrap="square" rtlCol="0">
            <a:spAutoFit/>
          </a:bodyPr>
          <a:lstStyle/>
          <a:p>
            <a:pPr algn="ctr"/>
            <a:r>
              <a:rPr lang="en-US" dirty="0" smtClean="0"/>
              <a:t>Algebra II Sample</a:t>
            </a:r>
          </a:p>
          <a:p>
            <a:pPr algn="ctr"/>
            <a:r>
              <a:rPr lang="en-US" dirty="0" smtClean="0"/>
              <a:t> Item</a:t>
            </a:r>
            <a:endParaRPr lang="en-US" dirty="0"/>
          </a:p>
        </p:txBody>
      </p:sp>
    </p:spTree>
    <p:extLst>
      <p:ext uri="{BB962C8B-B14F-4D97-AF65-F5344CB8AC3E}">
        <p14:creationId xmlns:p14="http://schemas.microsoft.com/office/powerpoint/2010/main" val="703034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228600"/>
            <a:ext cx="3783408" cy="369332"/>
          </a:xfrm>
          <a:prstGeom prst="rect">
            <a:avLst/>
          </a:prstGeom>
        </p:spPr>
        <p:txBody>
          <a:bodyPr wrap="none">
            <a:spAutoFit/>
          </a:bodyPr>
          <a:lstStyle/>
          <a:p>
            <a:r>
              <a:rPr lang="en-US" dirty="0" smtClean="0"/>
              <a:t>High School - Statistics &amp; Probability  </a:t>
            </a:r>
            <a:endParaRPr lang="en-US" dirty="0"/>
          </a:p>
        </p:txBody>
      </p:sp>
      <p:sp>
        <p:nvSpPr>
          <p:cNvPr id="5" name="5-Point Star 4"/>
          <p:cNvSpPr/>
          <p:nvPr/>
        </p:nvSpPr>
        <p:spPr>
          <a:xfrm>
            <a:off x="5891577" y="324366"/>
            <a:ext cx="188712" cy="1778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8200" y="838200"/>
            <a:ext cx="5307408" cy="369332"/>
          </a:xfrm>
          <a:prstGeom prst="rect">
            <a:avLst/>
          </a:prstGeom>
        </p:spPr>
        <p:txBody>
          <a:bodyPr wrap="square">
            <a:spAutoFit/>
          </a:bodyPr>
          <a:lstStyle/>
          <a:p>
            <a:r>
              <a:rPr lang="en-US" dirty="0" smtClean="0"/>
              <a:t>Interpreting categorical and quantitative data (S-ID)  </a:t>
            </a:r>
            <a:endParaRPr lang="en-US" dirty="0"/>
          </a:p>
        </p:txBody>
      </p:sp>
      <p:sp>
        <p:nvSpPr>
          <p:cNvPr id="7" name="5-Point Star 6"/>
          <p:cNvSpPr/>
          <p:nvPr/>
        </p:nvSpPr>
        <p:spPr>
          <a:xfrm>
            <a:off x="5797221" y="933966"/>
            <a:ext cx="188712" cy="1778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66800" y="1295400"/>
            <a:ext cx="7467600" cy="1815882"/>
          </a:xfrm>
          <a:prstGeom prst="rect">
            <a:avLst/>
          </a:prstGeom>
          <a:ln>
            <a:solidFill>
              <a:schemeClr val="tx1"/>
            </a:solidFill>
          </a:ln>
        </p:spPr>
        <p:txBody>
          <a:bodyPr wrap="square">
            <a:spAutoFit/>
          </a:bodyPr>
          <a:lstStyle/>
          <a:p>
            <a:pPr marL="342900" indent="-342900">
              <a:buAutoNum type="alphaUcPeriod"/>
            </a:pPr>
            <a:r>
              <a:rPr lang="en-US" sz="1600" dirty="0" smtClean="0"/>
              <a:t>Summarize, represent, and interpret data on a single count or measurement variable.  </a:t>
            </a:r>
            <a:r>
              <a:rPr lang="en-US" sz="1600" dirty="0" smtClean="0">
                <a:solidFill>
                  <a:srgbClr val="92D050"/>
                </a:solidFill>
              </a:rPr>
              <a:t>(Additional) </a:t>
            </a:r>
          </a:p>
          <a:p>
            <a:endParaRPr lang="en-US" sz="1600" dirty="0" smtClean="0"/>
          </a:p>
          <a:p>
            <a:r>
              <a:rPr lang="en-US" sz="1600" dirty="0" smtClean="0"/>
              <a:t>S-ID.A.4 Use the mean and standard deviation of a data set to fit it to a </a:t>
            </a:r>
            <a:r>
              <a:rPr lang="en-US" sz="1600" dirty="0" smtClean="0">
                <a:solidFill>
                  <a:srgbClr val="FF0000"/>
                </a:solidFill>
              </a:rPr>
              <a:t>normal distribution</a:t>
            </a:r>
            <a:r>
              <a:rPr lang="en-US" sz="1600" dirty="0" smtClean="0"/>
              <a:t> and to estimate </a:t>
            </a:r>
            <a:r>
              <a:rPr lang="en-US" sz="1600" dirty="0" smtClean="0">
                <a:solidFill>
                  <a:srgbClr val="FF0000"/>
                </a:solidFill>
              </a:rPr>
              <a:t>population percentages</a:t>
            </a:r>
            <a:r>
              <a:rPr lang="en-US" sz="1600" dirty="0" smtClean="0"/>
              <a:t>. Recognize that there are data sets for which such a procedure is not appropriate. Use calculators, spreadsheets, and tables to estimate areas under the normal curve.</a:t>
            </a:r>
            <a:endParaRPr lang="en-US" sz="1600" dirty="0"/>
          </a:p>
        </p:txBody>
      </p:sp>
      <p:sp>
        <p:nvSpPr>
          <p:cNvPr id="9" name="TextBox 8"/>
          <p:cNvSpPr txBox="1"/>
          <p:nvPr/>
        </p:nvSpPr>
        <p:spPr>
          <a:xfrm>
            <a:off x="1143000" y="3505200"/>
            <a:ext cx="7391400" cy="2677656"/>
          </a:xfrm>
          <a:prstGeom prst="rect">
            <a:avLst/>
          </a:prstGeom>
          <a:noFill/>
          <a:ln>
            <a:solidFill>
              <a:schemeClr val="tx1"/>
            </a:solidFill>
          </a:ln>
        </p:spPr>
        <p:txBody>
          <a:bodyPr wrap="square" rtlCol="0">
            <a:spAutoFit/>
          </a:bodyPr>
          <a:lstStyle/>
          <a:p>
            <a:r>
              <a:rPr lang="en-US" dirty="0" smtClean="0"/>
              <a:t>B. </a:t>
            </a:r>
            <a:r>
              <a:rPr lang="en-US" sz="1600" dirty="0" smtClean="0"/>
              <a:t>Summarize, represent, and interpret data on two categorical and quantitative variables. </a:t>
            </a:r>
            <a:r>
              <a:rPr lang="en-US" sz="1600" dirty="0" smtClean="0">
                <a:solidFill>
                  <a:schemeClr val="accent1"/>
                </a:solidFill>
              </a:rPr>
              <a:t>(Supporting)</a:t>
            </a:r>
          </a:p>
          <a:p>
            <a:endParaRPr lang="en-US" dirty="0"/>
          </a:p>
          <a:p>
            <a:r>
              <a:rPr lang="en-US" dirty="0" smtClean="0"/>
              <a:t> </a:t>
            </a:r>
            <a:r>
              <a:rPr lang="en-US" sz="1600" dirty="0" smtClean="0"/>
              <a:t>S-ID.B.6 Represent data on two quantitative variables on a scatter plot, and describe how the variables are related. a. </a:t>
            </a:r>
            <a:r>
              <a:rPr lang="en-US" sz="1600" dirty="0" smtClean="0">
                <a:solidFill>
                  <a:srgbClr val="FF0000"/>
                </a:solidFill>
              </a:rPr>
              <a:t>Fit a function </a:t>
            </a:r>
            <a:r>
              <a:rPr lang="en-US" sz="1600" dirty="0" smtClean="0"/>
              <a:t>to the data; use functions fitted to data to solve problems in the context of the data. Use given functions or choose a function suggested by the context. Emphasize linear, quadratic, and exponential models. </a:t>
            </a:r>
            <a:r>
              <a:rPr lang="en-US" sz="1600" b="1" dirty="0" smtClean="0"/>
              <a:t>(Shared with A1) </a:t>
            </a:r>
          </a:p>
          <a:p>
            <a:r>
              <a:rPr lang="en-US" sz="1600" dirty="0" smtClean="0"/>
              <a:t>PARCC: </a:t>
            </a:r>
            <a:r>
              <a:rPr lang="en-US" sz="1600" dirty="0" err="1" smtClean="0"/>
              <a:t>i</a:t>
            </a:r>
            <a:r>
              <a:rPr lang="en-US" sz="1600" dirty="0" smtClean="0"/>
              <a:t>) Tasks have a real-world context. ii) Tasks are </a:t>
            </a:r>
            <a:r>
              <a:rPr lang="en-US" sz="1600" dirty="0" smtClean="0">
                <a:solidFill>
                  <a:srgbClr val="FF0000"/>
                </a:solidFill>
              </a:rPr>
              <a:t>limited to exponential </a:t>
            </a:r>
            <a:r>
              <a:rPr lang="en-US" sz="1600" dirty="0" smtClean="0"/>
              <a:t>functions with domains not in the integers </a:t>
            </a:r>
            <a:r>
              <a:rPr lang="en-US" sz="1600" dirty="0" smtClean="0">
                <a:solidFill>
                  <a:srgbClr val="FF0000"/>
                </a:solidFill>
              </a:rPr>
              <a:t>and trigonometric </a:t>
            </a:r>
            <a:r>
              <a:rPr lang="en-US" sz="1600" dirty="0" smtClean="0"/>
              <a:t>functions</a:t>
            </a:r>
            <a:r>
              <a:rPr lang="en-US" dirty="0" smtClean="0"/>
              <a:t>.</a:t>
            </a:r>
            <a:endParaRPr lang="en-US" dirty="0"/>
          </a:p>
        </p:txBody>
      </p:sp>
    </p:spTree>
    <p:extLst>
      <p:ext uri="{BB962C8B-B14F-4D97-AF65-F5344CB8AC3E}">
        <p14:creationId xmlns:p14="http://schemas.microsoft.com/office/powerpoint/2010/main" val="32729651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33403"/>
            <a:ext cx="7772400" cy="1477328"/>
          </a:xfrm>
          <a:prstGeom prst="rect">
            <a:avLst/>
          </a:prstGeom>
          <a:noFill/>
        </p:spPr>
        <p:txBody>
          <a:bodyPr wrap="square" rtlCol="0">
            <a:spAutoFit/>
          </a:bodyPr>
          <a:lstStyle/>
          <a:p>
            <a:r>
              <a:rPr lang="en-US" dirty="0" smtClean="0"/>
              <a:t>Standard Deviation:  How far from normal…</a:t>
            </a:r>
          </a:p>
          <a:p>
            <a:endParaRPr lang="en-US" dirty="0"/>
          </a:p>
          <a:p>
            <a:r>
              <a:rPr lang="en-US" dirty="0" smtClean="0"/>
              <a:t>Algebra I…understand how changes in the mean and the standard deviation affect the position and shape of the distribution. (skewed, symmetric)</a:t>
            </a:r>
          </a:p>
          <a:p>
            <a:endParaRPr lang="en-US" dirty="0"/>
          </a:p>
        </p:txBody>
      </p:sp>
      <p:pic>
        <p:nvPicPr>
          <p:cNvPr id="1030" name="Picture 6" descr="http://www.psychstat.missouristate.edu/introbook/sbgraph/normal1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0" y="1241795"/>
            <a:ext cx="2382520" cy="1561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sychstat.missouristate.edu/introbook/sbgraph/normal1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362041"/>
            <a:ext cx="3383654" cy="13213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331" t="13787" r="29831" b="2576"/>
          <a:stretch/>
        </p:blipFill>
        <p:spPr bwMode="auto">
          <a:xfrm>
            <a:off x="685800" y="2946400"/>
            <a:ext cx="2934031"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615" t="12682" r="30727" b="3890"/>
          <a:stretch/>
        </p:blipFill>
        <p:spPr bwMode="auto">
          <a:xfrm>
            <a:off x="4123267" y="2950734"/>
            <a:ext cx="2664393" cy="3510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33400" y="6459381"/>
            <a:ext cx="6400800" cy="215444"/>
          </a:xfrm>
          <a:prstGeom prst="rect">
            <a:avLst/>
          </a:prstGeom>
        </p:spPr>
        <p:txBody>
          <a:bodyPr wrap="square">
            <a:spAutoFit/>
          </a:bodyPr>
          <a:lstStyle/>
          <a:p>
            <a:r>
              <a:rPr lang="en-US" sz="800" dirty="0"/>
              <a:t>© Texas Instruments </a:t>
            </a:r>
            <a:r>
              <a:rPr lang="en-US" sz="800" dirty="0" smtClean="0"/>
              <a:t>Incorporated </a:t>
            </a:r>
            <a:endParaRPr lang="en-US" sz="800" dirty="0"/>
          </a:p>
        </p:txBody>
      </p:sp>
      <p:sp>
        <p:nvSpPr>
          <p:cNvPr id="2" name="TextBox 1"/>
          <p:cNvSpPr txBox="1"/>
          <p:nvPr/>
        </p:nvSpPr>
        <p:spPr>
          <a:xfrm>
            <a:off x="7467600" y="1524000"/>
            <a:ext cx="1524000" cy="738664"/>
          </a:xfrm>
          <a:prstGeom prst="rect">
            <a:avLst/>
          </a:prstGeom>
          <a:noFill/>
        </p:spPr>
        <p:txBody>
          <a:bodyPr wrap="square" rtlCol="0">
            <a:spAutoFit/>
          </a:bodyPr>
          <a:lstStyle/>
          <a:p>
            <a:r>
              <a:rPr lang="en-US" sz="1400" dirty="0" smtClean="0"/>
              <a:t>The Empirical Rule in Algebra II</a:t>
            </a:r>
          </a:p>
          <a:p>
            <a:r>
              <a:rPr lang="en-US" sz="1400" dirty="0" smtClean="0"/>
              <a:t>(68-95-99.7)</a:t>
            </a:r>
            <a:endParaRPr lang="en-US" sz="1400" dirty="0"/>
          </a:p>
        </p:txBody>
      </p:sp>
      <p:sp>
        <p:nvSpPr>
          <p:cNvPr id="3" name="Rectangle 2"/>
          <p:cNvSpPr/>
          <p:nvPr/>
        </p:nvSpPr>
        <p:spPr>
          <a:xfrm>
            <a:off x="476415" y="6564964"/>
            <a:ext cx="6457785" cy="215444"/>
          </a:xfrm>
          <a:prstGeom prst="rect">
            <a:avLst/>
          </a:prstGeom>
        </p:spPr>
        <p:txBody>
          <a:bodyPr wrap="square">
            <a:spAutoFit/>
          </a:bodyPr>
          <a:lstStyle/>
          <a:p>
            <a:r>
              <a:rPr lang="en-US" sz="800" b="1" dirty="0"/>
              <a:t>Normal Curve Application</a:t>
            </a:r>
            <a:r>
              <a:rPr lang="en-US" sz="800" dirty="0"/>
              <a:t>. TEACHER NOTES. </a:t>
            </a:r>
            <a:r>
              <a:rPr lang="en-US" sz="800" b="1" dirty="0"/>
              <a:t>TIMATH.COM</a:t>
            </a:r>
            <a:r>
              <a:rPr lang="en-US" sz="800" dirty="0"/>
              <a:t>: </a:t>
            </a:r>
            <a:r>
              <a:rPr lang="en-US" sz="800" b="1" dirty="0"/>
              <a:t>STATISTICS</a:t>
            </a:r>
            <a:r>
              <a:rPr lang="en-US" sz="800" dirty="0"/>
              <a:t>. © </a:t>
            </a:r>
          </a:p>
        </p:txBody>
      </p:sp>
    </p:spTree>
    <p:extLst>
      <p:ext uri="{BB962C8B-B14F-4D97-AF65-F5344CB8AC3E}">
        <p14:creationId xmlns:p14="http://schemas.microsoft.com/office/powerpoint/2010/main" val="300497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824382"/>
          </a:xfrm>
        </p:spPr>
        <p:txBody>
          <a:bodyPr/>
          <a:lstStyle/>
          <a:p>
            <a:r>
              <a:rPr lang="en-US" sz="1600" dirty="0" smtClean="0"/>
              <a:t>Lesson 9 Example</a:t>
            </a:r>
            <a:endParaRPr lang="en-US" sz="1600" dirty="0"/>
          </a:p>
        </p:txBody>
      </p:sp>
      <p:sp>
        <p:nvSpPr>
          <p:cNvPr id="3" name="Content Placeholder 2"/>
          <p:cNvSpPr>
            <a:spLocks noGrp="1"/>
          </p:cNvSpPr>
          <p:nvPr>
            <p:ph idx="1"/>
          </p:nvPr>
        </p:nvSpPr>
        <p:spPr>
          <a:xfrm>
            <a:off x="342900" y="990600"/>
            <a:ext cx="8229600" cy="4019126"/>
          </a:xfrm>
        </p:spPr>
        <p:txBody>
          <a:bodyPr/>
          <a:lstStyle/>
          <a:p>
            <a:r>
              <a:rPr lang="en-US" sz="1800" b="1" dirty="0"/>
              <a:t>A paleontologist studies prehistoric life and sometimes works with dinosaur fossils.  The table below shows the distribution of heights (rounded to the nearest inch) of </a:t>
            </a:r>
            <a:r>
              <a:rPr lang="en-US" sz="1800" b="1" i="1" dirty="0"/>
              <a:t>660 </a:t>
            </a:r>
            <a:r>
              <a:rPr lang="en-US" sz="1800" b="1" dirty="0" err="1"/>
              <a:t>procompsognathids</a:t>
            </a:r>
            <a:r>
              <a:rPr lang="en-US" sz="1800" b="1" dirty="0"/>
              <a:t> or “</a:t>
            </a:r>
            <a:r>
              <a:rPr lang="en-US" sz="1800" b="1" dirty="0" err="1"/>
              <a:t>compys</a:t>
            </a:r>
            <a:r>
              <a:rPr lang="en-US" sz="1800" b="1" dirty="0"/>
              <a:t>.”</a:t>
            </a:r>
          </a:p>
          <a:p>
            <a:r>
              <a:rPr lang="en-US" sz="1800" b="1" dirty="0" smtClean="0"/>
              <a:t>The </a:t>
            </a:r>
            <a:r>
              <a:rPr lang="en-US" sz="1800" b="1" dirty="0"/>
              <a:t>heights were determined by studying the fossil remains of the </a:t>
            </a:r>
            <a:r>
              <a:rPr lang="en-US" sz="1800" b="1" dirty="0" err="1"/>
              <a:t>compys</a:t>
            </a:r>
            <a:r>
              <a:rPr lang="en-US" sz="1800" b="1" dirty="0"/>
              <a:t>.</a:t>
            </a:r>
          </a:p>
          <a:p>
            <a:endParaRPr lang="en-US" dirty="0"/>
          </a:p>
        </p:txBody>
      </p:sp>
      <p:pic>
        <p:nvPicPr>
          <p:cNvPr id="4" name="Picture 3" descr="Compsognathus_BW.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1600200"/>
            <a:ext cx="1083733" cy="649605"/>
          </a:xfrm>
          <a:prstGeom prst="rect">
            <a:avLst/>
          </a:prstGeom>
          <a:noFill/>
          <a:ln>
            <a:noFill/>
          </a:ln>
        </p:spPr>
      </p:pic>
      <p:sp>
        <p:nvSpPr>
          <p:cNvPr id="5" name="Title 1"/>
          <p:cNvSpPr txBox="1">
            <a:spLocks/>
          </p:cNvSpPr>
          <p:nvPr/>
        </p:nvSpPr>
        <p:spPr>
          <a:xfrm>
            <a:off x="304800" y="2283672"/>
            <a:ext cx="8229600" cy="824382"/>
          </a:xfrm>
          <a:prstGeom prst="rect">
            <a:avLst/>
          </a:prstGeom>
        </p:spPr>
        <p:txBody>
          <a:bodyPr vert="horz" lIns="0" tIns="0" rIns="0" bIns="0" rtlCol="0" anchor="t">
            <a:noAutofit/>
          </a:bodyPr>
          <a:lstStyle>
            <a:lvl1pPr algn="l" defTabSz="914400" rtl="0" eaLnBrk="1" latinLnBrk="0" hangingPunct="1">
              <a:spcBef>
                <a:spcPct val="0"/>
              </a:spcBef>
              <a:buNone/>
              <a:defRPr sz="3600" b="1" kern="1200">
                <a:solidFill>
                  <a:srgbClr val="0A668B"/>
                </a:solidFill>
                <a:latin typeface="Calibri"/>
                <a:ea typeface="+mj-ea"/>
                <a:cs typeface="Calibri"/>
              </a:defRPr>
            </a:lvl1pPr>
          </a:lstStyle>
          <a:p>
            <a:r>
              <a:rPr lang="en-US" sz="1400" dirty="0" smtClean="0"/>
              <a:t>Distribution of Heights to </a:t>
            </a:r>
            <a:r>
              <a:rPr lang="en-US" sz="1400" dirty="0" err="1" smtClean="0"/>
              <a:t>Compys</a:t>
            </a:r>
            <a:endParaRPr lang="en-US" sz="1400" dirty="0"/>
          </a:p>
        </p:txBody>
      </p:sp>
      <p:pic>
        <p:nvPicPr>
          <p:cNvPr id="6" name="Content Placeholder 3" descr=":First batch of lesson 9 graphs:Histogram of Height (cm)--Graph 1.jpg"/>
          <p:cNvPicPr>
            <a:picLocks/>
          </p:cNvPicPr>
          <p:nvPr/>
        </p:nvPicPr>
        <p:blipFill>
          <a:blip r:embed="rId3">
            <a:extLst>
              <a:ext uri="{28A0092B-C50C-407E-A947-70E740481C1C}">
                <a14:useLocalDpi xmlns:a14="http://schemas.microsoft.com/office/drawing/2010/main" val="0"/>
              </a:ext>
            </a:extLst>
          </a:blip>
          <a:srcRect l="-18254" r="-18254"/>
          <a:stretch>
            <a:fillRect/>
          </a:stretch>
        </p:blipFill>
        <p:spPr bwMode="auto">
          <a:xfrm>
            <a:off x="-457200" y="2590800"/>
            <a:ext cx="4038600" cy="3037000"/>
          </a:xfrm>
          <a:prstGeom prst="rect">
            <a:avLst/>
          </a:prstGeom>
          <a:noFill/>
          <a:ln w="9525">
            <a:noFill/>
            <a:miter lim="800000"/>
            <a:headEnd/>
            <a:tailEnd/>
          </a:ln>
        </p:spPr>
      </p:pic>
      <p:sp>
        <p:nvSpPr>
          <p:cNvPr id="7" name="Content Placeholder 2"/>
          <p:cNvSpPr txBox="1">
            <a:spLocks/>
          </p:cNvSpPr>
          <p:nvPr/>
        </p:nvSpPr>
        <p:spPr bwMode="auto">
          <a:xfrm>
            <a:off x="3276600" y="2514600"/>
            <a:ext cx="5410200" cy="3037000"/>
          </a:xfrm>
          <a:prstGeom prst="rect">
            <a:avLst/>
          </a:prstGeom>
          <a:noFill/>
          <a:ln w="9525">
            <a:noFill/>
            <a:miter lim="800000"/>
            <a:headEnd/>
            <a:tailEnd/>
          </a:ln>
        </p:spPr>
        <p:txBody>
          <a:bodyPr vert="horz" wrap="square" lIns="0" tIns="45720" rIns="91440" bIns="45720" numCol="1" rtlCol="0" anchor="t" anchorCtr="0" compatLnSpc="1">
            <a:prstTxWarp prst="textNoShape">
              <a:avLst/>
            </a:prstTxWarp>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617656"/>
                </a:solidFill>
                <a:latin typeface="Calibri"/>
                <a:ea typeface="+mn-ea"/>
                <a:cs typeface="Calibri"/>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a:ea typeface="+mn-ea"/>
                <a:cs typeface="Calibri"/>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a:ea typeface="+mn-ea"/>
                <a:cs typeface="Calibri"/>
              </a:defRPr>
            </a:lvl3pPr>
            <a:lvl4pPr marL="1600200" indent="-228600" algn="l" defTabSz="914400" rtl="0" eaLnBrk="1" latinLnBrk="0" hangingPunct="1">
              <a:spcBef>
                <a:spcPct val="20000"/>
              </a:spcBef>
              <a:buFont typeface="Arial" panose="020B0604020202020204" pitchFamily="34" charset="0"/>
              <a:buChar char="–"/>
              <a:defRPr sz="2000" kern="1200">
                <a:solidFill>
                  <a:srgbClr val="0A668B"/>
                </a:solidFill>
                <a:latin typeface="Calibri"/>
                <a:ea typeface="+mn-ea"/>
                <a:cs typeface="Calibri"/>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smtClean="0"/>
              <a:t>What does the relative frequency of 0.136 mean for the height of 32 cm?</a:t>
            </a:r>
          </a:p>
          <a:p>
            <a:endParaRPr lang="en-US" sz="1600" smtClean="0"/>
          </a:p>
          <a:p>
            <a:r>
              <a:rPr lang="en-US" sz="1600" smtClean="0"/>
              <a:t>What is the width of each bar?  What does the height of the bar represent?</a:t>
            </a:r>
          </a:p>
          <a:p>
            <a:endParaRPr lang="en-US" sz="1600" smtClean="0"/>
          </a:p>
          <a:p>
            <a:r>
              <a:rPr lang="en-US" sz="1600" smtClean="0"/>
              <a:t>What is the area of the bar that represents the relative frequency for compys with a height of 32 cm?</a:t>
            </a:r>
          </a:p>
          <a:p>
            <a:endParaRPr lang="en-US" sz="1600" smtClean="0"/>
          </a:p>
          <a:p>
            <a:r>
              <a:rPr lang="en-US" sz="1600" smtClean="0"/>
              <a:t>The mean of the distribution of compy heights is 33.5 cm, and the standard deviation is 2.56 cm.  Interpret the mean and standard deviation in this context.</a:t>
            </a:r>
          </a:p>
          <a:p>
            <a:endParaRPr lang="en-US" sz="1600" dirty="0"/>
          </a:p>
        </p:txBody>
      </p:sp>
    </p:spTree>
    <p:extLst>
      <p:ext uri="{BB962C8B-B14F-4D97-AF65-F5344CB8AC3E}">
        <p14:creationId xmlns:p14="http://schemas.microsoft.com/office/powerpoint/2010/main" val="198535372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9091"/>
            <a:ext cx="8229600" cy="4843509"/>
          </a:xfrm>
        </p:spPr>
        <p:txBody>
          <a:bodyPr>
            <a:normAutofit/>
          </a:bodyPr>
          <a:lstStyle/>
          <a:p>
            <a:pPr lvl="0"/>
            <a:r>
              <a:rPr lang="en-US" sz="1600" dirty="0"/>
              <a:t>Mark the mean on the graph and mark </a:t>
            </a:r>
            <a:r>
              <a:rPr lang="en-US" sz="1600" u="sng" dirty="0"/>
              <a:t>one</a:t>
            </a:r>
            <a:r>
              <a:rPr lang="en-US" sz="1600" dirty="0"/>
              <a:t> deviation above and below the mean.  </a:t>
            </a:r>
          </a:p>
          <a:p>
            <a:pPr lvl="1"/>
            <a:r>
              <a:rPr lang="en-US" sz="1600" dirty="0"/>
              <a:t>Approximately what percent of the values in this data set are within one standard deviation of the mean? (i.e., between 33.5-2.56=30.94 cm and 33.5+2.56=36.06 cm</a:t>
            </a:r>
            <a:r>
              <a:rPr lang="en-US" sz="1600" dirty="0" smtClean="0"/>
              <a:t>.)</a:t>
            </a:r>
            <a:endParaRPr lang="en-US" sz="1600" dirty="0"/>
          </a:p>
          <a:p>
            <a:pPr lvl="1"/>
            <a:r>
              <a:rPr lang="en-US" sz="1600" dirty="0" smtClean="0"/>
              <a:t>Approximately </a:t>
            </a:r>
            <a:r>
              <a:rPr lang="en-US" sz="1600" dirty="0"/>
              <a:t>what percent of the values in this data set are within </a:t>
            </a:r>
            <a:r>
              <a:rPr lang="en-US" sz="1600" u="sng" dirty="0"/>
              <a:t>two</a:t>
            </a:r>
            <a:r>
              <a:rPr lang="en-US" sz="1600" dirty="0"/>
              <a:t> standard deviations of the mean</a:t>
            </a:r>
            <a:r>
              <a:rPr lang="en-US" sz="1600" dirty="0" smtClean="0"/>
              <a:t>?</a:t>
            </a:r>
            <a:endParaRPr lang="en-US" sz="1600" dirty="0"/>
          </a:p>
          <a:p>
            <a:pPr lvl="0"/>
            <a:r>
              <a:rPr lang="en-US" sz="1600" dirty="0"/>
              <a:t>Draw a smooth curve that comes reasonably close to passing through the midpoints of the tops of the bars in the histogram.  Describe the shape of the distribution</a:t>
            </a:r>
            <a:r>
              <a:rPr lang="en-US" sz="1600" dirty="0" smtClean="0"/>
              <a:t>.</a:t>
            </a:r>
            <a:endParaRPr lang="en-US" sz="1600" dirty="0"/>
          </a:p>
          <a:p>
            <a:pPr lvl="0"/>
            <a:r>
              <a:rPr lang="en-US" sz="1600" dirty="0"/>
              <a:t>Shade the area under the curve that represents the proportion of heights that are within one standard deviation of the mean.</a:t>
            </a:r>
          </a:p>
          <a:p>
            <a:endParaRPr lang="en-US" dirty="0"/>
          </a:p>
        </p:txBody>
      </p:sp>
      <p:pic>
        <p:nvPicPr>
          <p:cNvPr id="4" name="Picture 3" descr=":First batch of lesson 9 graphs:Histogram of Height (cm)--Graph 4.jpg"/>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67667"/>
            <a:ext cx="4343400" cy="2286000"/>
          </a:xfrm>
          <a:prstGeom prst="rect">
            <a:avLst/>
          </a:prstGeom>
          <a:noFill/>
          <a:ln>
            <a:noFill/>
          </a:ln>
        </p:spPr>
      </p:pic>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93" t="19354" r="10711" b="25806"/>
          <a:stretch/>
        </p:blipFill>
        <p:spPr bwMode="auto">
          <a:xfrm>
            <a:off x="4724400" y="3668411"/>
            <a:ext cx="4162811" cy="2211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327900" y="5862971"/>
            <a:ext cx="2819400" cy="215444"/>
          </a:xfrm>
          <a:prstGeom prst="rect">
            <a:avLst/>
          </a:prstGeom>
          <a:noFill/>
        </p:spPr>
        <p:txBody>
          <a:bodyPr wrap="square" rtlCol="0">
            <a:spAutoFit/>
          </a:bodyPr>
          <a:lstStyle/>
          <a:p>
            <a:r>
              <a:rPr lang="en-US" sz="800" dirty="0"/>
              <a:t>www.mathsisfun.com</a:t>
            </a:r>
          </a:p>
        </p:txBody>
      </p:sp>
    </p:spTree>
    <p:extLst>
      <p:ext uri="{BB962C8B-B14F-4D97-AF65-F5344CB8AC3E}">
        <p14:creationId xmlns:p14="http://schemas.microsoft.com/office/powerpoint/2010/main" val="32992899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161" t="8645" r="30465" b="4082"/>
          <a:stretch/>
        </p:blipFill>
        <p:spPr bwMode="auto">
          <a:xfrm>
            <a:off x="609600" y="457200"/>
            <a:ext cx="4343400" cy="5791200"/>
          </a:xfrm>
          <a:prstGeom prst="rect">
            <a:avLst/>
          </a:prstGeom>
          <a:noFill/>
          <a:ln w="9525">
            <a:noFill/>
            <a:prstDash val="dashDot"/>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105400" y="685800"/>
            <a:ext cx="3962400" cy="369332"/>
          </a:xfrm>
          <a:prstGeom prst="rect">
            <a:avLst/>
          </a:prstGeom>
          <a:noFill/>
        </p:spPr>
        <p:txBody>
          <a:bodyPr wrap="square" rtlCol="0">
            <a:spAutoFit/>
          </a:bodyPr>
          <a:lstStyle/>
          <a:p>
            <a:r>
              <a:rPr lang="en-US" dirty="0" smtClean="0"/>
              <a:t>Work with Empirical Rule: 68-95-97.7 </a:t>
            </a:r>
            <a:endParaRPr lang="en-US" dirty="0"/>
          </a:p>
        </p:txBody>
      </p:sp>
      <p:sp>
        <p:nvSpPr>
          <p:cNvPr id="5" name="TextBox 4"/>
          <p:cNvSpPr txBox="1"/>
          <p:nvPr/>
        </p:nvSpPr>
        <p:spPr>
          <a:xfrm>
            <a:off x="2514600" y="3683042"/>
            <a:ext cx="533400" cy="253916"/>
          </a:xfrm>
          <a:prstGeom prst="rect">
            <a:avLst/>
          </a:prstGeom>
          <a:noFill/>
        </p:spPr>
        <p:txBody>
          <a:bodyPr wrap="square" rtlCol="0">
            <a:spAutoFit/>
          </a:bodyPr>
          <a:lstStyle/>
          <a:p>
            <a:r>
              <a:rPr lang="en-US" sz="1050" dirty="0" smtClean="0"/>
              <a:t>70</a:t>
            </a:r>
            <a:endParaRPr lang="en-US" sz="1050" dirty="0"/>
          </a:p>
        </p:txBody>
      </p:sp>
      <p:sp>
        <p:nvSpPr>
          <p:cNvPr id="6" name="TextBox 5"/>
          <p:cNvSpPr txBox="1"/>
          <p:nvPr/>
        </p:nvSpPr>
        <p:spPr>
          <a:xfrm>
            <a:off x="1295400" y="3700463"/>
            <a:ext cx="609600" cy="253916"/>
          </a:xfrm>
          <a:prstGeom prst="rect">
            <a:avLst/>
          </a:prstGeom>
          <a:noFill/>
        </p:spPr>
        <p:txBody>
          <a:bodyPr wrap="square" rtlCol="0">
            <a:spAutoFit/>
          </a:bodyPr>
          <a:lstStyle/>
          <a:p>
            <a:r>
              <a:rPr lang="en-US" sz="1050" dirty="0" smtClean="0"/>
              <a:t>55</a:t>
            </a:r>
            <a:endParaRPr lang="en-US" sz="1050" dirty="0"/>
          </a:p>
        </p:txBody>
      </p:sp>
      <p:sp>
        <p:nvSpPr>
          <p:cNvPr id="7" name="TextBox 6"/>
          <p:cNvSpPr txBox="1"/>
          <p:nvPr/>
        </p:nvSpPr>
        <p:spPr>
          <a:xfrm>
            <a:off x="1692442" y="3700463"/>
            <a:ext cx="685800" cy="253916"/>
          </a:xfrm>
          <a:prstGeom prst="rect">
            <a:avLst/>
          </a:prstGeom>
          <a:noFill/>
        </p:spPr>
        <p:txBody>
          <a:bodyPr wrap="square" rtlCol="0">
            <a:spAutoFit/>
          </a:bodyPr>
          <a:lstStyle/>
          <a:p>
            <a:r>
              <a:rPr lang="en-US" sz="1050" dirty="0" smtClean="0"/>
              <a:t>60</a:t>
            </a:r>
            <a:endParaRPr lang="en-US" sz="1050" dirty="0"/>
          </a:p>
        </p:txBody>
      </p:sp>
      <p:sp>
        <p:nvSpPr>
          <p:cNvPr id="11" name="TextBox 10"/>
          <p:cNvSpPr txBox="1"/>
          <p:nvPr/>
        </p:nvSpPr>
        <p:spPr>
          <a:xfrm>
            <a:off x="2895600" y="3685800"/>
            <a:ext cx="609600" cy="253916"/>
          </a:xfrm>
          <a:prstGeom prst="rect">
            <a:avLst/>
          </a:prstGeom>
          <a:noFill/>
        </p:spPr>
        <p:txBody>
          <a:bodyPr wrap="square" rtlCol="0">
            <a:spAutoFit/>
          </a:bodyPr>
          <a:lstStyle/>
          <a:p>
            <a:r>
              <a:rPr lang="en-US" sz="1050" dirty="0"/>
              <a:t>7</a:t>
            </a:r>
            <a:r>
              <a:rPr lang="en-US" sz="1050" dirty="0" smtClean="0"/>
              <a:t>5</a:t>
            </a:r>
            <a:endParaRPr lang="en-US" sz="1050" dirty="0"/>
          </a:p>
        </p:txBody>
      </p:sp>
      <p:sp>
        <p:nvSpPr>
          <p:cNvPr id="12" name="TextBox 11"/>
          <p:cNvSpPr txBox="1"/>
          <p:nvPr/>
        </p:nvSpPr>
        <p:spPr>
          <a:xfrm>
            <a:off x="3384884" y="3685800"/>
            <a:ext cx="609600" cy="253916"/>
          </a:xfrm>
          <a:prstGeom prst="rect">
            <a:avLst/>
          </a:prstGeom>
          <a:noFill/>
        </p:spPr>
        <p:txBody>
          <a:bodyPr wrap="square" rtlCol="0">
            <a:spAutoFit/>
          </a:bodyPr>
          <a:lstStyle/>
          <a:p>
            <a:r>
              <a:rPr lang="en-US" sz="1050" dirty="0" smtClean="0"/>
              <a:t>80</a:t>
            </a:r>
            <a:endParaRPr lang="en-US" sz="1050" dirty="0"/>
          </a:p>
        </p:txBody>
      </p:sp>
      <p:sp>
        <p:nvSpPr>
          <p:cNvPr id="13" name="TextBox 12"/>
          <p:cNvSpPr txBox="1"/>
          <p:nvPr/>
        </p:nvSpPr>
        <p:spPr>
          <a:xfrm>
            <a:off x="2073442" y="3711242"/>
            <a:ext cx="609600" cy="253916"/>
          </a:xfrm>
          <a:prstGeom prst="rect">
            <a:avLst/>
          </a:prstGeom>
          <a:noFill/>
        </p:spPr>
        <p:txBody>
          <a:bodyPr wrap="square" rtlCol="0">
            <a:spAutoFit/>
          </a:bodyPr>
          <a:lstStyle/>
          <a:p>
            <a:r>
              <a:rPr lang="en-US" sz="1050" dirty="0" smtClean="0"/>
              <a:t>65</a:t>
            </a:r>
            <a:endParaRPr lang="en-US" sz="1050" dirty="0"/>
          </a:p>
        </p:txBody>
      </p:sp>
      <p:sp>
        <p:nvSpPr>
          <p:cNvPr id="14" name="TextBox 13"/>
          <p:cNvSpPr txBox="1"/>
          <p:nvPr/>
        </p:nvSpPr>
        <p:spPr>
          <a:xfrm>
            <a:off x="3810000" y="3675021"/>
            <a:ext cx="609600" cy="253916"/>
          </a:xfrm>
          <a:prstGeom prst="rect">
            <a:avLst/>
          </a:prstGeom>
          <a:noFill/>
        </p:spPr>
        <p:txBody>
          <a:bodyPr wrap="square" rtlCol="0">
            <a:spAutoFit/>
          </a:bodyPr>
          <a:lstStyle/>
          <a:p>
            <a:r>
              <a:rPr lang="en-US" sz="1050" dirty="0"/>
              <a:t>8</a:t>
            </a:r>
            <a:r>
              <a:rPr lang="en-US" sz="1050" dirty="0" smtClean="0"/>
              <a:t>5</a:t>
            </a:r>
            <a:endParaRPr lang="en-US" sz="1050" dirty="0"/>
          </a:p>
        </p:txBody>
      </p:sp>
      <p:cxnSp>
        <p:nvCxnSpPr>
          <p:cNvPr id="15" name="Straight Connector 14"/>
          <p:cNvCxnSpPr/>
          <p:nvPr/>
        </p:nvCxnSpPr>
        <p:spPr>
          <a:xfrm>
            <a:off x="2658979" y="2336758"/>
            <a:ext cx="0" cy="150144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30605" y="6540044"/>
            <a:ext cx="6308558" cy="215444"/>
          </a:xfrm>
          <a:prstGeom prst="rect">
            <a:avLst/>
          </a:prstGeom>
        </p:spPr>
        <p:txBody>
          <a:bodyPr wrap="square">
            <a:spAutoFit/>
          </a:bodyPr>
          <a:lstStyle/>
          <a:p>
            <a:r>
              <a:rPr lang="en-US" sz="800" dirty="0"/>
              <a:t>http://teachers.henrico.k12.va.us/freeman/conway_b/Files/AP%20Stat/Unit3.Day1.Answers.pdf</a:t>
            </a:r>
          </a:p>
        </p:txBody>
      </p:sp>
    </p:spTree>
    <p:extLst>
      <p:ext uri="{BB962C8B-B14F-4D97-AF65-F5344CB8AC3E}">
        <p14:creationId xmlns:p14="http://schemas.microsoft.com/office/powerpoint/2010/main" val="1866400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24382"/>
          </a:xfrm>
        </p:spPr>
        <p:txBody>
          <a:bodyPr/>
          <a:lstStyle/>
          <a:p>
            <a:r>
              <a:rPr lang="en-US" dirty="0" smtClean="0"/>
              <a:t>Introduction to Z score</a:t>
            </a:r>
            <a:endParaRPr lang="en-US" dirty="0"/>
          </a:p>
        </p:txBody>
      </p:sp>
      <p:sp>
        <p:nvSpPr>
          <p:cNvPr id="3" name="Content Placeholder 2"/>
          <p:cNvSpPr>
            <a:spLocks noGrp="1"/>
          </p:cNvSpPr>
          <p:nvPr>
            <p:ph idx="1"/>
          </p:nvPr>
        </p:nvSpPr>
        <p:spPr>
          <a:xfrm>
            <a:off x="533400" y="1447800"/>
            <a:ext cx="8102600" cy="1295400"/>
          </a:xfrm>
        </p:spPr>
        <p:txBody>
          <a:bodyPr>
            <a:normAutofit/>
          </a:bodyPr>
          <a:lstStyle/>
          <a:p>
            <a:r>
              <a:rPr lang="en-US" sz="1800" dirty="0" smtClean="0"/>
              <a:t>Suppose </a:t>
            </a:r>
            <a:r>
              <a:rPr lang="en-US" sz="1800" dirty="0"/>
              <a:t>that you took a math test and a Spanish test.  The mean score for both tests was </a:t>
            </a:r>
            <a:r>
              <a:rPr lang="en-US" sz="1800" i="1" dirty="0"/>
              <a:t>80</a:t>
            </a:r>
            <a:r>
              <a:rPr lang="en-US" sz="1800" dirty="0"/>
              <a:t>.  You got an </a:t>
            </a:r>
            <a:r>
              <a:rPr lang="en-US" sz="1800" i="1" dirty="0"/>
              <a:t>86</a:t>
            </a:r>
            <a:r>
              <a:rPr lang="en-US" sz="1800" dirty="0"/>
              <a:t> in math and a </a:t>
            </a:r>
            <a:r>
              <a:rPr lang="en-US" sz="1800" i="1" dirty="0"/>
              <a:t>90</a:t>
            </a:r>
            <a:r>
              <a:rPr lang="en-US" sz="1800" dirty="0"/>
              <a:t> in Spanish.  Did you necessarily do better in Spanish relative to your fellow students? </a:t>
            </a:r>
            <a:endParaRPr lang="en-US" sz="1800" dirty="0" smtClean="0"/>
          </a:p>
          <a:p>
            <a:pPr marL="0" indent="0">
              <a:buNone/>
            </a:pPr>
            <a:endParaRPr lang="en-US" dirty="0" smtClean="0"/>
          </a:p>
          <a:p>
            <a:pPr marL="0" indent="0">
              <a:buNone/>
            </a:pPr>
            <a:endParaRPr lang="en-US" dirty="0"/>
          </a:p>
        </p:txBody>
      </p:sp>
      <p:sp>
        <p:nvSpPr>
          <p:cNvPr id="4" name="TextBox 3"/>
          <p:cNvSpPr txBox="1"/>
          <p:nvPr/>
        </p:nvSpPr>
        <p:spPr>
          <a:xfrm>
            <a:off x="838200" y="2438400"/>
            <a:ext cx="6400800" cy="1754326"/>
          </a:xfrm>
          <a:prstGeom prst="rect">
            <a:avLst/>
          </a:prstGeom>
          <a:noFill/>
        </p:spPr>
        <p:txBody>
          <a:bodyPr wrap="square" rtlCol="0">
            <a:spAutoFit/>
          </a:bodyPr>
          <a:lstStyle/>
          <a:p>
            <a:r>
              <a:rPr lang="en-US" dirty="0"/>
              <a:t>S</a:t>
            </a:r>
            <a:r>
              <a:rPr lang="en-US" i="1" dirty="0"/>
              <a:t>uppose the standard deviation of the math scores was 4 and the standard deviation of the Spanish scores was 8.  Then my score of 86 in math is 1</a:t>
            </a:r>
            <a:r>
              <a:rPr lang="en-US" sz="1600" i="1" dirty="0"/>
              <a:t>.</a:t>
            </a:r>
            <a:r>
              <a:rPr lang="en-US" i="1" dirty="0"/>
              <a:t>5 standard deviations above the mean, and my score in Spanish is only 1</a:t>
            </a:r>
            <a:r>
              <a:rPr lang="en-US" sz="1600" i="1" dirty="0"/>
              <a:t>.</a:t>
            </a:r>
            <a:r>
              <a:rPr lang="en-US" i="1" dirty="0"/>
              <a:t>25 standard deviations above the mean.  Relative to the other students, I did better in math.</a:t>
            </a:r>
            <a:endParaRPr lang="en-US" dirty="0"/>
          </a:p>
          <a:p>
            <a:endParaRPr lang="en-US" dirty="0"/>
          </a:p>
        </p:txBody>
      </p:sp>
      <p:sp>
        <p:nvSpPr>
          <p:cNvPr id="5" name="TextBox 4"/>
          <p:cNvSpPr txBox="1"/>
          <p:nvPr/>
        </p:nvSpPr>
        <p:spPr>
          <a:xfrm>
            <a:off x="838200" y="3962400"/>
            <a:ext cx="7315200" cy="2369880"/>
          </a:xfrm>
          <a:prstGeom prst="rect">
            <a:avLst/>
          </a:prstGeom>
          <a:noFill/>
        </p:spPr>
        <p:txBody>
          <a:bodyPr wrap="square" rtlCol="0">
            <a:spAutoFit/>
          </a:bodyPr>
          <a:lstStyle/>
          <a:p>
            <a:r>
              <a:rPr lang="en-US" sz="1400" dirty="0"/>
              <a:t>A </a:t>
            </a:r>
            <a:r>
              <a:rPr lang="en-US" b="1" i="1" dirty="0"/>
              <a:t>z</a:t>
            </a:r>
            <a:r>
              <a:rPr lang="en-US" b="1" dirty="0"/>
              <a:t> score </a:t>
            </a:r>
            <a:r>
              <a:rPr lang="en-US" sz="1400" dirty="0"/>
              <a:t>for a particular value measures the number of standard deviations away from the mean.  A positive </a:t>
            </a:r>
            <a:r>
              <a:rPr lang="en-US" sz="1400" i="1" dirty="0"/>
              <a:t>z</a:t>
            </a:r>
            <a:r>
              <a:rPr lang="en-US" sz="1400" dirty="0"/>
              <a:t> score corresponds to a value that is above the mean, and a negative </a:t>
            </a:r>
            <a:r>
              <a:rPr lang="en-US" sz="1400" i="1" dirty="0"/>
              <a:t>z</a:t>
            </a:r>
            <a:r>
              <a:rPr lang="en-US" sz="1400" dirty="0"/>
              <a:t> score corresponds to a value that is below the mean.  The letter </a:t>
            </a:r>
            <a:r>
              <a:rPr lang="en-US" sz="1400" i="1" dirty="0"/>
              <a:t>z</a:t>
            </a:r>
            <a:r>
              <a:rPr lang="en-US" sz="1400" dirty="0"/>
              <a:t> was used to represent a variable that has a standard normal distribution where the mean is </a:t>
            </a:r>
            <a:r>
              <a:rPr lang="en-US" sz="1400" i="1" dirty="0"/>
              <a:t>0</a:t>
            </a:r>
            <a:r>
              <a:rPr lang="en-US" sz="1400" dirty="0"/>
              <a:t> and standard deviation is </a:t>
            </a:r>
            <a:r>
              <a:rPr lang="en-US" sz="1400" i="1" dirty="0"/>
              <a:t>1</a:t>
            </a:r>
            <a:r>
              <a:rPr lang="en-US" sz="1400" dirty="0"/>
              <a:t>.  This distribution was used to define a </a:t>
            </a:r>
            <a:r>
              <a:rPr lang="en-US" sz="1400" i="1" dirty="0"/>
              <a:t>z</a:t>
            </a:r>
            <a:r>
              <a:rPr lang="en-US" sz="1400" dirty="0"/>
              <a:t> score.  </a:t>
            </a:r>
            <a:endParaRPr lang="en-US" sz="1400" dirty="0" smtClean="0"/>
          </a:p>
          <a:p>
            <a:r>
              <a:rPr lang="en-US" sz="1400" dirty="0" smtClean="0"/>
              <a:t>A </a:t>
            </a:r>
            <a:r>
              <a:rPr lang="en-US" sz="1400" b="1" i="1" dirty="0"/>
              <a:t>z</a:t>
            </a:r>
            <a:r>
              <a:rPr lang="en-US" sz="1400" b="1" dirty="0"/>
              <a:t> score </a:t>
            </a:r>
            <a:r>
              <a:rPr lang="en-US" sz="1400" dirty="0"/>
              <a:t>is calculated by</a:t>
            </a:r>
          </a:p>
          <a:p>
            <a:r>
              <a:rPr lang="en-US" sz="1400" b="1" i="1" dirty="0" smtClean="0"/>
              <a:t>				Z =     </a:t>
            </a:r>
            <a:r>
              <a:rPr lang="en-US" sz="1400" b="1" i="1" u="sng" dirty="0"/>
              <a:t>value-mean</a:t>
            </a:r>
          </a:p>
          <a:p>
            <a:r>
              <a:rPr lang="en-US" sz="1400" b="1" i="1" dirty="0"/>
              <a:t>    </a:t>
            </a:r>
            <a:r>
              <a:rPr lang="en-US" sz="1400" b="1" i="1" dirty="0" smtClean="0"/>
              <a:t>				 </a:t>
            </a:r>
            <a:r>
              <a:rPr lang="en-US" sz="1400" b="1" i="1" dirty="0"/>
              <a:t>standard deviation.</a:t>
            </a:r>
          </a:p>
          <a:p>
            <a:endParaRPr lang="en-US" sz="1400" b="1" i="1" dirty="0" smtClean="0"/>
          </a:p>
          <a:p>
            <a:endParaRPr lang="en-US" dirty="0"/>
          </a:p>
        </p:txBody>
      </p:sp>
    </p:spTree>
    <p:extLst>
      <p:ext uri="{BB962C8B-B14F-4D97-AF65-F5344CB8AC3E}">
        <p14:creationId xmlns:p14="http://schemas.microsoft.com/office/powerpoint/2010/main" val="1446704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228600"/>
            <a:ext cx="5791200" cy="769441"/>
          </a:xfrm>
          <a:prstGeom prst="rect">
            <a:avLst/>
          </a:prstGeom>
          <a:noFill/>
        </p:spPr>
        <p:txBody>
          <a:bodyPr wrap="square" rtlCol="0">
            <a:spAutoFit/>
          </a:bodyPr>
          <a:lstStyle/>
          <a:p>
            <a:pPr algn="ctr"/>
            <a:r>
              <a:rPr lang="en-US" sz="4400" dirty="0" smtClean="0"/>
              <a:t>What is New ?</a:t>
            </a:r>
            <a:endParaRPr lang="en-US" sz="4400" dirty="0"/>
          </a:p>
        </p:txBody>
      </p:sp>
      <p:sp>
        <p:nvSpPr>
          <p:cNvPr id="5" name="TextBox 4"/>
          <p:cNvSpPr txBox="1"/>
          <p:nvPr/>
        </p:nvSpPr>
        <p:spPr>
          <a:xfrm>
            <a:off x="609600" y="1219200"/>
            <a:ext cx="7162800" cy="498598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hlinkClick r:id="rId2" action="ppaction://hlinksldjump"/>
              </a:rPr>
              <a:t>Presidential Awards</a:t>
            </a:r>
            <a:endParaRPr lang="en-US" sz="2800" dirty="0" smtClean="0"/>
          </a:p>
          <a:p>
            <a:endParaRPr lang="en-US" sz="2800" dirty="0" smtClean="0"/>
          </a:p>
          <a:p>
            <a:pPr marL="285750" indent="-285750">
              <a:buFont typeface="Arial" panose="020B0604020202020204" pitchFamily="34" charset="0"/>
              <a:buChar char="•"/>
            </a:pPr>
            <a:r>
              <a:rPr lang="en-US" sz="2800" dirty="0" smtClean="0">
                <a:hlinkClick r:id="rId3" action="ppaction://hlinksldjump"/>
              </a:rPr>
              <a:t>Fluency Supplement </a:t>
            </a:r>
            <a:r>
              <a:rPr lang="en-US" sz="2800" dirty="0" smtClean="0"/>
              <a:t>for Grades 6-8</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hlinkClick r:id="rId4" action="ppaction://hlinksldjump"/>
              </a:rPr>
              <a:t>Coherence Maps and mini assessments </a:t>
            </a:r>
            <a:r>
              <a:rPr lang="en-US" sz="2800" dirty="0" smtClean="0"/>
              <a:t>for Grades K-8</a:t>
            </a:r>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dirty="0" smtClean="0">
                <a:hlinkClick r:id="rId5" action="ppaction://hlinksldjump"/>
              </a:rPr>
              <a:t>Performance Level Descriptors </a:t>
            </a:r>
            <a:r>
              <a:rPr lang="en-US" sz="2800" dirty="0" smtClean="0"/>
              <a:t>for Geometry</a:t>
            </a:r>
          </a:p>
          <a:p>
            <a:endParaRPr lang="en-US" sz="2800" dirty="0" smtClean="0"/>
          </a:p>
          <a:p>
            <a:pPr marL="285750" indent="-285750">
              <a:buFont typeface="Arial" panose="020B0604020202020204" pitchFamily="34" charset="0"/>
              <a:buChar char="•"/>
            </a:pPr>
            <a:r>
              <a:rPr lang="en-US" sz="2800" dirty="0" smtClean="0">
                <a:hlinkClick r:id="rId6" action="ppaction://hlinksldjump"/>
              </a:rPr>
              <a:t>Transition</a:t>
            </a:r>
            <a:r>
              <a:rPr lang="en-US" sz="2800" dirty="0" smtClean="0"/>
              <a:t> to the Regents Examination in Algebra II Common Core Memo August 2015</a:t>
            </a:r>
          </a:p>
          <a:p>
            <a:r>
              <a:rPr lang="en-US" sz="1000" dirty="0" smtClean="0"/>
              <a:t>             (This </a:t>
            </a:r>
            <a:r>
              <a:rPr lang="en-US" sz="1000" dirty="0"/>
              <a:t>proposed amendment will be presented to the Regents for adoption in December</a:t>
            </a:r>
            <a:r>
              <a:rPr lang="en-US" sz="1000" dirty="0" smtClean="0"/>
              <a:t>.)</a:t>
            </a:r>
            <a:endParaRPr lang="en-US" sz="1000" dirty="0"/>
          </a:p>
        </p:txBody>
      </p:sp>
    </p:spTree>
    <p:extLst>
      <p:ext uri="{BB962C8B-B14F-4D97-AF65-F5344CB8AC3E}">
        <p14:creationId xmlns:p14="http://schemas.microsoft.com/office/powerpoint/2010/main" val="2336897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10: Using z scores and the graphing calculator to find normal probabilities</a:t>
            </a:r>
            <a:endParaRPr lang="en-US" dirty="0"/>
          </a:p>
        </p:txBody>
      </p:sp>
      <p:sp>
        <p:nvSpPr>
          <p:cNvPr id="3" name="Content Placeholder 2"/>
          <p:cNvSpPr>
            <a:spLocks noGrp="1"/>
          </p:cNvSpPr>
          <p:nvPr>
            <p:ph idx="1"/>
          </p:nvPr>
        </p:nvSpPr>
        <p:spPr>
          <a:xfrm>
            <a:off x="457200" y="2286000"/>
            <a:ext cx="8229600" cy="3646600"/>
          </a:xfrm>
        </p:spPr>
        <p:txBody>
          <a:bodyPr>
            <a:normAutofit fontScale="77500" lnSpcReduction="20000"/>
          </a:bodyPr>
          <a:lstStyle/>
          <a:p>
            <a:r>
              <a:rPr lang="en-US" dirty="0"/>
              <a:t>A swimmer named Amy specializes in the </a:t>
            </a:r>
            <a:r>
              <a:rPr lang="en-US" i="1" dirty="0"/>
              <a:t>50</a:t>
            </a:r>
            <a:r>
              <a:rPr lang="en-US" dirty="0"/>
              <a:t> meter backstroke.  In competition her mean time for the event is </a:t>
            </a:r>
            <a:r>
              <a:rPr lang="en-US" i="1" dirty="0"/>
              <a:t>39.7 </a:t>
            </a:r>
            <a:r>
              <a:rPr lang="en-US" dirty="0"/>
              <a:t>seconds, and the standard deviation of her times is </a:t>
            </a:r>
            <a:r>
              <a:rPr lang="en-US" i="1" dirty="0"/>
              <a:t>2.3</a:t>
            </a:r>
            <a:r>
              <a:rPr lang="en-US" dirty="0"/>
              <a:t> seconds.  Assume that Amy’s times are approximately normally distributed.  </a:t>
            </a:r>
          </a:p>
          <a:p>
            <a:pPr marL="342900" lvl="1" indent="-342900" defTabSz="457200">
              <a:spcBef>
                <a:spcPct val="20000"/>
              </a:spcBef>
              <a:buNone/>
            </a:pPr>
            <a:endParaRPr lang="en-US" dirty="0" smtClean="0"/>
          </a:p>
          <a:p>
            <a:pPr marL="342900" lvl="1" indent="-342900" defTabSz="457200">
              <a:spcBef>
                <a:spcPct val="20000"/>
              </a:spcBef>
              <a:buNone/>
            </a:pPr>
            <a:r>
              <a:rPr lang="en-US" dirty="0" smtClean="0"/>
              <a:t>Make a sketch.</a:t>
            </a:r>
          </a:p>
          <a:p>
            <a:pPr marL="342900" lvl="1" indent="-342900" defTabSz="457200">
              <a:spcBef>
                <a:spcPct val="20000"/>
              </a:spcBef>
              <a:buNone/>
            </a:pPr>
            <a:r>
              <a:rPr lang="en-US" dirty="0"/>
              <a:t>Estimate the probability that Amy’s time is between </a:t>
            </a:r>
            <a:r>
              <a:rPr lang="en-US" b="1" i="1" dirty="0"/>
              <a:t>37 </a:t>
            </a:r>
            <a:r>
              <a:rPr lang="en-US" dirty="0"/>
              <a:t>and </a:t>
            </a:r>
            <a:r>
              <a:rPr lang="en-US" b="1" i="1" dirty="0"/>
              <a:t>44</a:t>
            </a:r>
            <a:r>
              <a:rPr lang="en-US" dirty="0"/>
              <a:t> seconds </a:t>
            </a:r>
            <a:endParaRPr lang="en-US" dirty="0" smtClean="0"/>
          </a:p>
          <a:p>
            <a:pPr marL="342900" lvl="1" indent="-342900" defTabSz="457200">
              <a:spcBef>
                <a:spcPct val="20000"/>
              </a:spcBef>
              <a:buNone/>
            </a:pPr>
            <a:r>
              <a:rPr lang="en-US" dirty="0" smtClean="0"/>
              <a:t>Calculate z scores</a:t>
            </a:r>
          </a:p>
          <a:p>
            <a:pPr marL="342900" lvl="1" indent="-342900" defTabSz="457200">
              <a:spcBef>
                <a:spcPct val="20000"/>
              </a:spcBef>
              <a:buNone/>
            </a:pPr>
            <a:r>
              <a:rPr lang="en-US" dirty="0" smtClean="0"/>
              <a:t>Use graphing calculator, </a:t>
            </a:r>
            <a:r>
              <a:rPr lang="en-US" dirty="0"/>
              <a:t>find the probability that Amy’s time in her next race is between 37 and 44 </a:t>
            </a:r>
            <a:r>
              <a:rPr lang="en-US" dirty="0" smtClean="0"/>
              <a:t>seconds</a:t>
            </a:r>
          </a:p>
          <a:p>
            <a:pPr marL="342900" lvl="1" indent="-342900" defTabSz="457200">
              <a:spcBef>
                <a:spcPct val="20000"/>
              </a:spcBef>
              <a:buNone/>
            </a:pPr>
            <a:endParaRPr lang="en-US" dirty="0"/>
          </a:p>
          <a:p>
            <a:pPr marL="342900" lvl="1" indent="-342900" defTabSz="457200">
              <a:spcBef>
                <a:spcPct val="20000"/>
              </a:spcBef>
              <a:buNone/>
            </a:pPr>
            <a:endParaRPr lang="en-US" dirty="0"/>
          </a:p>
        </p:txBody>
      </p:sp>
    </p:spTree>
    <p:extLst>
      <p:ext uri="{BB962C8B-B14F-4D97-AF65-F5344CB8AC3E}">
        <p14:creationId xmlns:p14="http://schemas.microsoft.com/office/powerpoint/2010/main" val="27366647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rcRect l="-26944" r="-26944"/>
          <a:stretch>
            <a:fillRect/>
          </a:stretch>
        </p:blipFill>
        <p:spPr>
          <a:xfrm>
            <a:off x="-730250" y="1000134"/>
            <a:ext cx="6464300" cy="3156999"/>
          </a:xfrm>
        </p:spPr>
      </p:pic>
      <p:sp>
        <p:nvSpPr>
          <p:cNvPr id="7" name="TextBox 6"/>
          <p:cNvSpPr txBox="1"/>
          <p:nvPr/>
        </p:nvSpPr>
        <p:spPr>
          <a:xfrm>
            <a:off x="1676400" y="4513302"/>
            <a:ext cx="2362200" cy="369332"/>
          </a:xfrm>
          <a:prstGeom prst="rect">
            <a:avLst/>
          </a:prstGeom>
          <a:noFill/>
        </p:spPr>
        <p:txBody>
          <a:bodyPr wrap="square" rtlCol="0">
            <a:spAutoFit/>
          </a:bodyPr>
          <a:lstStyle/>
          <a:p>
            <a:r>
              <a:rPr lang="en-US" baseline="0" dirty="0" smtClean="0"/>
              <a:t>37       39.7             44</a:t>
            </a:r>
            <a:endParaRPr lang="en-US" baseline="0" dirty="0"/>
          </a:p>
        </p:txBody>
      </p:sp>
      <p:cxnSp>
        <p:nvCxnSpPr>
          <p:cNvPr id="9" name="Straight Arrow Connector 8"/>
          <p:cNvCxnSpPr/>
          <p:nvPr/>
        </p:nvCxnSpPr>
        <p:spPr>
          <a:xfrm>
            <a:off x="1854200" y="4191000"/>
            <a:ext cx="0" cy="4307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556000" y="4075668"/>
            <a:ext cx="0" cy="546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a:off x="2501900" y="4075668"/>
            <a:ext cx="0" cy="546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34000" y="1219200"/>
            <a:ext cx="3352800" cy="369332"/>
          </a:xfrm>
          <a:prstGeom prst="rect">
            <a:avLst/>
          </a:prstGeom>
          <a:noFill/>
        </p:spPr>
        <p:txBody>
          <a:bodyPr wrap="square" rtlCol="0">
            <a:spAutoFit/>
          </a:bodyPr>
          <a:lstStyle/>
          <a:p>
            <a:r>
              <a:rPr lang="en-US" dirty="0" err="1" smtClean="0"/>
              <a:t>Normalcdf</a:t>
            </a:r>
            <a:r>
              <a:rPr lang="en-US" dirty="0" smtClean="0"/>
              <a:t> (37,44,39.7, 2.3)=.849</a:t>
            </a:r>
            <a:endParaRPr lang="en-US" dirty="0"/>
          </a:p>
        </p:txBody>
      </p:sp>
      <mc:AlternateContent xmlns:mc="http://schemas.openxmlformats.org/markup-compatibility/2006" xmlns:a14="http://schemas.microsoft.com/office/drawing/2010/main">
        <mc:Choice Requires="a14">
          <p:sp>
            <p:nvSpPr>
              <p:cNvPr id="14" name="Rectangle 13"/>
              <p:cNvSpPr/>
              <p:nvPr/>
            </p:nvSpPr>
            <p:spPr>
              <a:xfrm>
                <a:off x="338667" y="4724400"/>
                <a:ext cx="8382000" cy="634020"/>
              </a:xfrm>
              <a:prstGeom prst="rect">
                <a:avLst/>
              </a:prstGeom>
            </p:spPr>
            <p:txBody>
              <a:bodyPr wrap="square">
                <a:spAutoFit/>
              </a:bodyPr>
              <a:lstStyle/>
              <a:p>
                <a:pPr marL="342900" lvl="1" indent="-342900" defTabSz="457200">
                  <a:spcBef>
                    <a:spcPct val="20000"/>
                  </a:spcBef>
                  <a:buNone/>
                </a:pPr>
                <a:r>
                  <a:rPr lang="en-US" sz="1600" dirty="0"/>
                  <a:t>Calculate z scores</a:t>
                </a:r>
              </a:p>
              <a:p>
                <a:pPr marL="342900" lvl="1" indent="-342900" defTabSz="457200">
                  <a:spcBef>
                    <a:spcPct val="20000"/>
                  </a:spcBef>
                  <a:buNone/>
                </a:pPr>
                <a:r>
                  <a:rPr lang="en-US" sz="1600" b="1" i="1" dirty="0"/>
                  <a:t>The z score for 44 is </a:t>
                </a:r>
                <a:r>
                  <a:rPr lang="en-US" sz="1600" b="1" i="1" dirty="0" smtClean="0"/>
                  <a:t>44-39.7=4.3/2.3</a:t>
                </a:r>
                <a14:m>
                  <m:oMath xmlns="" xmlns:m="http://schemas.openxmlformats.org/officeDocument/2006/math">
                    <m:r>
                      <a:rPr lang="en-US" sz="1600" b="1" i="1" smtClean="0">
                        <a:latin typeface="Cambria Math"/>
                        <a:ea typeface="Cambria Math"/>
                      </a:rPr>
                      <m:t>≈</m:t>
                    </m:r>
                  </m:oMath>
                </a14:m>
                <a:r>
                  <a:rPr lang="en-US" sz="1600" b="1" i="1" dirty="0" smtClean="0"/>
                  <a:t>1.870</a:t>
                </a:r>
                <a:r>
                  <a:rPr lang="en-US" sz="1600" b="1" i="1" dirty="0"/>
                  <a:t>, and the z score for 37 </a:t>
                </a:r>
                <a:r>
                  <a:rPr lang="en-US" sz="1600" b="1" i="1" dirty="0" smtClean="0"/>
                  <a:t>is 37-39.7=-2.7/2.3</a:t>
                </a:r>
                <a14:m>
                  <m:oMath xmlns="" xmlns:m="http://schemas.openxmlformats.org/officeDocument/2006/math">
                    <m:r>
                      <a:rPr lang="en-US" sz="1600" b="1" i="1" smtClean="0">
                        <a:latin typeface="Cambria Math"/>
                        <a:ea typeface="Cambria Math"/>
                      </a:rPr>
                      <m:t>≈</m:t>
                    </m:r>
                  </m:oMath>
                </a14:m>
                <a:r>
                  <a:rPr lang="en-US" sz="1600" b="1" i="1" dirty="0" smtClean="0"/>
                  <a:t>-</a:t>
                </a:r>
                <a:r>
                  <a:rPr lang="en-US" sz="1600" b="1" i="1" dirty="0"/>
                  <a:t>1.174</a:t>
                </a:r>
              </a:p>
            </p:txBody>
          </p:sp>
        </mc:Choice>
        <mc:Fallback xmlns="">
          <p:sp>
            <p:nvSpPr>
              <p:cNvPr id="14" name="Rectangle 13"/>
              <p:cNvSpPr>
                <a:spLocks noRot="1" noChangeAspect="1" noMove="1" noResize="1" noEditPoints="1" noAdjustHandles="1" noChangeArrowheads="1" noChangeShapeType="1" noTextEdit="1"/>
              </p:cNvSpPr>
              <p:nvPr/>
            </p:nvSpPr>
            <p:spPr>
              <a:xfrm>
                <a:off x="338667" y="4724400"/>
                <a:ext cx="8382000" cy="634020"/>
              </a:xfrm>
              <a:prstGeom prst="rect">
                <a:avLst/>
              </a:prstGeom>
              <a:blipFill rotWithShape="1">
                <a:blip r:embed="rId3"/>
                <a:stretch>
                  <a:fillRect l="-436" t="-2885" b="-11538"/>
                </a:stretch>
              </a:blipFill>
            </p:spPr>
            <p:txBody>
              <a:bodyPr/>
              <a:lstStyle/>
              <a:p>
                <a:r>
                  <a:rPr lang="en-US">
                    <a:noFill/>
                  </a:rPr>
                  <a:t> </a:t>
                </a:r>
              </a:p>
            </p:txBody>
          </p:sp>
        </mc:Fallback>
      </mc:AlternateContent>
      <p:sp>
        <p:nvSpPr>
          <p:cNvPr id="15" name="TextBox 14"/>
          <p:cNvSpPr txBox="1"/>
          <p:nvPr/>
        </p:nvSpPr>
        <p:spPr>
          <a:xfrm>
            <a:off x="338667" y="5358420"/>
            <a:ext cx="3352800" cy="369332"/>
          </a:xfrm>
          <a:prstGeom prst="rect">
            <a:avLst/>
          </a:prstGeom>
          <a:noFill/>
        </p:spPr>
        <p:txBody>
          <a:bodyPr wrap="square" rtlCol="0">
            <a:spAutoFit/>
          </a:bodyPr>
          <a:lstStyle/>
          <a:p>
            <a:r>
              <a:rPr lang="en-US" dirty="0" err="1" smtClean="0"/>
              <a:t>Normalcdf</a:t>
            </a:r>
            <a:r>
              <a:rPr lang="en-US" dirty="0" smtClean="0"/>
              <a:t>(-1.174,1.870)=.849</a:t>
            </a:r>
            <a:endParaRPr lang="en-US" dirty="0"/>
          </a:p>
        </p:txBody>
      </p:sp>
      <p:sp>
        <p:nvSpPr>
          <p:cNvPr id="16" name="Title 1"/>
          <p:cNvSpPr>
            <a:spLocks noGrp="1"/>
          </p:cNvSpPr>
          <p:nvPr>
            <p:ph type="title"/>
          </p:nvPr>
        </p:nvSpPr>
        <p:spPr>
          <a:xfrm>
            <a:off x="5486400" y="2286000"/>
            <a:ext cx="3733800" cy="324941"/>
          </a:xfrm>
        </p:spPr>
        <p:txBody>
          <a:bodyPr/>
          <a:lstStyle/>
          <a:p>
            <a:r>
              <a:rPr lang="en-US" sz="1400" dirty="0" smtClean="0"/>
              <a:t>Standard Normal table</a:t>
            </a:r>
            <a:endParaRPr lang="en-US" sz="1400" dirty="0"/>
          </a:p>
        </p:txBody>
      </p:sp>
      <p:pic>
        <p:nvPicPr>
          <p:cNvPr id="17" name="Content Placeholder 3" descr="Screen Shot 2015-02-20 at 9.20.45 AM.png"/>
          <p:cNvPicPr>
            <a:picLocks noChangeAspect="1"/>
          </p:cNvPicPr>
          <p:nvPr/>
        </p:nvPicPr>
        <p:blipFill>
          <a:blip r:embed="rId4">
            <a:extLst>
              <a:ext uri="{28A0092B-C50C-407E-A947-70E740481C1C}">
                <a14:useLocalDpi xmlns:a14="http://schemas.microsoft.com/office/drawing/2010/main" val="0"/>
              </a:ext>
            </a:extLst>
          </a:blip>
          <a:srcRect l="-77976" r="-77976"/>
          <a:stretch>
            <a:fillRect/>
          </a:stretch>
        </p:blipFill>
        <p:spPr bwMode="auto">
          <a:xfrm>
            <a:off x="4343400" y="2512384"/>
            <a:ext cx="3878172" cy="1894000"/>
          </a:xfrm>
          <a:prstGeom prst="rect">
            <a:avLst/>
          </a:prstGeom>
          <a:noFill/>
          <a:ln w="9525">
            <a:noFill/>
            <a:miter lim="800000"/>
            <a:headEnd/>
            <a:tailEnd/>
          </a:ln>
        </p:spPr>
      </p:pic>
      <p:sp>
        <p:nvSpPr>
          <p:cNvPr id="12" name="Rectangle 11"/>
          <p:cNvSpPr/>
          <p:nvPr/>
        </p:nvSpPr>
        <p:spPr>
          <a:xfrm>
            <a:off x="186266" y="5808077"/>
            <a:ext cx="6739467" cy="338554"/>
          </a:xfrm>
          <a:prstGeom prst="rect">
            <a:avLst/>
          </a:prstGeom>
        </p:spPr>
        <p:txBody>
          <a:bodyPr wrap="square">
            <a:spAutoFit/>
          </a:bodyPr>
          <a:lstStyle/>
          <a:p>
            <a:r>
              <a:rPr lang="en-US" sz="1600" dirty="0" smtClean="0">
                <a:solidFill>
                  <a:srgbClr val="FF0000"/>
                </a:solidFill>
                <a:hlinkClick r:id="rId5"/>
              </a:rPr>
              <a:t>https://www.illustrativemathematics.org/content-standards/HSS/ID/A/4/tasks</a:t>
            </a:r>
            <a:endParaRPr lang="en-US" sz="1600" dirty="0">
              <a:solidFill>
                <a:srgbClr val="FF0000"/>
              </a:solidFill>
            </a:endParaRPr>
          </a:p>
        </p:txBody>
      </p:sp>
    </p:spTree>
    <p:extLst>
      <p:ext uri="{BB962C8B-B14F-4D97-AF65-F5344CB8AC3E}">
        <p14:creationId xmlns:p14="http://schemas.microsoft.com/office/powerpoint/2010/main" val="15899622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69334"/>
            <a:ext cx="3783408" cy="369332"/>
          </a:xfrm>
          <a:prstGeom prst="rect">
            <a:avLst/>
          </a:prstGeom>
        </p:spPr>
        <p:txBody>
          <a:bodyPr wrap="none">
            <a:spAutoFit/>
          </a:bodyPr>
          <a:lstStyle/>
          <a:p>
            <a:r>
              <a:rPr lang="en-US" dirty="0" smtClean="0"/>
              <a:t>High School - Statistics &amp; Probability  </a:t>
            </a:r>
            <a:endParaRPr lang="en-US" dirty="0"/>
          </a:p>
        </p:txBody>
      </p:sp>
      <p:sp>
        <p:nvSpPr>
          <p:cNvPr id="5" name="5-Point Star 4"/>
          <p:cNvSpPr/>
          <p:nvPr/>
        </p:nvSpPr>
        <p:spPr>
          <a:xfrm>
            <a:off x="5891577" y="146566"/>
            <a:ext cx="188712" cy="1778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19200" y="441299"/>
            <a:ext cx="6553200" cy="369332"/>
          </a:xfrm>
          <a:prstGeom prst="rect">
            <a:avLst/>
          </a:prstGeom>
          <a:noFill/>
        </p:spPr>
        <p:txBody>
          <a:bodyPr wrap="square" rtlCol="0">
            <a:spAutoFit/>
          </a:bodyPr>
          <a:lstStyle/>
          <a:p>
            <a:r>
              <a:rPr lang="en-US" dirty="0" smtClean="0"/>
              <a:t>Making Inferences and Justifying Conclusions  (S-IC)</a:t>
            </a:r>
            <a:endParaRPr lang="en-US" dirty="0"/>
          </a:p>
        </p:txBody>
      </p:sp>
      <p:sp>
        <p:nvSpPr>
          <p:cNvPr id="7" name="5-Point Star 6"/>
          <p:cNvSpPr/>
          <p:nvPr/>
        </p:nvSpPr>
        <p:spPr>
          <a:xfrm>
            <a:off x="6731185" y="497364"/>
            <a:ext cx="188712" cy="1778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3400" y="799995"/>
            <a:ext cx="8229600" cy="2154436"/>
          </a:xfrm>
          <a:prstGeom prst="rect">
            <a:avLst/>
          </a:prstGeom>
          <a:noFill/>
          <a:ln>
            <a:solidFill>
              <a:schemeClr val="tx1"/>
            </a:solidFill>
          </a:ln>
        </p:spPr>
        <p:txBody>
          <a:bodyPr wrap="square" rtlCol="0">
            <a:spAutoFit/>
          </a:bodyPr>
          <a:lstStyle/>
          <a:p>
            <a:pPr marL="342900" indent="-342900">
              <a:buAutoNum type="alphaUcPeriod"/>
            </a:pPr>
            <a:r>
              <a:rPr lang="en-US" sz="1600" dirty="0" smtClean="0"/>
              <a:t>Understand  and evaluate random processes underlying statistical experiments. </a:t>
            </a:r>
            <a:r>
              <a:rPr lang="en-US" sz="1600" dirty="0" smtClean="0">
                <a:solidFill>
                  <a:schemeClr val="accent1"/>
                </a:solidFill>
              </a:rPr>
              <a:t>(Supporting)</a:t>
            </a:r>
            <a:r>
              <a:rPr lang="en-US" sz="1600" dirty="0" smtClean="0">
                <a:solidFill>
                  <a:schemeClr val="accent3"/>
                </a:solidFill>
              </a:rPr>
              <a:t> </a:t>
            </a:r>
          </a:p>
          <a:p>
            <a:endParaRPr lang="en-US" sz="1600" dirty="0" smtClean="0">
              <a:solidFill>
                <a:schemeClr val="accent3"/>
              </a:solidFill>
            </a:endParaRPr>
          </a:p>
          <a:p>
            <a:r>
              <a:rPr lang="en-US" sz="1400" dirty="0"/>
              <a:t>S-IC.A.1 Understand statistics as a process for </a:t>
            </a:r>
            <a:r>
              <a:rPr lang="en-US" sz="1400" dirty="0">
                <a:solidFill>
                  <a:srgbClr val="FF0000"/>
                </a:solidFill>
              </a:rPr>
              <a:t>making inferences about population </a:t>
            </a:r>
            <a:r>
              <a:rPr lang="en-US" sz="1400" dirty="0"/>
              <a:t>parameters based on a </a:t>
            </a:r>
            <a:r>
              <a:rPr lang="en-US" sz="1400" dirty="0">
                <a:solidFill>
                  <a:srgbClr val="FF0000"/>
                </a:solidFill>
              </a:rPr>
              <a:t>random sample </a:t>
            </a:r>
            <a:r>
              <a:rPr lang="en-US" sz="1400" dirty="0"/>
              <a:t>from that population</a:t>
            </a:r>
            <a:r>
              <a:rPr lang="en-US" sz="1400" dirty="0" smtClean="0"/>
              <a:t>.</a:t>
            </a:r>
          </a:p>
          <a:p>
            <a:endParaRPr lang="en-US" sz="1400" dirty="0"/>
          </a:p>
          <a:p>
            <a:r>
              <a:rPr lang="en-US" sz="1400" dirty="0" smtClean="0"/>
              <a:t> </a:t>
            </a:r>
            <a:r>
              <a:rPr lang="en-US" sz="1400" dirty="0"/>
              <a:t>S-IC.A.2 Decide if a specified model is consistent with results from a given data-generating process, e.g., using simulation. For example, a model says a spinning coin falls heads up with probability 0.5. Would a result of 5 tails in a row cause you to question the model? </a:t>
            </a:r>
            <a:endParaRPr lang="en-US" sz="1400" dirty="0" smtClean="0">
              <a:solidFill>
                <a:schemeClr val="accent3"/>
              </a:solidFill>
            </a:endParaRPr>
          </a:p>
          <a:p>
            <a:endParaRPr lang="en-US" dirty="0"/>
          </a:p>
        </p:txBody>
      </p:sp>
      <p:sp>
        <p:nvSpPr>
          <p:cNvPr id="9" name="TextBox 8"/>
          <p:cNvSpPr txBox="1"/>
          <p:nvPr/>
        </p:nvSpPr>
        <p:spPr>
          <a:xfrm>
            <a:off x="533400" y="3505200"/>
            <a:ext cx="8229600" cy="2954655"/>
          </a:xfrm>
          <a:prstGeom prst="rect">
            <a:avLst/>
          </a:prstGeom>
          <a:noFill/>
          <a:ln>
            <a:solidFill>
              <a:schemeClr val="tx1"/>
            </a:solidFill>
          </a:ln>
        </p:spPr>
        <p:txBody>
          <a:bodyPr wrap="square" rtlCol="0">
            <a:spAutoFit/>
          </a:bodyPr>
          <a:lstStyle/>
          <a:p>
            <a:r>
              <a:rPr lang="en-US" sz="1600" dirty="0" smtClean="0"/>
              <a:t>B.  Make inferences and justify conclusions from sample surveys, experiments, and observational studies.  </a:t>
            </a:r>
            <a:r>
              <a:rPr lang="en-US" sz="1600" dirty="0" smtClean="0">
                <a:solidFill>
                  <a:srgbClr val="FF0000"/>
                </a:solidFill>
              </a:rPr>
              <a:t>(Major) </a:t>
            </a:r>
          </a:p>
          <a:p>
            <a:endParaRPr lang="en-US" sz="1400" dirty="0" smtClean="0"/>
          </a:p>
          <a:p>
            <a:r>
              <a:rPr lang="en-US" sz="1400" dirty="0" smtClean="0"/>
              <a:t>S-IC.B.3 </a:t>
            </a:r>
            <a:r>
              <a:rPr lang="en-US" sz="1400" dirty="0"/>
              <a:t>Recognize the purposes of and differences among sample surveys, experiments, and observational studies; explain how randomization relates to each</a:t>
            </a:r>
            <a:r>
              <a:rPr lang="en-US" sz="1400" dirty="0" smtClean="0"/>
              <a:t>.</a:t>
            </a:r>
          </a:p>
          <a:p>
            <a:endParaRPr lang="en-US" sz="1400" dirty="0" smtClean="0"/>
          </a:p>
          <a:p>
            <a:r>
              <a:rPr lang="en-US" sz="1400" dirty="0" smtClean="0"/>
              <a:t> </a:t>
            </a:r>
            <a:r>
              <a:rPr lang="en-US" sz="1400" dirty="0"/>
              <a:t>S-IC.B.4 Use data from a sample survey to estimate a </a:t>
            </a:r>
            <a:r>
              <a:rPr lang="en-US" sz="1400" dirty="0">
                <a:solidFill>
                  <a:srgbClr val="FF0000"/>
                </a:solidFill>
              </a:rPr>
              <a:t>population mean or proportion</a:t>
            </a:r>
            <a:r>
              <a:rPr lang="en-US" sz="1400" dirty="0"/>
              <a:t>; develop a </a:t>
            </a:r>
            <a:r>
              <a:rPr lang="en-US" sz="1400" dirty="0">
                <a:solidFill>
                  <a:srgbClr val="FF0000"/>
                </a:solidFill>
              </a:rPr>
              <a:t>margin of error</a:t>
            </a:r>
            <a:r>
              <a:rPr lang="en-US" sz="1400" dirty="0"/>
              <a:t> through the use of simulation models for random </a:t>
            </a:r>
            <a:r>
              <a:rPr lang="en-US" sz="1400" dirty="0" smtClean="0"/>
              <a:t>sampling.</a:t>
            </a:r>
          </a:p>
          <a:p>
            <a:endParaRPr lang="en-US" sz="1400" dirty="0" smtClean="0"/>
          </a:p>
          <a:p>
            <a:r>
              <a:rPr lang="en-US" sz="1400" dirty="0" smtClean="0"/>
              <a:t>S-IC.B.5 </a:t>
            </a:r>
            <a:r>
              <a:rPr lang="en-US" sz="1400" dirty="0"/>
              <a:t>Use data from a randomized experiment to </a:t>
            </a:r>
            <a:r>
              <a:rPr lang="en-US" sz="1400" dirty="0">
                <a:solidFill>
                  <a:srgbClr val="FF0000"/>
                </a:solidFill>
              </a:rPr>
              <a:t>compare two treatments</a:t>
            </a:r>
            <a:r>
              <a:rPr lang="en-US" sz="1400" dirty="0"/>
              <a:t>; use simulations to decide if differences between parameters are significant. </a:t>
            </a:r>
            <a:endParaRPr lang="en-US" sz="1400" dirty="0" smtClean="0"/>
          </a:p>
          <a:p>
            <a:endParaRPr lang="en-US" sz="1400" dirty="0" smtClean="0"/>
          </a:p>
          <a:p>
            <a:r>
              <a:rPr lang="en-US" sz="1400" dirty="0" smtClean="0"/>
              <a:t>S-IC.B.6 </a:t>
            </a:r>
            <a:r>
              <a:rPr lang="en-US" sz="1400" dirty="0"/>
              <a:t>Evaluate reports based on data. </a:t>
            </a:r>
            <a:r>
              <a:rPr lang="en-US" sz="1400" dirty="0" smtClean="0"/>
              <a:t> </a:t>
            </a:r>
            <a:endParaRPr lang="en-US" sz="1400" dirty="0"/>
          </a:p>
        </p:txBody>
      </p:sp>
    </p:spTree>
    <p:extLst>
      <p:ext uri="{BB962C8B-B14F-4D97-AF65-F5344CB8AC3E}">
        <p14:creationId xmlns:p14="http://schemas.microsoft.com/office/powerpoint/2010/main" val="32215477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8867" y="1905000"/>
            <a:ext cx="6858000" cy="1200329"/>
          </a:xfrm>
          <a:prstGeom prst="rect">
            <a:avLst/>
          </a:prstGeom>
          <a:noFill/>
        </p:spPr>
        <p:txBody>
          <a:bodyPr wrap="square" rtlCol="0">
            <a:spAutoFit/>
          </a:bodyPr>
          <a:lstStyle/>
          <a:p>
            <a:r>
              <a:rPr lang="en-US" dirty="0" smtClean="0">
                <a:solidFill>
                  <a:srgbClr val="FF0000"/>
                </a:solidFill>
              </a:rPr>
              <a:t>Types of Statistical Studies:  </a:t>
            </a:r>
            <a:r>
              <a:rPr lang="en-US" dirty="0" smtClean="0"/>
              <a:t>Observational, survey and experiment. Students must know the purpose and limitations of each type.</a:t>
            </a:r>
          </a:p>
          <a:p>
            <a:endParaRPr lang="en-US" dirty="0"/>
          </a:p>
          <a:p>
            <a:endParaRPr lang="en-US" dirty="0"/>
          </a:p>
        </p:txBody>
      </p:sp>
      <p:sp>
        <p:nvSpPr>
          <p:cNvPr id="5" name="Rectangle 4"/>
          <p:cNvSpPr/>
          <p:nvPr/>
        </p:nvSpPr>
        <p:spPr>
          <a:xfrm>
            <a:off x="609600" y="2743200"/>
            <a:ext cx="7543800" cy="3139321"/>
          </a:xfrm>
          <a:prstGeom prst="rect">
            <a:avLst/>
          </a:prstGeom>
        </p:spPr>
        <p:txBody>
          <a:bodyPr wrap="square">
            <a:spAutoFit/>
          </a:bodyPr>
          <a:lstStyle/>
          <a:p>
            <a:pPr lvl="0"/>
            <a:r>
              <a:rPr lang="en-US" dirty="0"/>
              <a:t>An </a:t>
            </a:r>
            <a:r>
              <a:rPr lang="en-US" b="1" dirty="0"/>
              <a:t>observational study</a:t>
            </a:r>
            <a:r>
              <a:rPr lang="en-US" dirty="0"/>
              <a:t> records the values of variables for members of a sample.  There are several types of observational studies.  Observational studies are designed to observe subjects as they are, without any manipulation by the researcher</a:t>
            </a:r>
            <a:r>
              <a:rPr lang="en-US" dirty="0" smtClean="0"/>
              <a:t>.</a:t>
            </a:r>
          </a:p>
          <a:p>
            <a:pPr lvl="0"/>
            <a:endParaRPr lang="en-US" dirty="0" smtClean="0"/>
          </a:p>
          <a:p>
            <a:pPr lvl="0"/>
            <a:r>
              <a:rPr lang="en-US" dirty="0" smtClean="0"/>
              <a:t>A </a:t>
            </a:r>
            <a:r>
              <a:rPr lang="en-US" b="1" dirty="0"/>
              <a:t>survey</a:t>
            </a:r>
            <a:r>
              <a:rPr lang="en-US" dirty="0"/>
              <a:t> is a type of observational study that gathers data by asking people a number of questions</a:t>
            </a:r>
            <a:r>
              <a:rPr lang="en-US" dirty="0" smtClean="0"/>
              <a:t>.</a:t>
            </a:r>
          </a:p>
          <a:p>
            <a:pPr lvl="0"/>
            <a:endParaRPr lang="en-US" dirty="0" smtClean="0"/>
          </a:p>
          <a:p>
            <a:pPr lvl="0"/>
            <a:endParaRPr lang="en-US" dirty="0"/>
          </a:p>
          <a:p>
            <a:pPr lvl="0"/>
            <a:r>
              <a:rPr lang="en-US" dirty="0"/>
              <a:t>An </a:t>
            </a:r>
            <a:r>
              <a:rPr lang="en-US" b="1" dirty="0"/>
              <a:t>experiment</a:t>
            </a:r>
            <a:r>
              <a:rPr lang="en-US" dirty="0"/>
              <a:t> assigns subjects to treatments to see what effect the treatments have on some response.</a:t>
            </a:r>
          </a:p>
        </p:txBody>
      </p:sp>
      <p:sp>
        <p:nvSpPr>
          <p:cNvPr id="7" name="TextBox 6"/>
          <p:cNvSpPr txBox="1"/>
          <p:nvPr/>
        </p:nvSpPr>
        <p:spPr>
          <a:xfrm>
            <a:off x="668867" y="228600"/>
            <a:ext cx="2971800" cy="369332"/>
          </a:xfrm>
          <a:prstGeom prst="rect">
            <a:avLst/>
          </a:prstGeom>
          <a:noFill/>
        </p:spPr>
        <p:txBody>
          <a:bodyPr wrap="square" rtlCol="0">
            <a:spAutoFit/>
          </a:bodyPr>
          <a:lstStyle/>
          <a:p>
            <a:r>
              <a:rPr lang="en-US" dirty="0" smtClean="0"/>
              <a:t>What progressions tell us…</a:t>
            </a:r>
            <a:endParaRPr lang="en-US" dirty="0"/>
          </a:p>
        </p:txBody>
      </p:sp>
      <p:sp>
        <p:nvSpPr>
          <p:cNvPr id="8" name="Rectangle 7"/>
          <p:cNvSpPr/>
          <p:nvPr/>
        </p:nvSpPr>
        <p:spPr>
          <a:xfrm>
            <a:off x="668867" y="623331"/>
            <a:ext cx="7391400" cy="1169551"/>
          </a:xfrm>
          <a:prstGeom prst="rect">
            <a:avLst/>
          </a:prstGeom>
        </p:spPr>
        <p:txBody>
          <a:bodyPr wrap="square">
            <a:spAutoFit/>
          </a:bodyPr>
          <a:lstStyle/>
          <a:p>
            <a:r>
              <a:rPr lang="en-US" sz="1400" dirty="0"/>
              <a:t>Surveys of samples to estimate population parameters, </a:t>
            </a:r>
            <a:r>
              <a:rPr lang="en-US" sz="1400" dirty="0" smtClean="0"/>
              <a:t>experiments </a:t>
            </a:r>
            <a:r>
              <a:rPr lang="en-US" sz="1400" dirty="0"/>
              <a:t>to compare treatments and show cause, and observational studies to indicate possible associations among variables are the three main methods of data production in statistical studies. Students should understand the distinctions among these three and practice perceiving them in studies that are reported in the media, deciding if appropriate inferences seem to have been </a:t>
            </a:r>
            <a:r>
              <a:rPr lang="en-US" sz="1400" dirty="0" smtClean="0"/>
              <a:t>drawn.</a:t>
            </a:r>
            <a:endParaRPr lang="en-US" sz="1400" dirty="0"/>
          </a:p>
        </p:txBody>
      </p:sp>
    </p:spTree>
    <p:extLst>
      <p:ext uri="{BB962C8B-B14F-4D97-AF65-F5344CB8AC3E}">
        <p14:creationId xmlns:p14="http://schemas.microsoft.com/office/powerpoint/2010/main" val="27585064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8153400" cy="646331"/>
          </a:xfrm>
          <a:prstGeom prst="rect">
            <a:avLst/>
          </a:prstGeom>
          <a:noFill/>
        </p:spPr>
        <p:txBody>
          <a:bodyPr wrap="square" rtlCol="0">
            <a:spAutoFit/>
          </a:bodyPr>
          <a:lstStyle/>
          <a:p>
            <a:r>
              <a:rPr lang="en-US" dirty="0" smtClean="0"/>
              <a:t>Students see Random sampling as the key that allows the computation of margins of error in estimating a population quantity. </a:t>
            </a:r>
            <a:endParaRPr lang="en-US" dirty="0"/>
          </a:p>
        </p:txBody>
      </p:sp>
      <p:sp>
        <p:nvSpPr>
          <p:cNvPr id="7" name="Content Placeholder 2"/>
          <p:cNvSpPr>
            <a:spLocks noGrp="1"/>
          </p:cNvSpPr>
          <p:nvPr>
            <p:ph idx="1"/>
          </p:nvPr>
        </p:nvSpPr>
        <p:spPr>
          <a:xfrm>
            <a:off x="457200" y="1913474"/>
            <a:ext cx="8229600" cy="4019126"/>
          </a:xfrm>
        </p:spPr>
        <p:txBody>
          <a:bodyPr>
            <a:normAutofit fontScale="77500" lnSpcReduction="20000"/>
          </a:bodyPr>
          <a:lstStyle/>
          <a:p>
            <a:pPr marL="342900" lvl="1" indent="-342900" defTabSz="457200">
              <a:spcBef>
                <a:spcPct val="20000"/>
              </a:spcBef>
              <a:buNone/>
            </a:pPr>
            <a:r>
              <a:rPr lang="en-US" i="1" dirty="0"/>
              <a:t>A </a:t>
            </a:r>
            <a:r>
              <a:rPr lang="en-US" i="1" dirty="0">
                <a:solidFill>
                  <a:srgbClr val="FF6600"/>
                </a:solidFill>
              </a:rPr>
              <a:t>population</a:t>
            </a:r>
            <a:r>
              <a:rPr lang="en-US" i="1" dirty="0"/>
              <a:t> is the entire set of subjects in which there is an interest</a:t>
            </a:r>
            <a:r>
              <a:rPr lang="en-US" i="1" dirty="0" smtClean="0"/>
              <a:t>.</a:t>
            </a:r>
          </a:p>
          <a:p>
            <a:pPr marL="342900" lvl="1" indent="-342900" defTabSz="457200">
              <a:spcBef>
                <a:spcPct val="20000"/>
              </a:spcBef>
              <a:buNone/>
            </a:pPr>
            <a:r>
              <a:rPr lang="en-US" i="1" dirty="0" smtClean="0"/>
              <a:t>A </a:t>
            </a:r>
            <a:r>
              <a:rPr lang="en-US" i="1" dirty="0">
                <a:solidFill>
                  <a:srgbClr val="FF6600"/>
                </a:solidFill>
              </a:rPr>
              <a:t>sample</a:t>
            </a:r>
            <a:r>
              <a:rPr lang="en-US" i="1" dirty="0"/>
              <a:t> is a part of the population from which information (data) is gathered, often for the purpose of generalizing from the sample to the population</a:t>
            </a:r>
            <a:r>
              <a:rPr lang="en-US" i="1" dirty="0" smtClean="0"/>
              <a:t>.</a:t>
            </a:r>
          </a:p>
          <a:p>
            <a:pPr marL="342900" lvl="1" indent="-342900" defTabSz="457200">
              <a:spcBef>
                <a:spcPct val="20000"/>
              </a:spcBef>
              <a:buNone/>
            </a:pPr>
            <a:r>
              <a:rPr lang="en-US" i="1" dirty="0" smtClean="0"/>
              <a:t>A </a:t>
            </a:r>
            <a:r>
              <a:rPr lang="en-US" i="1" dirty="0">
                <a:solidFill>
                  <a:schemeClr val="tx1"/>
                </a:solidFill>
              </a:rPr>
              <a:t>summary measure </a:t>
            </a:r>
            <a:r>
              <a:rPr lang="en-US" i="1" dirty="0"/>
              <a:t>calculated using all the individuals in a population is called a </a:t>
            </a:r>
            <a:r>
              <a:rPr lang="en-US" i="1" dirty="0">
                <a:solidFill>
                  <a:srgbClr val="FF6600"/>
                </a:solidFill>
              </a:rPr>
              <a:t>population characteristic</a:t>
            </a:r>
            <a:r>
              <a:rPr lang="en-US" i="1" dirty="0"/>
              <a:t>. A population </a:t>
            </a:r>
            <a:r>
              <a:rPr lang="en-US" i="1" dirty="0">
                <a:solidFill>
                  <a:schemeClr val="accent6"/>
                </a:solidFill>
              </a:rPr>
              <a:t>proportion </a:t>
            </a:r>
            <a:r>
              <a:rPr lang="en-US" i="1" dirty="0"/>
              <a:t>and a population </a:t>
            </a:r>
            <a:r>
              <a:rPr lang="en-US" i="1" dirty="0">
                <a:solidFill>
                  <a:schemeClr val="accent6"/>
                </a:solidFill>
              </a:rPr>
              <a:t>mean</a:t>
            </a:r>
            <a:r>
              <a:rPr lang="en-US" i="1" dirty="0"/>
              <a:t> are two examples of population characteristics.</a:t>
            </a:r>
            <a:r>
              <a:rPr lang="en-US" dirty="0"/>
              <a:t> </a:t>
            </a:r>
            <a:endParaRPr lang="en-US" i="1" dirty="0"/>
          </a:p>
          <a:p>
            <a:pPr marL="342900" lvl="1" indent="-342900" defTabSz="457200">
              <a:spcBef>
                <a:spcPct val="20000"/>
              </a:spcBef>
              <a:buNone/>
            </a:pPr>
            <a:r>
              <a:rPr lang="en-US" i="1" dirty="0" smtClean="0"/>
              <a:t>If </a:t>
            </a:r>
            <a:r>
              <a:rPr lang="en-US" i="1" dirty="0"/>
              <a:t>the summary measure is calculated using data from a random sample, it is called a </a:t>
            </a:r>
            <a:r>
              <a:rPr lang="en-US" i="1" dirty="0">
                <a:solidFill>
                  <a:srgbClr val="FF6600"/>
                </a:solidFill>
              </a:rPr>
              <a:t>sample statistic</a:t>
            </a:r>
            <a:r>
              <a:rPr lang="en-US" i="1" dirty="0"/>
              <a:t>.  For example, a sample proportion or a sample mean are sample statistics.</a:t>
            </a:r>
            <a:endParaRPr lang="en-US" dirty="0"/>
          </a:p>
          <a:p>
            <a:pPr marL="342900" lvl="1" indent="-342900" defTabSz="457200">
              <a:spcBef>
                <a:spcPct val="20000"/>
              </a:spcBef>
              <a:buNone/>
            </a:pPr>
            <a:r>
              <a:rPr lang="en-US" i="1" dirty="0" smtClean="0"/>
              <a:t> </a:t>
            </a:r>
            <a:endParaRPr lang="en-US" dirty="0"/>
          </a:p>
          <a:p>
            <a:pPr marL="342900" lvl="1" indent="-342900" defTabSz="457200">
              <a:spcBef>
                <a:spcPct val="20000"/>
              </a:spcBef>
              <a:buNone/>
            </a:pPr>
            <a:r>
              <a:rPr lang="en-US" dirty="0" smtClean="0">
                <a:solidFill>
                  <a:srgbClr val="FF6600"/>
                </a:solidFill>
              </a:rPr>
              <a:t>Random sample </a:t>
            </a:r>
            <a:r>
              <a:rPr lang="en-US" dirty="0"/>
              <a:t>is one that gives every different possible sample an equal chance to be chosen. </a:t>
            </a:r>
          </a:p>
          <a:p>
            <a:endParaRPr lang="en-US" dirty="0"/>
          </a:p>
        </p:txBody>
      </p:sp>
    </p:spTree>
    <p:extLst>
      <p:ext uri="{BB962C8B-B14F-4D97-AF65-F5344CB8AC3E}">
        <p14:creationId xmlns:p14="http://schemas.microsoft.com/office/powerpoint/2010/main" val="38218496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612845"/>
            <a:ext cx="7620000" cy="1754326"/>
          </a:xfrm>
          <a:prstGeom prst="rect">
            <a:avLst/>
          </a:prstGeom>
        </p:spPr>
        <p:txBody>
          <a:bodyPr wrap="square">
            <a:spAutoFit/>
          </a:bodyPr>
          <a:lstStyle/>
          <a:p>
            <a:r>
              <a:rPr lang="en-US" sz="1200" b="1" dirty="0"/>
              <a:t>7.SP.A.1</a:t>
            </a:r>
            <a:r>
              <a:rPr lang="en-US" sz="1200" dirty="0"/>
              <a:t> Understand that statistics can be used to gain information about a population by examining a sample of the population; generalizations about a population from a sample are valid only if the sample is representative of that population. Understand that random sampling tends to produce representative samples and support valid inferences</a:t>
            </a:r>
            <a:r>
              <a:rPr lang="en-US" sz="1200" dirty="0" smtClean="0"/>
              <a:t>.</a:t>
            </a:r>
          </a:p>
          <a:p>
            <a:endParaRPr lang="en-US" sz="1200" dirty="0" smtClean="0"/>
          </a:p>
          <a:p>
            <a:r>
              <a:rPr lang="en-US" sz="1200" dirty="0" smtClean="0"/>
              <a:t> </a:t>
            </a:r>
            <a:r>
              <a:rPr lang="en-US" sz="1200" b="1" dirty="0"/>
              <a:t>7.SP.A.2</a:t>
            </a:r>
            <a:r>
              <a:rPr lang="en-US" sz="1200" dirty="0"/>
              <a:t> Use data from a random sample to draw inferences about a population with an unknown characteristic of interest. Generate multiple samples (or simulated samples) of the same size to gauge the variation in estimates or predictions. </a:t>
            </a:r>
            <a:r>
              <a:rPr lang="en-US" sz="1200" i="1" dirty="0"/>
              <a:t>For example, estimate the mean word length in a book by randomly sampling words from the book; predict the winner of a school election based on randomly sampled survey data. Gauge how far off the estimate or prediction might be. </a:t>
            </a:r>
          </a:p>
        </p:txBody>
      </p:sp>
      <p:sp>
        <p:nvSpPr>
          <p:cNvPr id="5" name="TextBox 4"/>
          <p:cNvSpPr txBox="1"/>
          <p:nvPr/>
        </p:nvSpPr>
        <p:spPr>
          <a:xfrm>
            <a:off x="457200" y="135467"/>
            <a:ext cx="8458200" cy="369332"/>
          </a:xfrm>
          <a:prstGeom prst="rect">
            <a:avLst/>
          </a:prstGeom>
          <a:noFill/>
        </p:spPr>
        <p:txBody>
          <a:bodyPr wrap="square" rtlCol="0">
            <a:spAutoFit/>
          </a:bodyPr>
          <a:lstStyle/>
          <a:p>
            <a:r>
              <a:rPr lang="en-US" dirty="0" smtClean="0"/>
              <a:t>Grade 7 Module 5 Topic C Random Sampling and Estimating  Population Characteristics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03" t="10326" r="30537" b="53804"/>
          <a:stretch/>
        </p:blipFill>
        <p:spPr bwMode="auto">
          <a:xfrm>
            <a:off x="297180" y="2367171"/>
            <a:ext cx="4389120" cy="2732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191000" y="2971800"/>
            <a:ext cx="4572000" cy="1631216"/>
          </a:xfrm>
          <a:prstGeom prst="rect">
            <a:avLst/>
          </a:prstGeom>
        </p:spPr>
        <p:txBody>
          <a:bodyPr>
            <a:spAutoFit/>
          </a:bodyPr>
          <a:lstStyle/>
          <a:p>
            <a:pPr marL="228600" indent="-228600">
              <a:buAutoNum type="alphaLcPeriod" startAt="3"/>
            </a:pPr>
            <a:r>
              <a:rPr lang="en-US" sz="1000" dirty="0" smtClean="0"/>
              <a:t>Describe </a:t>
            </a:r>
            <a:r>
              <a:rPr lang="en-US" sz="1000" dirty="0"/>
              <a:t>the shape of the distribution. </a:t>
            </a:r>
            <a:endParaRPr lang="en-US" sz="1000" dirty="0" smtClean="0"/>
          </a:p>
          <a:p>
            <a:r>
              <a:rPr lang="en-US" sz="1000" dirty="0" smtClean="0"/>
              <a:t>Nearly </a:t>
            </a:r>
            <a:r>
              <a:rPr lang="en-US" sz="1000" dirty="0"/>
              <a:t>symmetrical. It centers at approximately </a:t>
            </a:r>
            <a:r>
              <a:rPr lang="en-US" sz="1000" dirty="0" smtClean="0"/>
              <a:t> 0.72</a:t>
            </a:r>
          </a:p>
          <a:p>
            <a:endParaRPr lang="en-US" sz="1000" dirty="0"/>
          </a:p>
          <a:p>
            <a:r>
              <a:rPr lang="en-US" sz="1000" dirty="0" smtClean="0"/>
              <a:t> </a:t>
            </a:r>
            <a:r>
              <a:rPr lang="en-US" sz="1000" dirty="0"/>
              <a:t>d. Describe the variability of the distribution. </a:t>
            </a:r>
            <a:endParaRPr lang="en-US" sz="1000" dirty="0" smtClean="0"/>
          </a:p>
          <a:p>
            <a:r>
              <a:rPr lang="en-US" sz="1000" dirty="0" smtClean="0"/>
              <a:t>The </a:t>
            </a:r>
            <a:r>
              <a:rPr lang="en-US" sz="1000" dirty="0"/>
              <a:t>spread of the distribution is from </a:t>
            </a:r>
            <a:r>
              <a:rPr lang="en-US" sz="1000" dirty="0" smtClean="0"/>
              <a:t> 0.60 to 0.84.</a:t>
            </a:r>
          </a:p>
          <a:p>
            <a:endParaRPr lang="en-US" sz="1000" dirty="0"/>
          </a:p>
          <a:p>
            <a:r>
              <a:rPr lang="en-US" sz="1000" dirty="0" smtClean="0"/>
              <a:t> </a:t>
            </a:r>
            <a:r>
              <a:rPr lang="en-US" sz="1000" dirty="0"/>
              <a:t>e. Using the </a:t>
            </a:r>
            <a:r>
              <a:rPr lang="en-US" sz="1000" dirty="0" smtClean="0"/>
              <a:t>30 </a:t>
            </a:r>
            <a:r>
              <a:rPr lang="en-US" sz="1000" dirty="0"/>
              <a:t>class sample proportions listed above, what is your estimate for the proportion of all middle school students who played a musical instrument? </a:t>
            </a:r>
            <a:endParaRPr lang="en-US" sz="1000" dirty="0" smtClean="0"/>
          </a:p>
          <a:p>
            <a:endParaRPr lang="en-US" sz="1000" dirty="0"/>
          </a:p>
          <a:p>
            <a:r>
              <a:rPr lang="en-US" sz="1000" dirty="0" smtClean="0"/>
              <a:t>The </a:t>
            </a:r>
            <a:r>
              <a:rPr lang="en-US" sz="1000" dirty="0"/>
              <a:t>mean of the </a:t>
            </a:r>
            <a:r>
              <a:rPr lang="en-US" sz="1000" dirty="0" smtClean="0"/>
              <a:t>30 </a:t>
            </a:r>
            <a:r>
              <a:rPr lang="en-US" sz="1000" dirty="0"/>
              <a:t>sample proportions is </a:t>
            </a:r>
            <a:r>
              <a:rPr lang="en-US" sz="1000" dirty="0" smtClean="0"/>
              <a:t> 0.713.</a:t>
            </a:r>
            <a:endParaRPr lang="en-US" sz="1000" dirty="0"/>
          </a:p>
        </p:txBody>
      </p:sp>
      <p:sp>
        <p:nvSpPr>
          <p:cNvPr id="9" name="Content Placeholder 2"/>
          <p:cNvSpPr>
            <a:spLocks noGrp="1"/>
          </p:cNvSpPr>
          <p:nvPr>
            <p:ph idx="1"/>
          </p:nvPr>
        </p:nvSpPr>
        <p:spPr>
          <a:xfrm>
            <a:off x="1600200" y="4954936"/>
            <a:ext cx="5638800" cy="2535766"/>
          </a:xfrm>
        </p:spPr>
        <p:txBody>
          <a:bodyPr>
            <a:normAutofit/>
          </a:bodyPr>
          <a:lstStyle/>
          <a:p>
            <a:r>
              <a:rPr lang="en-US" sz="1200" dirty="0">
                <a:solidFill>
                  <a:srgbClr val="FF0000"/>
                </a:solidFill>
              </a:rPr>
              <a:t>The sampling distribution of the sample proportion can be approximated by a graph of the sample proportions for many different random samples.  The mean of the sample proportions will be approximately equal to the value of the population proportion</a:t>
            </a:r>
            <a:r>
              <a:rPr lang="en-US" sz="1200" dirty="0" smtClean="0">
                <a:solidFill>
                  <a:srgbClr val="FF0000"/>
                </a:solidFill>
              </a:rPr>
              <a:t>.</a:t>
            </a:r>
          </a:p>
          <a:p>
            <a:r>
              <a:rPr lang="en-US" sz="1200" dirty="0" smtClean="0">
                <a:solidFill>
                  <a:srgbClr val="FF0000"/>
                </a:solidFill>
              </a:rPr>
              <a:t>When sample size is reasonably large, the shapes of the resulting empirical sampling distributions are approximately normal, centered around p, the population proportion.</a:t>
            </a:r>
            <a:endParaRPr lang="en-US" sz="1200" dirty="0">
              <a:solidFill>
                <a:srgbClr val="FF0000"/>
              </a:solidFill>
            </a:endParaRPr>
          </a:p>
          <a:p>
            <a:r>
              <a:rPr lang="en-US" sz="1200" dirty="0" smtClean="0">
                <a:solidFill>
                  <a:srgbClr val="FF0000"/>
                </a:solidFill>
              </a:rPr>
              <a:t>As </a:t>
            </a:r>
            <a:r>
              <a:rPr lang="en-US" sz="1200" dirty="0">
                <a:solidFill>
                  <a:srgbClr val="FF0000"/>
                </a:solidFill>
              </a:rPr>
              <a:t>the sample size increases, the sampling variability in the sample proportion decreases – the standard deviation of the sample proportions decreases. </a:t>
            </a:r>
          </a:p>
          <a:p>
            <a:endParaRPr lang="en-US" dirty="0">
              <a:solidFill>
                <a:srgbClr val="FF0000"/>
              </a:solidFill>
            </a:endParaRPr>
          </a:p>
        </p:txBody>
      </p:sp>
      <p:sp>
        <p:nvSpPr>
          <p:cNvPr id="2" name="TextBox 1"/>
          <p:cNvSpPr txBox="1"/>
          <p:nvPr/>
        </p:nvSpPr>
        <p:spPr>
          <a:xfrm>
            <a:off x="7848600" y="2590800"/>
            <a:ext cx="1066800" cy="253916"/>
          </a:xfrm>
          <a:prstGeom prst="rect">
            <a:avLst/>
          </a:prstGeom>
          <a:noFill/>
        </p:spPr>
        <p:txBody>
          <a:bodyPr wrap="square" rtlCol="0">
            <a:spAutoFit/>
          </a:bodyPr>
          <a:lstStyle/>
          <a:p>
            <a:r>
              <a:rPr lang="en-US" sz="1050" dirty="0" smtClean="0"/>
              <a:t>Lessons 14/15</a:t>
            </a:r>
            <a:endParaRPr lang="en-US" sz="1050" dirty="0"/>
          </a:p>
        </p:txBody>
      </p:sp>
      <p:sp>
        <p:nvSpPr>
          <p:cNvPr id="3" name="TextBox 2"/>
          <p:cNvSpPr txBox="1"/>
          <p:nvPr/>
        </p:nvSpPr>
        <p:spPr>
          <a:xfrm>
            <a:off x="4182979" y="4578953"/>
            <a:ext cx="1866900" cy="369332"/>
          </a:xfrm>
          <a:prstGeom prst="rect">
            <a:avLst/>
          </a:prstGeom>
          <a:noFill/>
        </p:spPr>
        <p:txBody>
          <a:bodyPr wrap="square" rtlCol="0">
            <a:spAutoFit/>
          </a:bodyPr>
          <a:lstStyle/>
          <a:p>
            <a:r>
              <a:rPr lang="en-US" dirty="0" smtClean="0"/>
              <a:t>Impact of Size…</a:t>
            </a:r>
            <a:endParaRPr lang="en-US" dirty="0"/>
          </a:p>
        </p:txBody>
      </p:sp>
    </p:spTree>
    <p:extLst>
      <p:ext uri="{BB962C8B-B14F-4D97-AF65-F5344CB8AC3E}">
        <p14:creationId xmlns:p14="http://schemas.microsoft.com/office/powerpoint/2010/main" val="2753440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2"/>
              <p:cNvSpPr>
                <a:spLocks noGrp="1"/>
              </p:cNvSpPr>
              <p:nvPr>
                <p:ph idx="1"/>
              </p:nvPr>
            </p:nvSpPr>
            <p:spPr>
              <a:xfrm>
                <a:off x="1371600" y="762000"/>
                <a:ext cx="7086600" cy="3849799"/>
              </a:xfrm>
            </p:spPr>
            <p:txBody>
              <a:bodyPr>
                <a:normAutofit/>
              </a:bodyPr>
              <a:lstStyle/>
              <a:p>
                <a:pPr lvl="0"/>
                <a:r>
                  <a:rPr lang="en-US" sz="1400" dirty="0" smtClean="0"/>
                  <a:t>The sampling distribution of the sample proportion is centered at the actual value of the population proportion, </a:t>
                </a:r>
                <a:r>
                  <a:rPr lang="en-US" sz="1400" i="1" dirty="0"/>
                  <a:t>p</a:t>
                </a:r>
                <a:r>
                  <a:rPr lang="en-US" sz="1400" dirty="0" smtClean="0"/>
                  <a:t>.</a:t>
                </a:r>
              </a:p>
              <a:p>
                <a:pPr marL="0" lvl="0" indent="0">
                  <a:buNone/>
                </a:pPr>
                <a:endParaRPr lang="en-US" sz="1400" dirty="0"/>
              </a:p>
              <a:p>
                <a:pPr lvl="0"/>
                <a:r>
                  <a:rPr lang="en-US" sz="1400" dirty="0"/>
                  <a:t>The sampling distribution of the sample proportion is less variable for larger samples than for smaller samples. The variability in the sampling distribution is described by the standard deviation of the distribution, and the standard deviation of the sampling distribution for random samples of size </a:t>
                </a:r>
                <a:r>
                  <a:rPr lang="en-US" sz="1400" i="1" dirty="0"/>
                  <a:t>n</a:t>
                </a:r>
                <a:r>
                  <a:rPr lang="en-US" sz="1400" dirty="0"/>
                  <a:t> is </a:t>
                </a:r>
                <a:r>
                  <a:rPr lang="en-US" sz="1400" i="1" dirty="0"/>
                  <a:t> </a:t>
                </a:r>
                <a14:m>
                  <m:oMath xmlns="" xmlns:m="http://schemas.openxmlformats.org/officeDocument/2006/math">
                    <m:r>
                      <a:rPr lang="en-US" sz="1400" i="1" smtClean="0">
                        <a:latin typeface="Cambria Math"/>
                        <a:ea typeface="Cambria Math"/>
                      </a:rPr>
                      <m:t>√</m:t>
                    </m:r>
                    <m:r>
                      <a:rPr lang="en-US" sz="1400" b="0" i="1" smtClean="0">
                        <a:latin typeface="Cambria Math"/>
                        <a:ea typeface="Cambria Math"/>
                      </a:rPr>
                      <m:t>𝑝</m:t>
                    </m:r>
                    <m:r>
                      <a:rPr lang="en-US" sz="1400" b="0" i="1" smtClean="0">
                        <a:latin typeface="Cambria Math"/>
                        <a:ea typeface="Cambria Math"/>
                      </a:rPr>
                      <m:t>(1−</m:t>
                    </m:r>
                    <m:r>
                      <a:rPr lang="en-US" sz="1400" b="0" i="1" smtClean="0">
                        <a:latin typeface="Cambria Math"/>
                        <a:ea typeface="Cambria Math"/>
                      </a:rPr>
                      <m:t>𝑝</m:t>
                    </m:r>
                    <m:r>
                      <a:rPr lang="en-US" sz="1400" b="0" i="1" smtClean="0">
                        <a:latin typeface="Cambria Math"/>
                        <a:ea typeface="Cambria Math"/>
                      </a:rPr>
                      <m:t>)</m:t>
                    </m:r>
                  </m:oMath>
                </a14:m>
                <a:r>
                  <a:rPr lang="en-US" sz="1400" i="1" dirty="0" smtClean="0"/>
                  <a:t>/n          </a:t>
                </a:r>
                <a:r>
                  <a:rPr lang="en-US" sz="1400" dirty="0" smtClean="0"/>
                  <a:t>, </a:t>
                </a:r>
                <a:r>
                  <a:rPr lang="en-US" sz="1400" dirty="0"/>
                  <a:t>where </a:t>
                </a:r>
                <a:r>
                  <a:rPr lang="en-US" sz="1400" i="1" dirty="0"/>
                  <a:t>p</a:t>
                </a:r>
                <a:r>
                  <a:rPr lang="en-US" sz="1400" dirty="0"/>
                  <a:t> is the value of the population proportion.  This standard deviation is usually estimated using the sample proportion, which is denoted by </a:t>
                </a:r>
                <a:r>
                  <a:rPr lang="en-US" sz="1400" i="1" dirty="0"/>
                  <a:t>p</a:t>
                </a:r>
                <a:r>
                  <a:rPr lang="en-US" sz="1400" dirty="0"/>
                  <a:t> (read as p-hat), to distinguish it from the population proportion.  </a:t>
                </a:r>
                <a:r>
                  <a:rPr lang="en-US" sz="1400" dirty="0" smtClean="0">
                    <a:solidFill>
                      <a:srgbClr val="FF0000"/>
                    </a:solidFill>
                  </a:rPr>
                  <a:t>The formula for the estimated standard deviation of the distribution of sample proportions is </a:t>
                </a:r>
                <a14:m>
                  <m:oMath xmlns="" xmlns:m="http://schemas.openxmlformats.org/officeDocument/2006/math">
                    <m:r>
                      <a:rPr lang="en-US" sz="1400" i="1">
                        <a:solidFill>
                          <a:srgbClr val="FF0000"/>
                        </a:solidFill>
                        <a:latin typeface="Cambria Math"/>
                        <a:ea typeface="Cambria Math"/>
                      </a:rPr>
                      <m:t>√</m:t>
                    </m:r>
                    <m:r>
                      <a:rPr lang="en-US" sz="1400" i="1">
                        <a:solidFill>
                          <a:srgbClr val="FF0000"/>
                        </a:solidFill>
                        <a:latin typeface="Cambria Math"/>
                        <a:ea typeface="Cambria Math"/>
                      </a:rPr>
                      <m:t>𝑝</m:t>
                    </m:r>
                    <m:r>
                      <a:rPr lang="en-US" sz="1400" i="1">
                        <a:solidFill>
                          <a:srgbClr val="FF0000"/>
                        </a:solidFill>
                        <a:latin typeface="Cambria Math"/>
                        <a:ea typeface="Cambria Math"/>
                      </a:rPr>
                      <m:t>(1−</m:t>
                    </m:r>
                    <m:r>
                      <a:rPr lang="en-US" sz="1400" i="1">
                        <a:solidFill>
                          <a:srgbClr val="FF0000"/>
                        </a:solidFill>
                        <a:latin typeface="Cambria Math"/>
                        <a:ea typeface="Cambria Math"/>
                      </a:rPr>
                      <m:t>𝑝</m:t>
                    </m:r>
                    <m:r>
                      <a:rPr lang="en-US" sz="1400" i="1">
                        <a:solidFill>
                          <a:srgbClr val="FF0000"/>
                        </a:solidFill>
                        <a:latin typeface="Cambria Math"/>
                        <a:ea typeface="Cambria Math"/>
                      </a:rPr>
                      <m:t>)</m:t>
                    </m:r>
                  </m:oMath>
                </a14:m>
                <a:r>
                  <a:rPr lang="en-US" sz="1400" i="1" dirty="0">
                    <a:solidFill>
                      <a:srgbClr val="FF0000"/>
                    </a:solidFill>
                  </a:rPr>
                  <a:t>/n   </a:t>
                </a:r>
                <a:r>
                  <a:rPr lang="en-US" sz="1400" i="1" dirty="0" smtClean="0">
                    <a:solidFill>
                      <a:srgbClr val="FF0000"/>
                    </a:solidFill>
                  </a:rPr>
                  <a:t>  </a:t>
                </a:r>
                <a:r>
                  <a:rPr lang="en-US" sz="1400" dirty="0" smtClean="0"/>
                  <a:t>. </a:t>
                </a:r>
              </a:p>
              <a:p>
                <a:pPr marL="0" lvl="0" indent="0">
                  <a:buNone/>
                </a:pPr>
                <a:endParaRPr lang="en-US" sz="1400" dirty="0"/>
              </a:p>
              <a:p>
                <a:pPr lvl="0"/>
                <a:r>
                  <a:rPr lang="en-US" sz="1400" dirty="0"/>
                  <a:t>As long as the sample size is large enough that the sample includes at least </a:t>
                </a:r>
                <a:r>
                  <a:rPr lang="en-US" sz="1400" i="1" dirty="0"/>
                  <a:t>10</a:t>
                </a:r>
                <a:r>
                  <a:rPr lang="en-US" sz="1400" dirty="0"/>
                  <a:t> successes and failures, the sampling distribution is approximately normal in shape.  That is, a normal distribution would be a reasonable model for the sampling distribution. </a:t>
                </a:r>
              </a:p>
              <a:p>
                <a:endParaRPr lang="en-US" dirty="0"/>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xfrm>
                <a:off x="1371600" y="762000"/>
                <a:ext cx="7086600" cy="3849799"/>
              </a:xfrm>
              <a:blipFill rotWithShape="1">
                <a:blip r:embed="rId2"/>
                <a:stretch>
                  <a:fillRect l="-86" t="-158" r="-86"/>
                </a:stretch>
              </a:blipFill>
            </p:spPr>
            <p:txBody>
              <a:bodyPr/>
              <a:lstStyle/>
              <a:p>
                <a:r>
                  <a:rPr lang="en-US">
                    <a:noFill/>
                  </a:rPr>
                  <a:t> </a:t>
                </a:r>
              </a:p>
            </p:txBody>
          </p:sp>
        </mc:Fallback>
      </mc:AlternateContent>
      <p:sp>
        <p:nvSpPr>
          <p:cNvPr id="6" name="TextBox 5"/>
          <p:cNvSpPr txBox="1"/>
          <p:nvPr/>
        </p:nvSpPr>
        <p:spPr>
          <a:xfrm>
            <a:off x="1524000" y="259911"/>
            <a:ext cx="2209800" cy="369332"/>
          </a:xfrm>
          <a:prstGeom prst="rect">
            <a:avLst/>
          </a:prstGeom>
          <a:noFill/>
        </p:spPr>
        <p:txBody>
          <a:bodyPr wrap="square" rtlCol="0">
            <a:spAutoFit/>
          </a:bodyPr>
          <a:lstStyle/>
          <a:p>
            <a:r>
              <a:rPr lang="en-US" dirty="0" smtClean="0"/>
              <a:t>Algebra II</a:t>
            </a:r>
            <a:endParaRPr lang="en-US" dirty="0"/>
          </a:p>
        </p:txBody>
      </p:sp>
    </p:spTree>
    <p:extLst>
      <p:ext uri="{BB962C8B-B14F-4D97-AF65-F5344CB8AC3E}">
        <p14:creationId xmlns:p14="http://schemas.microsoft.com/office/powerpoint/2010/main" val="65059747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175" t="24836" r="33171" b="2884"/>
          <a:stretch/>
        </p:blipFill>
        <p:spPr bwMode="auto">
          <a:xfrm>
            <a:off x="4572000" y="685800"/>
            <a:ext cx="5048216"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2347" y="45166"/>
            <a:ext cx="3429000" cy="646331"/>
          </a:xfrm>
          <a:prstGeom prst="rect">
            <a:avLst/>
          </a:prstGeom>
        </p:spPr>
        <p:txBody>
          <a:bodyPr wrap="square">
            <a:spAutoFit/>
          </a:bodyPr>
          <a:lstStyle/>
          <a:p>
            <a:r>
              <a:rPr lang="en-US" dirty="0">
                <a:solidFill>
                  <a:srgbClr val="FF0000"/>
                </a:solidFill>
              </a:rPr>
              <a:t>Margin of Error when Estimating a Population Proportion</a:t>
            </a:r>
          </a:p>
        </p:txBody>
      </p:sp>
      <p:sp>
        <p:nvSpPr>
          <p:cNvPr id="6" name="Content Placeholder 2"/>
          <p:cNvSpPr txBox="1">
            <a:spLocks/>
          </p:cNvSpPr>
          <p:nvPr/>
        </p:nvSpPr>
        <p:spPr>
          <a:xfrm>
            <a:off x="132347" y="780365"/>
            <a:ext cx="4267200" cy="3962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dirty="0" smtClean="0"/>
              <a:t>In general, for a known population proportion, about </a:t>
            </a:r>
            <a:r>
              <a:rPr lang="en-US" sz="1400" i="1" dirty="0" smtClean="0"/>
              <a:t>95%</a:t>
            </a:r>
            <a:r>
              <a:rPr lang="en-US" sz="1400" dirty="0" smtClean="0"/>
              <a:t> of the outcomes of a simulated sampling distribution of a sample proportion will fall within </a:t>
            </a:r>
            <a:r>
              <a:rPr lang="en-US" sz="1400" b="1" dirty="0" smtClean="0"/>
              <a:t>two standard deviations </a:t>
            </a:r>
            <a:r>
              <a:rPr lang="en-US" sz="1400" dirty="0" smtClean="0"/>
              <a:t>of the population proportion. </a:t>
            </a:r>
          </a:p>
          <a:p>
            <a:r>
              <a:rPr lang="en-US" sz="1400" dirty="0" smtClean="0"/>
              <a:t>If the sample is large enough to have at least </a:t>
            </a:r>
            <a:r>
              <a:rPr lang="en-US" sz="1400" i="1" dirty="0" smtClean="0"/>
              <a:t>10</a:t>
            </a:r>
            <a:r>
              <a:rPr lang="en-US" sz="1400" dirty="0" smtClean="0"/>
              <a:t> of each of the two possible outcomes in the sample, but small enough to be no more than </a:t>
            </a:r>
            <a:r>
              <a:rPr lang="en-US" sz="1400" i="1" dirty="0" smtClean="0"/>
              <a:t>10%</a:t>
            </a:r>
            <a:r>
              <a:rPr lang="en-US" sz="1400" dirty="0" smtClean="0"/>
              <a:t> of the population, the following formula (based on an observed sample proportion </a:t>
            </a:r>
            <a:r>
              <a:rPr lang="en-US" sz="1400" i="1" dirty="0" smtClean="0"/>
              <a:t>p)</a:t>
            </a:r>
            <a:r>
              <a:rPr lang="en-US" sz="1400" dirty="0" smtClean="0"/>
              <a:t> can be used to calculate the margin of error. </a:t>
            </a:r>
          </a:p>
          <a:p>
            <a:r>
              <a:rPr lang="en-US" sz="1400" dirty="0" smtClean="0"/>
              <a:t>If </a:t>
            </a:r>
            <a:r>
              <a:rPr lang="en-US" sz="1400" b="1" i="1" dirty="0" smtClean="0"/>
              <a:t>p</a:t>
            </a:r>
            <a:r>
              <a:rPr lang="en-US" sz="1400" dirty="0" smtClean="0"/>
              <a:t> is the sample proportion for a random sample of size </a:t>
            </a:r>
            <a:r>
              <a:rPr lang="en-US" sz="1400" b="1" i="1" dirty="0" smtClean="0"/>
              <a:t>n</a:t>
            </a:r>
            <a:r>
              <a:rPr lang="en-US" sz="1400" dirty="0" smtClean="0"/>
              <a:t> from some population, and if the sample size is large enough:</a:t>
            </a:r>
          </a:p>
          <a:p>
            <a:r>
              <a:rPr lang="en-US" sz="1400" b="1" dirty="0" smtClean="0"/>
              <a:t>estimated margin of error</a:t>
            </a:r>
            <a:r>
              <a:rPr lang="en-US" sz="1400" b="1" i="1" dirty="0" smtClean="0"/>
              <a:t>=</a:t>
            </a:r>
            <a:endParaRPr lang="en-US" sz="1400" b="1" dirty="0" smtClean="0"/>
          </a:p>
          <a:p>
            <a:pPr marL="0" indent="0">
              <a:buNone/>
            </a:pPr>
            <a:endParaRPr lang="en-US" dirty="0"/>
          </a:p>
        </p:txBody>
      </p:sp>
      <p:pic>
        <p:nvPicPr>
          <p:cNvPr id="7" name="Picture 6" descr="Screen Shot 2015-02-16 at 2.06.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863" y="3810000"/>
            <a:ext cx="1143000" cy="800100"/>
          </a:xfrm>
          <a:prstGeom prst="rect">
            <a:avLst/>
          </a:prstGeom>
        </p:spPr>
      </p:pic>
      <p:sp>
        <p:nvSpPr>
          <p:cNvPr id="8" name="TextBox 7"/>
          <p:cNvSpPr txBox="1"/>
          <p:nvPr/>
        </p:nvSpPr>
        <p:spPr>
          <a:xfrm>
            <a:off x="132347" y="4750786"/>
            <a:ext cx="4547937" cy="2092881"/>
          </a:xfrm>
          <a:prstGeom prst="rect">
            <a:avLst/>
          </a:prstGeom>
          <a:noFill/>
        </p:spPr>
        <p:txBody>
          <a:bodyPr wrap="square" rtlCol="0">
            <a:spAutoFit/>
          </a:bodyPr>
          <a:lstStyle/>
          <a:p>
            <a:r>
              <a:rPr lang="en-US" sz="1600" dirty="0" smtClean="0"/>
              <a:t>Students should be able to …</a:t>
            </a:r>
          </a:p>
          <a:p>
            <a:pPr marL="285750" indent="-285750">
              <a:buFont typeface="Arial" panose="020B0604020202020204" pitchFamily="34" charset="0"/>
              <a:buChar char="•"/>
            </a:pPr>
            <a:r>
              <a:rPr lang="en-US" sz="1600" dirty="0" smtClean="0"/>
              <a:t>Compute the margin of error using 95% confidence.</a:t>
            </a:r>
          </a:p>
          <a:p>
            <a:pPr marL="285750" indent="-285750">
              <a:buFont typeface="Arial" panose="020B0604020202020204" pitchFamily="34" charset="0"/>
              <a:buChar char="•"/>
            </a:pPr>
            <a:r>
              <a:rPr lang="en-US" sz="1600" dirty="0" smtClean="0"/>
              <a:t>Approximate a population proportion (mean)  from a sample.</a:t>
            </a:r>
          </a:p>
          <a:p>
            <a:pPr marL="285750" indent="-285750">
              <a:buFont typeface="Arial" panose="020B0604020202020204" pitchFamily="34" charset="0"/>
              <a:buChar char="•"/>
            </a:pPr>
            <a:r>
              <a:rPr lang="en-US" sz="1600" dirty="0" smtClean="0"/>
              <a:t>Estimate the standard deviation from a dot plot.</a:t>
            </a:r>
          </a:p>
          <a:p>
            <a:pPr marL="285750" indent="-285750">
              <a:buFont typeface="Arial" panose="020B0604020202020204" pitchFamily="34" charset="0"/>
              <a:buChar char="•"/>
            </a:pPr>
            <a:r>
              <a:rPr lang="en-US" sz="1600" dirty="0" smtClean="0"/>
              <a:t>Determine a plausible interval of values based on a simulation</a:t>
            </a:r>
            <a:r>
              <a:rPr lang="en-US" dirty="0" smtClean="0"/>
              <a:t>.</a:t>
            </a:r>
            <a:endParaRPr lang="en-US" dirty="0"/>
          </a:p>
        </p:txBody>
      </p:sp>
    </p:spTree>
    <p:extLst>
      <p:ext uri="{BB962C8B-B14F-4D97-AF65-F5344CB8AC3E}">
        <p14:creationId xmlns:p14="http://schemas.microsoft.com/office/powerpoint/2010/main" val="205438447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199" y="732001"/>
            <a:ext cx="2031201" cy="5863144"/>
          </a:xfrm>
          <a:prstGeom prst="rect">
            <a:avLst/>
          </a:prstGeom>
        </p:spPr>
        <p:txBody>
          <a:bodyPr wrap="square">
            <a:spAutoFit/>
          </a:bodyPr>
          <a:lstStyle/>
          <a:p>
            <a:pPr marL="285750" indent="-285750">
              <a:buFont typeface="Arial" panose="020B0604020202020204" pitchFamily="34" charset="0"/>
              <a:buChar char="•"/>
            </a:pPr>
            <a:r>
              <a:rPr lang="en-US" sz="1100" dirty="0"/>
              <a:t>Drawing many samples of the same size from the same population and finding the mean of each of those samples allows you to build a simulated sampling distribution of the sample means for the samples you generated. </a:t>
            </a:r>
            <a:endParaRPr lang="en-US" sz="1100" dirty="0" smtClean="0"/>
          </a:p>
          <a:p>
            <a:endParaRPr lang="en-US" sz="1100" dirty="0" smtClean="0"/>
          </a:p>
          <a:p>
            <a:pPr marL="285750" indent="-285750">
              <a:buFont typeface="Arial" panose="020B0604020202020204" pitchFamily="34" charset="0"/>
              <a:buChar char="•"/>
            </a:pPr>
            <a:r>
              <a:rPr lang="en-US" sz="1100" dirty="0" smtClean="0"/>
              <a:t>The </a:t>
            </a:r>
            <a:r>
              <a:rPr lang="en-US" sz="1100" dirty="0"/>
              <a:t>mean of the simulated sampling distribution of sample means is close to the population mean</a:t>
            </a:r>
            <a:r>
              <a:rPr lang="en-US" sz="1100" dirty="0" smtClean="0"/>
              <a:t>.</a:t>
            </a:r>
          </a:p>
          <a:p>
            <a:endParaRPr lang="en-US" sz="1100" dirty="0" smtClean="0"/>
          </a:p>
          <a:p>
            <a:pPr marL="285750" indent="-285750">
              <a:buFont typeface="Arial" panose="020B0604020202020204" pitchFamily="34" charset="0"/>
              <a:buChar char="•"/>
            </a:pPr>
            <a:r>
              <a:rPr lang="en-US" sz="1100" dirty="0" smtClean="0"/>
              <a:t>In </a:t>
            </a:r>
            <a:r>
              <a:rPr lang="en-US" sz="1100" dirty="0"/>
              <a:t>the two examples of simulated distributions of sample means we generated, most of the sample means seemed to fall within two standard deviations of the mean of the simulated distribution of sample </a:t>
            </a:r>
            <a:r>
              <a:rPr lang="en-US" sz="1100" dirty="0" smtClean="0"/>
              <a:t>means</a:t>
            </a:r>
          </a:p>
          <a:p>
            <a:endParaRPr lang="en-US" sz="1100" dirty="0" smtClean="0"/>
          </a:p>
          <a:p>
            <a:pPr marL="285750" indent="-285750">
              <a:buFont typeface="Arial" panose="020B0604020202020204" pitchFamily="34" charset="0"/>
              <a:buChar char="•"/>
            </a:pPr>
            <a:r>
              <a:rPr lang="en-US" sz="1100" dirty="0" smtClean="0"/>
              <a:t>The variability in the sample mean decreases as the sample size increases.</a:t>
            </a:r>
          </a:p>
          <a:p>
            <a:endParaRPr lang="en-US" sz="1100" dirty="0" smtClean="0"/>
          </a:p>
          <a:p>
            <a:pPr marL="285750" indent="-285750">
              <a:buFont typeface="Arial" panose="020B0604020202020204" pitchFamily="34" charset="0"/>
              <a:buChar char="•"/>
            </a:pPr>
            <a:r>
              <a:rPr lang="en-US" sz="1100" dirty="0" smtClean="0"/>
              <a:t>Most sample means are two standard deviations of the mean of the simulated sampling distribution.</a:t>
            </a:r>
            <a:endParaRPr lang="en-US" sz="1100" dirty="0"/>
          </a:p>
          <a:p>
            <a:endParaRPr lang="en-US" sz="1200" dirty="0"/>
          </a:p>
        </p:txBody>
      </p:sp>
      <p:sp>
        <p:nvSpPr>
          <p:cNvPr id="5" name="TextBox 4"/>
          <p:cNvSpPr txBox="1"/>
          <p:nvPr/>
        </p:nvSpPr>
        <p:spPr>
          <a:xfrm>
            <a:off x="304800" y="115669"/>
            <a:ext cx="6400800" cy="646331"/>
          </a:xfrm>
          <a:prstGeom prst="rect">
            <a:avLst/>
          </a:prstGeom>
          <a:noFill/>
        </p:spPr>
        <p:txBody>
          <a:bodyPr wrap="square" rtlCol="0">
            <a:spAutoFit/>
          </a:bodyPr>
          <a:lstStyle/>
          <a:p>
            <a:r>
              <a:rPr lang="en-US" dirty="0">
                <a:solidFill>
                  <a:srgbClr val="FF0000"/>
                </a:solidFill>
              </a:rPr>
              <a:t>Sampling Variability in the Sample </a:t>
            </a:r>
            <a:r>
              <a:rPr lang="en-US" dirty="0" smtClean="0">
                <a:solidFill>
                  <a:srgbClr val="FF0000"/>
                </a:solidFill>
              </a:rPr>
              <a:t>Mean Margin of Error when Estimating a Population Mean.</a:t>
            </a:r>
            <a:endParaRPr lang="en-US" dirty="0">
              <a:solidFill>
                <a:srgbClr val="FF0000"/>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788" t="7808" r="31817" b="7310"/>
          <a:stretch/>
        </p:blipFill>
        <p:spPr bwMode="auto">
          <a:xfrm>
            <a:off x="3572774" y="512736"/>
            <a:ext cx="1685026" cy="18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584" t="10789" r="33973" b="10789"/>
          <a:stretch/>
        </p:blipFill>
        <p:spPr bwMode="auto">
          <a:xfrm>
            <a:off x="5483812" y="419070"/>
            <a:ext cx="315347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065" t="8235" r="32433" b="8235"/>
          <a:stretch/>
        </p:blipFill>
        <p:spPr bwMode="auto">
          <a:xfrm>
            <a:off x="2590800" y="2390104"/>
            <a:ext cx="2057400" cy="2873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90" t="7788" r="31110" b="12847"/>
          <a:stretch/>
        </p:blipFill>
        <p:spPr bwMode="auto">
          <a:xfrm>
            <a:off x="4310180" y="3775745"/>
            <a:ext cx="2029968"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569" t="22682" r="33481" b="11604"/>
          <a:stretch/>
        </p:blipFill>
        <p:spPr bwMode="auto">
          <a:xfrm>
            <a:off x="6496866" y="3848070"/>
            <a:ext cx="1703696" cy="272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45832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20" t="18347" r="31940" b="58056"/>
          <a:stretch/>
        </p:blipFill>
        <p:spPr bwMode="auto">
          <a:xfrm>
            <a:off x="0" y="76200"/>
            <a:ext cx="5410200" cy="2840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205" t="67409" r="33461" b="8457"/>
          <a:stretch/>
        </p:blipFill>
        <p:spPr bwMode="auto">
          <a:xfrm>
            <a:off x="228600" y="2916555"/>
            <a:ext cx="5668328" cy="2768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715000" y="1752600"/>
            <a:ext cx="3429000" cy="1754326"/>
          </a:xfrm>
          <a:prstGeom prst="rect">
            <a:avLst/>
          </a:prstGeom>
        </p:spPr>
        <p:txBody>
          <a:bodyPr wrap="square">
            <a:spAutoFit/>
          </a:bodyPr>
          <a:lstStyle/>
          <a:p>
            <a:r>
              <a:rPr lang="en-US" dirty="0" smtClean="0"/>
              <a:t>Students </a:t>
            </a:r>
            <a:r>
              <a:rPr lang="en-US" dirty="0"/>
              <a:t>use a formula for the </a:t>
            </a:r>
            <a:r>
              <a:rPr lang="en-US" dirty="0">
                <a:solidFill>
                  <a:srgbClr val="FF6600"/>
                </a:solidFill>
              </a:rPr>
              <a:t>standard deviation of the sample mean</a:t>
            </a:r>
            <a:r>
              <a:rPr lang="en-US" dirty="0"/>
              <a:t>, </a:t>
            </a:r>
            <a:r>
              <a:rPr lang="en-US" i="1" dirty="0"/>
              <a:t>s/ √n </a:t>
            </a:r>
            <a:r>
              <a:rPr lang="en-US" dirty="0"/>
              <a:t>, where </a:t>
            </a:r>
            <a:r>
              <a:rPr lang="en-US" i="1" dirty="0"/>
              <a:t>s</a:t>
            </a:r>
            <a:r>
              <a:rPr lang="en-US" dirty="0"/>
              <a:t> is the standard deviation of the sample and </a:t>
            </a:r>
            <a:r>
              <a:rPr lang="en-US" i="1" dirty="0"/>
              <a:t>n</a:t>
            </a:r>
            <a:r>
              <a:rPr lang="en-US" dirty="0"/>
              <a:t> is the size of the sample.  The </a:t>
            </a:r>
            <a:r>
              <a:rPr lang="en-US" dirty="0">
                <a:solidFill>
                  <a:srgbClr val="FF6600"/>
                </a:solidFill>
              </a:rPr>
              <a:t>margin of error </a:t>
            </a:r>
            <a:r>
              <a:rPr lang="en-US" dirty="0"/>
              <a:t>is  </a:t>
            </a:r>
            <a:r>
              <a:rPr lang="en-US" i="1" dirty="0"/>
              <a:t>2*s/√n</a:t>
            </a:r>
          </a:p>
        </p:txBody>
      </p:sp>
      <p:sp>
        <p:nvSpPr>
          <p:cNvPr id="7" name="TextBox 6"/>
          <p:cNvSpPr txBox="1"/>
          <p:nvPr/>
        </p:nvSpPr>
        <p:spPr>
          <a:xfrm>
            <a:off x="609600" y="6154222"/>
            <a:ext cx="4267200" cy="369332"/>
          </a:xfrm>
          <a:prstGeom prst="rect">
            <a:avLst/>
          </a:prstGeom>
          <a:noFill/>
        </p:spPr>
        <p:txBody>
          <a:bodyPr wrap="square" rtlCol="0">
            <a:spAutoFit/>
          </a:bodyPr>
          <a:lstStyle/>
          <a:p>
            <a:r>
              <a:rPr lang="en-US" dirty="0" smtClean="0">
                <a:hlinkClick r:id="rId3"/>
              </a:rPr>
              <a:t>Fred’s Flare Formula </a:t>
            </a:r>
            <a:endParaRPr lang="en-US" dirty="0"/>
          </a:p>
        </p:txBody>
      </p:sp>
      <p:pic>
        <p:nvPicPr>
          <p:cNvPr id="8" name="Picture 6" descr="https://encrypted-tbn3.gstatic.com/images?q=tbn:ANd9GcSKke7vmO9Cc9zuYxQulpXaofKESFeP6Pofz7MWo_GWyHcXNFj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0729" y="5732978"/>
            <a:ext cx="971550" cy="7905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29200" y="457200"/>
            <a:ext cx="3124200" cy="830997"/>
          </a:xfrm>
          <a:prstGeom prst="rect">
            <a:avLst/>
          </a:prstGeom>
          <a:noFill/>
        </p:spPr>
        <p:txBody>
          <a:bodyPr wrap="square" rtlCol="0">
            <a:spAutoFit/>
          </a:bodyPr>
          <a:lstStyle/>
          <a:p>
            <a:r>
              <a:rPr lang="en-US" sz="1200" b="1" dirty="0" smtClean="0"/>
              <a:t>Visualizing the Margin of Error: how far the estimate for the population mean is to be from the actual value.</a:t>
            </a:r>
          </a:p>
          <a:p>
            <a:endParaRPr lang="en-US" sz="1200" b="1" dirty="0"/>
          </a:p>
        </p:txBody>
      </p:sp>
    </p:spTree>
    <p:extLst>
      <p:ext uri="{BB962C8B-B14F-4D97-AF65-F5344CB8AC3E}">
        <p14:creationId xmlns:p14="http://schemas.microsoft.com/office/powerpoint/2010/main" val="41483520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5600" y="76200"/>
            <a:ext cx="2585525" cy="707886"/>
          </a:xfrm>
          <a:prstGeom prst="rect">
            <a:avLst/>
          </a:prstGeom>
          <a:noFill/>
        </p:spPr>
        <p:txBody>
          <a:bodyPr wrap="square" lIns="91440" tIns="45720" rIns="91440" bIns="45720">
            <a:spAutoFit/>
          </a:bodyPr>
          <a:lstStyle/>
          <a:p>
            <a:pPr algn="ctr"/>
            <a:r>
              <a:rPr lang="en-US" sz="40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Algebra II</a:t>
            </a:r>
            <a:endParaRPr lang="en-US" sz="40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Rectangle 4"/>
          <p:cNvSpPr/>
          <p:nvPr/>
        </p:nvSpPr>
        <p:spPr>
          <a:xfrm>
            <a:off x="661651" y="2016004"/>
            <a:ext cx="309629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hlinkClick r:id="rId2" action="ppaction://hlinksldjump"/>
              </a:rPr>
              <a:t>Polynomial, Rational,</a:t>
            </a:r>
          </a:p>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hlinkClick r:id="rId2" action="ppaction://hlinksldjump"/>
              </a:rPr>
              <a:t> Radical Relationships</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5"/>
          <p:cNvSpPr/>
          <p:nvPr/>
        </p:nvSpPr>
        <p:spPr>
          <a:xfrm>
            <a:off x="5283487" y="2139114"/>
            <a:ext cx="2489591" cy="584775"/>
          </a:xfrm>
          <a:prstGeom prst="rect">
            <a:avLst/>
          </a:prstGeom>
          <a:noFill/>
        </p:spPr>
        <p:txBody>
          <a:bodyPr wrap="none" lIns="91440" tIns="45720" rIns="91440" bIns="45720">
            <a:spAutoFit/>
          </a:bodyPr>
          <a:lstStyle/>
          <a:p>
            <a:pPr algn="ctr"/>
            <a:r>
              <a:rPr lang="en-US" sz="32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hlinkClick r:id="rId3" action="ppaction://hlinksldjump"/>
              </a:rPr>
              <a:t>Trig functions</a:t>
            </a:r>
            <a:endParaRPr lang="en-US" sz="3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7" name="Rectangle 6"/>
          <p:cNvSpPr/>
          <p:nvPr/>
        </p:nvSpPr>
        <p:spPr>
          <a:xfrm>
            <a:off x="781134" y="3391183"/>
            <a:ext cx="2247731" cy="1538883"/>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endParaRPr lang="en-US"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a:p>
            <a:pPr algn="ctr"/>
            <a:r>
              <a:rPr lang="en-US"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hlinkClick r:id="rId4" action="ppaction://hlinksldjump"/>
              </a:rPr>
              <a:t>Functions</a:t>
            </a:r>
            <a:endParaRPr lang="en-US" sz="4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8" name="Rectangle 7"/>
          <p:cNvSpPr/>
          <p:nvPr/>
        </p:nvSpPr>
        <p:spPr>
          <a:xfrm>
            <a:off x="4478085" y="4191000"/>
            <a:ext cx="4304961" cy="95410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hlinkClick r:id="rId5" action="ppaction://hlinksldjump"/>
              </a:rPr>
              <a:t>Inferences and Conclusions </a:t>
            </a:r>
          </a:p>
          <a:p>
            <a:pPr algn="ctr"/>
            <a:r>
              <a:rPr lang="en-US"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hlinkClick r:id="rId5" action="ppaction://hlinksldjump"/>
              </a:rPr>
              <a:t>from Data</a:t>
            </a:r>
            <a:endParaRPr lang="en-US"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9" name="Oval 8"/>
          <p:cNvSpPr/>
          <p:nvPr/>
        </p:nvSpPr>
        <p:spPr>
          <a:xfrm>
            <a:off x="533400" y="1704695"/>
            <a:ext cx="3352800" cy="165440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8600" y="3733164"/>
            <a:ext cx="3352800" cy="1654404"/>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51882" y="1604300"/>
            <a:ext cx="3352800" cy="165440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530721" y="3581400"/>
            <a:ext cx="4199688" cy="1828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493283" y="5813666"/>
            <a:ext cx="3886200" cy="830997"/>
          </a:xfrm>
          <a:prstGeom prst="rect">
            <a:avLst/>
          </a:prstGeom>
          <a:noFill/>
        </p:spPr>
        <p:txBody>
          <a:bodyPr wrap="square" rtlCol="0">
            <a:spAutoFit/>
          </a:bodyPr>
          <a:lstStyle/>
          <a:p>
            <a:pPr algn="ctr"/>
            <a:r>
              <a:rPr lang="en-US" dirty="0" smtClean="0"/>
              <a:t> </a:t>
            </a:r>
            <a:r>
              <a:rPr lang="en-US" sz="2400" b="1" dirty="0" smtClean="0">
                <a:solidFill>
                  <a:schemeClr val="accent5">
                    <a:lumMod val="75000"/>
                  </a:schemeClr>
                </a:solidFill>
                <a:hlinkClick r:id="rId6" action="ppaction://hlinksldjump"/>
              </a:rPr>
              <a:t>The Algebra II Regents Examination</a:t>
            </a:r>
            <a:endParaRPr lang="en-US" sz="2400" b="1" dirty="0">
              <a:solidFill>
                <a:schemeClr val="accent5">
                  <a:lumMod val="75000"/>
                </a:schemeClr>
              </a:solidFill>
            </a:endParaRPr>
          </a:p>
        </p:txBody>
      </p:sp>
      <p:sp>
        <p:nvSpPr>
          <p:cNvPr id="15" name="Oval 14"/>
          <p:cNvSpPr/>
          <p:nvPr/>
        </p:nvSpPr>
        <p:spPr>
          <a:xfrm>
            <a:off x="2743200" y="5410200"/>
            <a:ext cx="32766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flipH="1">
            <a:off x="1971914" y="531206"/>
            <a:ext cx="1042737" cy="1479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279476" y="562381"/>
            <a:ext cx="914400" cy="1479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Diamond 1"/>
          <p:cNvSpPr/>
          <p:nvPr/>
        </p:nvSpPr>
        <p:spPr>
          <a:xfrm>
            <a:off x="693735" y="195431"/>
            <a:ext cx="1310733" cy="1323675"/>
          </a:xfrm>
          <a:prstGeom prst="diamo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30270" y="499298"/>
            <a:ext cx="838200" cy="1015663"/>
          </a:xfrm>
          <a:prstGeom prst="rect">
            <a:avLst/>
          </a:prstGeom>
          <a:noFill/>
        </p:spPr>
        <p:txBody>
          <a:bodyPr wrap="square" rtlCol="0">
            <a:spAutoFit/>
          </a:bodyPr>
          <a:lstStyle/>
          <a:p>
            <a:pPr algn="ctr"/>
            <a:r>
              <a:rPr lang="en-US" sz="1400" dirty="0" smtClean="0"/>
              <a:t>END</a:t>
            </a:r>
          </a:p>
          <a:p>
            <a:pPr algn="ctr"/>
            <a:r>
              <a:rPr lang="en-US" sz="1400" dirty="0" smtClean="0"/>
              <a:t>OF THE</a:t>
            </a:r>
          </a:p>
          <a:p>
            <a:pPr algn="ctr"/>
            <a:r>
              <a:rPr lang="en-US" sz="1400" dirty="0" smtClean="0"/>
              <a:t>ROAD</a:t>
            </a:r>
          </a:p>
          <a:p>
            <a:endParaRPr lang="en-US" dirty="0" smtClean="0"/>
          </a:p>
        </p:txBody>
      </p:sp>
      <p:sp>
        <p:nvSpPr>
          <p:cNvPr id="24" name="Isosceles Triangle 23"/>
          <p:cNvSpPr/>
          <p:nvPr/>
        </p:nvSpPr>
        <p:spPr>
          <a:xfrm>
            <a:off x="3807140" y="698284"/>
            <a:ext cx="990600" cy="9206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rot="-3480000">
            <a:off x="3273740" y="822464"/>
            <a:ext cx="1066800" cy="369332"/>
          </a:xfrm>
          <a:prstGeom prst="rect">
            <a:avLst/>
          </a:prstGeom>
          <a:noFill/>
        </p:spPr>
        <p:txBody>
          <a:bodyPr wrap="square" rtlCol="0">
            <a:spAutoFit/>
          </a:bodyPr>
          <a:lstStyle/>
          <a:p>
            <a:r>
              <a:rPr lang="en-US" dirty="0" smtClean="0"/>
              <a:t>College</a:t>
            </a:r>
            <a:endParaRPr lang="en-US" dirty="0"/>
          </a:p>
        </p:txBody>
      </p:sp>
      <p:sp>
        <p:nvSpPr>
          <p:cNvPr id="28" name="TextBox 27"/>
          <p:cNvSpPr txBox="1"/>
          <p:nvPr/>
        </p:nvSpPr>
        <p:spPr>
          <a:xfrm rot="3720000">
            <a:off x="4289540" y="1055386"/>
            <a:ext cx="1066800" cy="338554"/>
          </a:xfrm>
          <a:prstGeom prst="rect">
            <a:avLst/>
          </a:prstGeom>
          <a:noFill/>
        </p:spPr>
        <p:txBody>
          <a:bodyPr wrap="square" rtlCol="0">
            <a:spAutoFit/>
          </a:bodyPr>
          <a:lstStyle/>
          <a:p>
            <a:r>
              <a:rPr lang="en-US" sz="1600" dirty="0" smtClean="0"/>
              <a:t>Career</a:t>
            </a:r>
            <a:endParaRPr lang="en-US" sz="1600" dirty="0"/>
          </a:p>
        </p:txBody>
      </p:sp>
      <p:sp>
        <p:nvSpPr>
          <p:cNvPr id="29" name="TextBox 28"/>
          <p:cNvSpPr txBox="1"/>
          <p:nvPr/>
        </p:nvSpPr>
        <p:spPr>
          <a:xfrm>
            <a:off x="3962400" y="1646672"/>
            <a:ext cx="762000" cy="369332"/>
          </a:xfrm>
          <a:prstGeom prst="rect">
            <a:avLst/>
          </a:prstGeom>
          <a:noFill/>
        </p:spPr>
        <p:txBody>
          <a:bodyPr wrap="square" rtlCol="0">
            <a:spAutoFit/>
          </a:bodyPr>
          <a:lstStyle/>
          <a:p>
            <a:r>
              <a:rPr lang="en-US" dirty="0" smtClean="0"/>
              <a:t>Ready</a:t>
            </a:r>
            <a:endParaRPr lang="en-US" dirty="0"/>
          </a:p>
        </p:txBody>
      </p:sp>
      <p:sp>
        <p:nvSpPr>
          <p:cNvPr id="37" name="Diamond 36"/>
          <p:cNvSpPr/>
          <p:nvPr/>
        </p:nvSpPr>
        <p:spPr>
          <a:xfrm>
            <a:off x="6379483" y="122248"/>
            <a:ext cx="1310733" cy="1323675"/>
          </a:xfrm>
          <a:prstGeom prst="diamo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019800" y="377063"/>
            <a:ext cx="2081849" cy="738664"/>
          </a:xfrm>
          <a:prstGeom prst="rect">
            <a:avLst/>
          </a:prstGeom>
          <a:noFill/>
        </p:spPr>
        <p:txBody>
          <a:bodyPr wrap="square" rtlCol="0">
            <a:spAutoFit/>
          </a:bodyPr>
          <a:lstStyle/>
          <a:p>
            <a:pPr algn="ctr"/>
            <a:r>
              <a:rPr lang="en-US" sz="1400" dirty="0" smtClean="0"/>
              <a:t>New </a:t>
            </a:r>
          </a:p>
          <a:p>
            <a:pPr algn="ctr"/>
            <a:r>
              <a:rPr lang="en-US" sz="1400" dirty="0" smtClean="0"/>
              <a:t>Mathematical </a:t>
            </a:r>
          </a:p>
          <a:p>
            <a:pPr algn="ctr"/>
            <a:r>
              <a:rPr lang="en-US" sz="1400" dirty="0" smtClean="0"/>
              <a:t>Beginnings</a:t>
            </a:r>
          </a:p>
        </p:txBody>
      </p:sp>
      <p:pic>
        <p:nvPicPr>
          <p:cNvPr id="1036" name="Picture 12" descr="C:\Users\sbrockle\AppData\Local\Microsoft\Windows\Temporary Internet Files\Content.IE5\X416HIGS\PPP_PRD_053_3D_people-Question_Mark[1].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1915" y="5530078"/>
            <a:ext cx="1131844" cy="1131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41666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609600" y="457201"/>
                <a:ext cx="7239000" cy="4189737"/>
              </a:xfrm>
              <a:prstGeom prst="rect">
                <a:avLst/>
              </a:prstGeom>
              <a:ln>
                <a:solidFill>
                  <a:schemeClr val="accent1"/>
                </a:solidFill>
              </a:ln>
            </p:spPr>
            <p:txBody>
              <a:bodyPr wrap="square">
                <a:spAutoFit/>
              </a:bodyPr>
              <a:lstStyle/>
              <a:p>
                <a:pPr lvl="0"/>
                <a:r>
                  <a:rPr lang="en-US" sz="1200" dirty="0" smtClean="0"/>
                  <a:t>A new brand of hot dog claims to have a lower sodium content than the leading brand. </a:t>
                </a:r>
              </a:p>
              <a:p>
                <a:pPr lvl="1"/>
                <a:r>
                  <a:rPr lang="en-US" sz="1200" dirty="0"/>
                  <a:t>A random sample of ten of these new hot dogs results in the following sodium measurements (mg</a:t>
                </a:r>
                <a:r>
                  <a:rPr lang="en-US" sz="1200" dirty="0" smtClean="0"/>
                  <a:t>):</a:t>
                </a:r>
              </a:p>
              <a:p>
                <a:pPr lvl="1"/>
                <a:endParaRPr lang="en-US" sz="1200" dirty="0"/>
              </a:p>
              <a:p>
                <a14:m>
                  <m:oMathPara xmlns="" xmlns:m="http://schemas.openxmlformats.org/officeDocument/2006/math">
                    <m:oMathParaPr>
                      <m:jc m:val="centerGroup"/>
                    </m:oMathParaPr>
                    <m:oMath xmlns:m="http://schemas.openxmlformats.org/officeDocument/2006/math">
                      <m:r>
                        <a:rPr lang="en-US" sz="1200" i="1" smtClean="0">
                          <a:latin typeface="Cambria Math"/>
                        </a:rPr>
                        <m:t>370  </m:t>
                      </m:r>
                      <m:r>
                        <a:rPr lang="en-US" sz="1200" i="1">
                          <a:latin typeface="Cambria Math"/>
                        </a:rPr>
                        <m:t>326  322  297  326  289  293  264  327  331.</m:t>
                      </m:r>
                    </m:oMath>
                  </m:oMathPara>
                </a14:m>
                <a:endParaRPr lang="en-US" sz="1200" dirty="0" smtClean="0"/>
              </a:p>
              <a:p>
                <a:endParaRPr lang="en-US" sz="1200" dirty="0"/>
              </a:p>
              <a:p>
                <a:r>
                  <a:rPr lang="en-US" sz="1200" dirty="0"/>
                  <a:t>Estimate the population mean sodium content of this new brand of hot dog based on the ten sampled </a:t>
                </a:r>
                <a:r>
                  <a:rPr lang="en-US" sz="1200" dirty="0" smtClean="0"/>
                  <a:t>measurements. </a:t>
                </a:r>
                <a:r>
                  <a:rPr lang="en-US" sz="1200" dirty="0">
                    <a:solidFill>
                      <a:srgbClr val="FF0000"/>
                    </a:solidFill>
                  </a:rPr>
                  <a:t>(</a:t>
                </a:r>
                <a:r>
                  <a:rPr lang="en-US" sz="1200" dirty="0" smtClean="0">
                    <a:solidFill>
                      <a:srgbClr val="FF0000"/>
                    </a:solidFill>
                  </a:rPr>
                  <a:t>370+326+322+297+326+289+293+264+327+331)/10 = 314.5 mg</a:t>
                </a:r>
                <a:endParaRPr lang="en-US" sz="1200" dirty="0" smtClean="0"/>
              </a:p>
              <a:p>
                <a:endParaRPr lang="en-US" sz="1200" dirty="0" smtClean="0"/>
              </a:p>
              <a:p>
                <a:r>
                  <a:rPr lang="en-US" sz="1200" dirty="0" smtClean="0"/>
                  <a:t>Calculate </a:t>
                </a:r>
                <a:r>
                  <a:rPr lang="en-US" sz="1200" dirty="0"/>
                  <a:t>the margin of error associated with your estimate of the population mean from part (a).   Round your answer to three decimal </a:t>
                </a:r>
                <a:r>
                  <a:rPr lang="en-US" sz="1200" dirty="0" smtClean="0"/>
                  <a:t>places. </a:t>
                </a:r>
                <a:r>
                  <a:rPr lang="en-US" sz="1200" dirty="0" smtClean="0">
                    <a:solidFill>
                      <a:srgbClr val="FF0000"/>
                    </a:solidFill>
                  </a:rPr>
                  <a:t>(29.44/</a:t>
                </a:r>
                <a14:m>
                  <m:oMath xmlns="" xmlns:m="http://schemas.openxmlformats.org/officeDocument/2006/math">
                    <m:rad>
                      <m:radPr>
                        <m:degHide m:val="on"/>
                        <m:ctrlPr>
                          <a:rPr lang="en-US" sz="1200" i="1" smtClean="0">
                            <a:solidFill>
                              <a:srgbClr val="FF0000"/>
                            </a:solidFill>
                            <a:latin typeface="Cambria Math"/>
                            <a:ea typeface="Cambria Math"/>
                          </a:rPr>
                        </m:ctrlPr>
                      </m:radPr>
                      <m:deg/>
                      <m:e>
                        <m:r>
                          <a:rPr lang="en-US" sz="1200" b="0" i="1" smtClean="0">
                            <a:solidFill>
                              <a:srgbClr val="FF0000"/>
                            </a:solidFill>
                            <a:latin typeface="Cambria Math"/>
                            <a:ea typeface="Cambria Math"/>
                          </a:rPr>
                          <m:t>10</m:t>
                        </m:r>
                      </m:e>
                    </m:rad>
                    <m:r>
                      <a:rPr lang="en-US" sz="1200" b="0" i="1" smtClean="0">
                        <a:solidFill>
                          <a:srgbClr val="FF0000"/>
                        </a:solidFill>
                        <a:latin typeface="Cambria Math"/>
                        <a:ea typeface="Cambria Math"/>
                      </a:rPr>
                      <m:t> ) </m:t>
                    </m:r>
                    <m:r>
                      <a:rPr lang="en-US" sz="1200" b="0" i="1" smtClean="0">
                        <a:solidFill>
                          <a:srgbClr val="FF0000"/>
                        </a:solidFill>
                        <a:latin typeface="Cambria Math"/>
                        <a:ea typeface="Cambria Math"/>
                      </a:rPr>
                      <m:t>𝑥</m:t>
                    </m:r>
                    <m:r>
                      <a:rPr lang="en-US" sz="1200" b="0" i="1" smtClean="0">
                        <a:solidFill>
                          <a:srgbClr val="FF0000"/>
                        </a:solidFill>
                        <a:latin typeface="Cambria Math"/>
                        <a:ea typeface="Cambria Math"/>
                      </a:rPr>
                      <m:t> 2</m:t>
                    </m:r>
                  </m:oMath>
                </a14:m>
                <a:r>
                  <a:rPr lang="en-US" sz="1200" dirty="0" smtClean="0">
                    <a:solidFill>
                      <a:srgbClr val="FF0000"/>
                    </a:solidFill>
                    <a:ea typeface="Cambria Math"/>
                  </a:rPr>
                  <a:t> </a:t>
                </a:r>
                <a14:m>
                  <m:oMath xmlns="" xmlns:m="http://schemas.openxmlformats.org/officeDocument/2006/math">
                    <m:r>
                      <a:rPr lang="en-US" sz="1200" i="1" dirty="0" smtClean="0">
                        <a:solidFill>
                          <a:srgbClr val="FF0000"/>
                        </a:solidFill>
                        <a:latin typeface="Cambria Math"/>
                        <a:ea typeface="Cambria Math"/>
                      </a:rPr>
                      <m:t>≈</m:t>
                    </m:r>
                  </m:oMath>
                </a14:m>
                <a:r>
                  <a:rPr lang="en-US" sz="1200" dirty="0" smtClean="0">
                    <a:solidFill>
                      <a:srgbClr val="FF0000"/>
                    </a:solidFill>
                    <a:ea typeface="Cambria Math"/>
                  </a:rPr>
                  <a:t> 18.62 mg</a:t>
                </a:r>
              </a:p>
              <a:p>
                <a:endParaRPr lang="en-US" sz="1200" dirty="0"/>
              </a:p>
              <a:p>
                <a:r>
                  <a:rPr lang="en-US" sz="1200" dirty="0" smtClean="0"/>
                  <a:t>The </a:t>
                </a:r>
                <a:r>
                  <a:rPr lang="en-US" sz="1200" dirty="0"/>
                  <a:t>mean sodium content of the leading brand of hot dogs is known to be </a:t>
                </a:r>
                <a14:m>
                  <m:oMath xmlns="" xmlns:m="http://schemas.openxmlformats.org/officeDocument/2006/math">
                    <m:r>
                      <a:rPr lang="en-US" sz="1200" i="1">
                        <a:latin typeface="Cambria Math"/>
                      </a:rPr>
                      <m:t>350</m:t>
                    </m:r>
                  </m:oMath>
                </a14:m>
                <a:r>
                  <a:rPr lang="en-US" sz="1200" dirty="0"/>
                  <a:t> mg.  Based on the sample mean and the value of the margin of error for the new brand, is a mean sodium content of </a:t>
                </a:r>
                <a14:m>
                  <m:oMath xmlns="" xmlns:m="http://schemas.openxmlformats.org/officeDocument/2006/math">
                    <m:r>
                      <a:rPr lang="en-US" sz="1200" i="1">
                        <a:latin typeface="Cambria Math"/>
                      </a:rPr>
                      <m:t>350</m:t>
                    </m:r>
                  </m:oMath>
                </a14:m>
                <a:r>
                  <a:rPr lang="en-US" sz="1200" dirty="0"/>
                  <a:t> mg a plausible value for the mean sodium content of the new brand?  Comment on whether you think the new brand of hot dog has a lower sodium content on average than the leading </a:t>
                </a:r>
                <a:r>
                  <a:rPr lang="en-US" sz="1200" dirty="0" smtClean="0"/>
                  <a:t>brand.   </a:t>
                </a:r>
                <a:r>
                  <a:rPr lang="en-US" sz="1200" dirty="0" smtClean="0">
                    <a:solidFill>
                      <a:srgbClr val="FF0000"/>
                    </a:solidFill>
                  </a:rPr>
                  <a:t>314.5- 18.62&lt;m&lt;314.5+18.62        295.88&lt;m&lt;333.12  </a:t>
                </a:r>
                <a:r>
                  <a:rPr lang="en-US" sz="1200" dirty="0">
                    <a:solidFill>
                      <a:srgbClr val="FF0000"/>
                    </a:solidFill>
                  </a:rPr>
                  <a:t>This interval is well below the 𝟑𝟓𝟎 mg which is the mg content for the leading brand. So, the new hot dog brand has lower mean sodium content.</a:t>
                </a:r>
                <a:endParaRPr lang="en-US" sz="1200" dirty="0" smtClean="0">
                  <a:solidFill>
                    <a:srgbClr val="FF0000"/>
                  </a:solidFill>
                </a:endParaRPr>
              </a:p>
              <a:p>
                <a:endParaRPr lang="en-US" sz="1200" dirty="0" smtClean="0"/>
              </a:p>
              <a:p>
                <a:r>
                  <a:rPr lang="en-US" sz="1200" dirty="0" smtClean="0"/>
                  <a:t>Another </a:t>
                </a:r>
                <a:r>
                  <a:rPr lang="en-US" sz="1200" dirty="0"/>
                  <a:t>random sample of </a:t>
                </a:r>
                <a14:m>
                  <m:oMath xmlns="" xmlns:m="http://schemas.openxmlformats.org/officeDocument/2006/math">
                    <m:r>
                      <a:rPr lang="en-US" sz="1200" i="1">
                        <a:latin typeface="Cambria Math"/>
                      </a:rPr>
                      <m:t>40</m:t>
                    </m:r>
                  </m:oMath>
                </a14:m>
                <a:r>
                  <a:rPr lang="en-US" sz="1200" dirty="0"/>
                  <a:t> new brand hot dogs is taken.  Should this larger sample of hot dogs produce a more accurate estimate of the population mean sodium content than the sample of size </a:t>
                </a:r>
                <a14:m>
                  <m:oMath xmlns="" xmlns:m="http://schemas.openxmlformats.org/officeDocument/2006/math">
                    <m:r>
                      <a:rPr lang="en-US" sz="1200" i="1">
                        <a:latin typeface="Cambria Math"/>
                      </a:rPr>
                      <m:t>10</m:t>
                    </m:r>
                  </m:oMath>
                </a14:m>
                <a:r>
                  <a:rPr lang="en-US" sz="1200" dirty="0"/>
                  <a:t>?  Explain your answer by appealing to the formula for margin of error</a:t>
                </a:r>
                <a:r>
                  <a:rPr lang="en-US" sz="1200" dirty="0" smtClean="0"/>
                  <a:t>.  </a:t>
                </a:r>
                <a:r>
                  <a:rPr lang="en-US" sz="1200" i="1" dirty="0" smtClean="0">
                    <a:solidFill>
                      <a:srgbClr val="FF0000"/>
                    </a:solidFill>
                  </a:rPr>
                  <a:t>Dividing by </a:t>
                </a:r>
                <a14:m>
                  <m:oMath xmlns="" xmlns:m="http://schemas.openxmlformats.org/officeDocument/2006/math">
                    <m:rad>
                      <m:radPr>
                        <m:degHide m:val="on"/>
                        <m:ctrlPr>
                          <a:rPr lang="en-US" sz="1200" b="0" i="1" smtClean="0">
                            <a:solidFill>
                              <a:srgbClr val="FF0000"/>
                            </a:solidFill>
                            <a:latin typeface="Cambria Math"/>
                            <a:ea typeface="Cambria Math"/>
                          </a:rPr>
                        </m:ctrlPr>
                      </m:radPr>
                      <m:deg/>
                      <m:e>
                        <m:r>
                          <a:rPr lang="en-US" sz="1200" b="0" i="1" smtClean="0">
                            <a:solidFill>
                              <a:srgbClr val="FF0000"/>
                            </a:solidFill>
                            <a:latin typeface="Cambria Math"/>
                            <a:ea typeface="Cambria Math"/>
                          </a:rPr>
                          <m:t>40</m:t>
                        </m:r>
                      </m:e>
                    </m:rad>
                    <m:r>
                      <a:rPr lang="en-US" sz="1200" b="0" i="1" smtClean="0">
                        <a:solidFill>
                          <a:srgbClr val="FF0000"/>
                        </a:solidFill>
                        <a:latin typeface="Cambria Math"/>
                        <a:ea typeface="Cambria Math"/>
                      </a:rPr>
                      <m:t> </m:t>
                    </m:r>
                    <m:r>
                      <a:rPr lang="en-US" sz="1200" b="0" i="1" smtClean="0">
                        <a:solidFill>
                          <a:srgbClr val="FF0000"/>
                        </a:solidFill>
                        <a:latin typeface="Cambria Math"/>
                        <a:ea typeface="Cambria Math"/>
                      </a:rPr>
                      <m:t>𝑣𝑠</m:t>
                    </m:r>
                    <m:r>
                      <a:rPr lang="en-US" sz="1200" b="0" i="1" smtClean="0">
                        <a:solidFill>
                          <a:srgbClr val="FF0000"/>
                        </a:solidFill>
                        <a:latin typeface="Cambria Math"/>
                        <a:ea typeface="Cambria Math"/>
                      </a:rPr>
                      <m:t>. </m:t>
                    </m:r>
                    <m:rad>
                      <m:radPr>
                        <m:degHide m:val="on"/>
                        <m:ctrlPr>
                          <a:rPr lang="en-US" sz="1200" b="0" i="1" smtClean="0">
                            <a:solidFill>
                              <a:srgbClr val="FF0000"/>
                            </a:solidFill>
                            <a:latin typeface="Cambria Math"/>
                            <a:ea typeface="Cambria Math"/>
                          </a:rPr>
                        </m:ctrlPr>
                      </m:radPr>
                      <m:deg/>
                      <m:e>
                        <m:r>
                          <a:rPr lang="en-US" sz="1200" b="0" i="1" smtClean="0">
                            <a:solidFill>
                              <a:srgbClr val="FF0000"/>
                            </a:solidFill>
                            <a:latin typeface="Cambria Math"/>
                            <a:ea typeface="Cambria Math"/>
                          </a:rPr>
                          <m:t>10</m:t>
                        </m:r>
                      </m:e>
                    </m:rad>
                    <m:r>
                      <a:rPr lang="en-US" sz="1200" b="0" i="1" smtClean="0">
                        <a:solidFill>
                          <a:srgbClr val="FF0000"/>
                        </a:solidFill>
                        <a:latin typeface="Cambria Math"/>
                        <a:ea typeface="Cambria Math"/>
                      </a:rPr>
                      <m:t>,</m:t>
                    </m:r>
                    <m:r>
                      <a:rPr lang="en-US" sz="1200" b="0" i="1" smtClean="0">
                        <a:solidFill>
                          <a:srgbClr val="FF0000"/>
                        </a:solidFill>
                        <a:latin typeface="Cambria Math"/>
                        <a:ea typeface="Cambria Math"/>
                      </a:rPr>
                      <m:t>𝑠𝑜</m:t>
                    </m:r>
                    <m:r>
                      <a:rPr lang="en-US" sz="1200" b="0" i="1" smtClean="0">
                        <a:solidFill>
                          <a:srgbClr val="FF0000"/>
                        </a:solidFill>
                        <a:latin typeface="Cambria Math"/>
                        <a:ea typeface="Cambria Math"/>
                      </a:rPr>
                      <m:t> </m:t>
                    </m:r>
                    <m:r>
                      <a:rPr lang="en-US" sz="1200" b="0" i="1" smtClean="0">
                        <a:solidFill>
                          <a:srgbClr val="FF0000"/>
                        </a:solidFill>
                        <a:latin typeface="Cambria Math"/>
                        <a:ea typeface="Cambria Math"/>
                      </a:rPr>
                      <m:t>𝑡h𝑒</m:t>
                    </m:r>
                    <m:r>
                      <a:rPr lang="en-US" sz="1200" b="0" i="1" smtClean="0">
                        <a:solidFill>
                          <a:srgbClr val="FF0000"/>
                        </a:solidFill>
                        <a:latin typeface="Cambria Math"/>
                        <a:ea typeface="Cambria Math"/>
                      </a:rPr>
                      <m:t> </m:t>
                    </m:r>
                    <m:r>
                      <a:rPr lang="en-US" sz="1200" b="0" i="1" smtClean="0">
                        <a:solidFill>
                          <a:srgbClr val="FF0000"/>
                        </a:solidFill>
                        <a:latin typeface="Cambria Math"/>
                        <a:ea typeface="Cambria Math"/>
                      </a:rPr>
                      <m:t>𝑟𝑎𝑛𝑑𝑜𝑚</m:t>
                    </m:r>
                    <m:r>
                      <a:rPr lang="en-US" sz="1200" b="0" i="1" smtClean="0">
                        <a:solidFill>
                          <a:srgbClr val="FF0000"/>
                        </a:solidFill>
                        <a:latin typeface="Cambria Math"/>
                        <a:ea typeface="Cambria Math"/>
                      </a:rPr>
                      <m:t> </m:t>
                    </m:r>
                    <m:r>
                      <a:rPr lang="en-US" sz="1200" b="0" i="1" smtClean="0">
                        <a:solidFill>
                          <a:srgbClr val="FF0000"/>
                        </a:solidFill>
                        <a:latin typeface="Cambria Math"/>
                        <a:ea typeface="Cambria Math"/>
                      </a:rPr>
                      <m:t>𝑠𝑎𝑚𝑝𝑙𝑒</m:t>
                    </m:r>
                    <m:r>
                      <a:rPr lang="en-US" sz="1200" b="0" i="1" smtClean="0">
                        <a:solidFill>
                          <a:srgbClr val="FF0000"/>
                        </a:solidFill>
                        <a:latin typeface="Cambria Math"/>
                        <a:ea typeface="Cambria Math"/>
                      </a:rPr>
                      <m:t> </m:t>
                    </m:r>
                    <m:r>
                      <a:rPr lang="en-US" sz="1200" b="0" i="1" smtClean="0">
                        <a:solidFill>
                          <a:srgbClr val="FF0000"/>
                        </a:solidFill>
                        <a:latin typeface="Cambria Math"/>
                        <a:ea typeface="Cambria Math"/>
                      </a:rPr>
                      <m:t>𝑜𝑓</m:t>
                    </m:r>
                    <m:r>
                      <a:rPr lang="en-US" sz="1200" b="0" i="1" smtClean="0">
                        <a:solidFill>
                          <a:srgbClr val="FF0000"/>
                        </a:solidFill>
                        <a:latin typeface="Cambria Math"/>
                        <a:ea typeface="Cambria Math"/>
                      </a:rPr>
                      <m:t> 40 </m:t>
                    </m:r>
                    <m:r>
                      <a:rPr lang="en-US" sz="1200" b="0" i="1" smtClean="0">
                        <a:solidFill>
                          <a:srgbClr val="FF0000"/>
                        </a:solidFill>
                        <a:latin typeface="Cambria Math"/>
                        <a:ea typeface="Cambria Math"/>
                      </a:rPr>
                      <m:t>𝑤𝑖𝑙𝑙</m:t>
                    </m:r>
                    <m:r>
                      <a:rPr lang="en-US" sz="1200" b="0" i="1" smtClean="0">
                        <a:solidFill>
                          <a:srgbClr val="FF0000"/>
                        </a:solidFill>
                        <a:latin typeface="Cambria Math"/>
                        <a:ea typeface="Cambria Math"/>
                      </a:rPr>
                      <m:t> </m:t>
                    </m:r>
                    <m:r>
                      <a:rPr lang="en-US" sz="1200" b="0" i="1" smtClean="0">
                        <a:solidFill>
                          <a:srgbClr val="FF0000"/>
                        </a:solidFill>
                        <a:latin typeface="Cambria Math"/>
                        <a:ea typeface="Cambria Math"/>
                      </a:rPr>
                      <m:t>h𝑎𝑣𝑒</m:t>
                    </m:r>
                    <m:r>
                      <a:rPr lang="en-US" sz="1200" b="0" i="1" smtClean="0">
                        <a:solidFill>
                          <a:srgbClr val="FF0000"/>
                        </a:solidFill>
                        <a:latin typeface="Cambria Math"/>
                        <a:ea typeface="Cambria Math"/>
                      </a:rPr>
                      <m:t> </m:t>
                    </m:r>
                    <m:r>
                      <a:rPr lang="en-US" sz="1200" b="0" i="1" smtClean="0">
                        <a:solidFill>
                          <a:srgbClr val="FF0000"/>
                        </a:solidFill>
                        <a:latin typeface="Cambria Math"/>
                        <a:ea typeface="Cambria Math"/>
                      </a:rPr>
                      <m:t>𝑎</m:t>
                    </m:r>
                    <m:r>
                      <a:rPr lang="en-US" sz="1200" b="0" i="1" smtClean="0">
                        <a:solidFill>
                          <a:srgbClr val="FF0000"/>
                        </a:solidFill>
                        <a:latin typeface="Cambria Math"/>
                        <a:ea typeface="Cambria Math"/>
                      </a:rPr>
                      <m:t> </m:t>
                    </m:r>
                    <m:r>
                      <a:rPr lang="en-US" sz="1200" b="0" i="1" smtClean="0">
                        <a:solidFill>
                          <a:srgbClr val="FF0000"/>
                        </a:solidFill>
                        <a:latin typeface="Cambria Math"/>
                        <a:ea typeface="Cambria Math"/>
                      </a:rPr>
                      <m:t>𝑠𝑚𝑎𝑙𝑙𝑒𝑟</m:t>
                    </m:r>
                    <m:r>
                      <a:rPr lang="en-US" sz="1200" b="0" i="1" smtClean="0">
                        <a:solidFill>
                          <a:srgbClr val="FF0000"/>
                        </a:solidFill>
                        <a:latin typeface="Cambria Math"/>
                        <a:ea typeface="Cambria Math"/>
                      </a:rPr>
                      <m:t> </m:t>
                    </m:r>
                    <m:r>
                      <a:rPr lang="en-US" sz="1200" b="0" i="1" smtClean="0">
                        <a:solidFill>
                          <a:srgbClr val="FF0000"/>
                        </a:solidFill>
                        <a:latin typeface="Cambria Math"/>
                        <a:ea typeface="Cambria Math"/>
                      </a:rPr>
                      <m:t>𝑚𝑎𝑟𝑔𝑖𝑛</m:t>
                    </m:r>
                    <m:r>
                      <a:rPr lang="en-US" sz="1200" b="0" i="1" smtClean="0">
                        <a:solidFill>
                          <a:srgbClr val="FF0000"/>
                        </a:solidFill>
                        <a:latin typeface="Cambria Math"/>
                        <a:ea typeface="Cambria Math"/>
                      </a:rPr>
                      <m:t> </m:t>
                    </m:r>
                    <m:r>
                      <a:rPr lang="en-US" sz="1200" b="0" i="1" smtClean="0">
                        <a:solidFill>
                          <a:srgbClr val="FF0000"/>
                        </a:solidFill>
                        <a:latin typeface="Cambria Math"/>
                        <a:ea typeface="Cambria Math"/>
                      </a:rPr>
                      <m:t>𝑜𝑓</m:t>
                    </m:r>
                    <m:r>
                      <a:rPr lang="en-US" sz="1200" b="0" i="1" smtClean="0">
                        <a:solidFill>
                          <a:srgbClr val="FF0000"/>
                        </a:solidFill>
                        <a:latin typeface="Cambria Math"/>
                        <a:ea typeface="Cambria Math"/>
                      </a:rPr>
                      <m:t> </m:t>
                    </m:r>
                    <m:r>
                      <a:rPr lang="en-US" sz="1200" b="0" i="1" smtClean="0">
                        <a:solidFill>
                          <a:srgbClr val="FF0000"/>
                        </a:solidFill>
                        <a:latin typeface="Cambria Math"/>
                        <a:ea typeface="Cambria Math"/>
                      </a:rPr>
                      <m:t>𝑒𝑟𝑟𝑜𝑟</m:t>
                    </m:r>
                    <m:r>
                      <a:rPr lang="en-US" sz="1200" b="0" i="1" smtClean="0">
                        <a:latin typeface="Cambria Math"/>
                        <a:ea typeface="Cambria Math"/>
                      </a:rPr>
                      <m:t>. </m:t>
                    </m:r>
                  </m:oMath>
                </a14:m>
                <a:endParaRPr lang="en-US" sz="1200" dirty="0"/>
              </a:p>
            </p:txBody>
          </p:sp>
        </mc:Choice>
        <mc:Fallback xmlns="">
          <p:sp>
            <p:nvSpPr>
              <p:cNvPr id="4" name="Rectangle 3"/>
              <p:cNvSpPr>
                <a:spLocks noRot="1" noChangeAspect="1" noMove="1" noResize="1" noEditPoints="1" noAdjustHandles="1" noChangeArrowheads="1" noChangeShapeType="1" noTextEdit="1"/>
              </p:cNvSpPr>
              <p:nvPr/>
            </p:nvSpPr>
            <p:spPr>
              <a:xfrm>
                <a:off x="609600" y="457201"/>
                <a:ext cx="7239000" cy="4189737"/>
              </a:xfrm>
              <a:prstGeom prst="rect">
                <a:avLst/>
              </a:prstGeom>
              <a:blipFill rotWithShape="1">
                <a:blip r:embed="rId2"/>
                <a:stretch>
                  <a:fillRect/>
                </a:stretch>
              </a:blipFill>
              <a:ln>
                <a:solidFill>
                  <a:schemeClr val="accent1"/>
                </a:solidFill>
              </a:ln>
            </p:spPr>
            <p:txBody>
              <a:bodyPr/>
              <a:lstStyle/>
              <a:p>
                <a:r>
                  <a:rPr lang="en-US">
                    <a:noFill/>
                  </a:rPr>
                  <a:t> </a:t>
                </a:r>
              </a:p>
            </p:txBody>
          </p:sp>
        </mc:Fallback>
      </mc:AlternateContent>
      <p:sp>
        <p:nvSpPr>
          <p:cNvPr id="5" name="TextBox 4"/>
          <p:cNvSpPr txBox="1"/>
          <p:nvPr/>
        </p:nvSpPr>
        <p:spPr>
          <a:xfrm>
            <a:off x="304800" y="5181600"/>
            <a:ext cx="4876800" cy="369332"/>
          </a:xfrm>
          <a:prstGeom prst="rect">
            <a:avLst/>
          </a:prstGeom>
          <a:noFill/>
        </p:spPr>
        <p:txBody>
          <a:bodyPr wrap="square" rtlCol="0">
            <a:spAutoFit/>
          </a:bodyPr>
          <a:lstStyle/>
          <a:p>
            <a:r>
              <a:rPr lang="en-US" dirty="0">
                <a:hlinkClick r:id="rId3"/>
              </a:rPr>
              <a:t>http://www.amstat.org/education/stew/</a:t>
            </a:r>
            <a:endParaRPr lang="en-US" dirty="0"/>
          </a:p>
        </p:txBody>
      </p:sp>
      <p:pic>
        <p:nvPicPr>
          <p:cNvPr id="6" name="Picture 5"/>
          <p:cNvPicPr/>
          <p:nvPr/>
        </p:nvPicPr>
        <p:blipFill>
          <a:blip r:embed="rId4"/>
          <a:stretch>
            <a:fillRect/>
          </a:stretch>
        </p:blipFill>
        <p:spPr>
          <a:xfrm>
            <a:off x="4910667" y="5002226"/>
            <a:ext cx="1355725" cy="823277"/>
          </a:xfrm>
          <a:prstGeom prst="rect">
            <a:avLst/>
          </a:prstGeom>
        </p:spPr>
      </p:pic>
    </p:spTree>
    <p:extLst>
      <p:ext uri="{BB962C8B-B14F-4D97-AF65-F5344CB8AC3E}">
        <p14:creationId xmlns:p14="http://schemas.microsoft.com/office/powerpoint/2010/main" val="234986634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169" t="9219" r="29802" b="9219"/>
          <a:stretch/>
        </p:blipFill>
        <p:spPr bwMode="auto">
          <a:xfrm>
            <a:off x="609601" y="640266"/>
            <a:ext cx="4876800" cy="621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304800"/>
            <a:ext cx="4267200" cy="369332"/>
          </a:xfrm>
          <a:prstGeom prst="rect">
            <a:avLst/>
          </a:prstGeom>
          <a:noFill/>
        </p:spPr>
        <p:txBody>
          <a:bodyPr wrap="square" rtlCol="0">
            <a:spAutoFit/>
          </a:bodyPr>
          <a:lstStyle/>
          <a:p>
            <a:r>
              <a:rPr lang="en-US" dirty="0" smtClean="0"/>
              <a:t>Sample Item Spring 2015 #12</a:t>
            </a:r>
            <a:endParaRPr lang="en-US" dirty="0"/>
          </a:p>
        </p:txBody>
      </p:sp>
      <mc:AlternateContent xmlns:mc="http://schemas.openxmlformats.org/markup-compatibility/2006" xmlns:a14="http://schemas.microsoft.com/office/drawing/2010/main">
        <mc:Choice Requires="a14">
          <p:sp>
            <p:nvSpPr>
              <p:cNvPr id="5" name="Rectangle 4"/>
              <p:cNvSpPr/>
              <p:nvPr/>
            </p:nvSpPr>
            <p:spPr>
              <a:xfrm>
                <a:off x="5562600" y="1295400"/>
                <a:ext cx="3429000" cy="5385962"/>
              </a:xfrm>
              <a:prstGeom prst="rect">
                <a:avLst/>
              </a:prstGeom>
            </p:spPr>
            <p:txBody>
              <a:bodyPr wrap="square">
                <a:spAutoFit/>
              </a:bodyPr>
              <a:lstStyle/>
              <a:p>
                <a:r>
                  <a:rPr lang="en-US" sz="1200" dirty="0" smtClean="0">
                    <a:solidFill>
                      <a:srgbClr val="FF0000"/>
                    </a:solidFill>
                  </a:rPr>
                  <a:t>Yes. The margin of error from this simulation indicates that 95% of the observations fall within ± 0.12 of the simulated proportion, 0.25. The margin of error can be estimated by multiplying the standard deviation, shown to be 0.06 in the dot plot</a:t>
                </a:r>
                <a:r>
                  <a:rPr lang="en-US" sz="1200" dirty="0">
                    <a:solidFill>
                      <a:srgbClr val="FF0000"/>
                    </a:solidFill>
                  </a:rPr>
                  <a:t>, by 2, or applying the estimated standard error formula, </a:t>
                </a:r>
                <a:r>
                  <a:rPr lang="en-US" sz="1200" dirty="0" smtClean="0">
                    <a:solidFill>
                      <a:srgbClr val="FF0000"/>
                    </a:solidFill>
                  </a:rPr>
                  <a:t> </a:t>
                </a:r>
                <a14:m>
                  <m:oMath xmlns="" xmlns:m="http://schemas.openxmlformats.org/officeDocument/2006/math">
                    <m:f>
                      <m:fPr>
                        <m:ctrlPr>
                          <a:rPr lang="en-US" sz="1200" b="0" i="1" smtClean="0">
                            <a:solidFill>
                              <a:srgbClr val="FF0000"/>
                            </a:solidFill>
                            <a:latin typeface="Cambria Math"/>
                            <a:ea typeface="Cambria Math"/>
                          </a:rPr>
                        </m:ctrlPr>
                      </m:fPr>
                      <m:num>
                        <m:rad>
                          <m:radPr>
                            <m:degHide m:val="on"/>
                            <m:ctrlPr>
                              <a:rPr lang="en-US" sz="1200" b="0" i="1" smtClean="0">
                                <a:solidFill>
                                  <a:srgbClr val="FF0000"/>
                                </a:solidFill>
                                <a:latin typeface="Cambria Math"/>
                                <a:ea typeface="Cambria Math"/>
                              </a:rPr>
                            </m:ctrlPr>
                          </m:radPr>
                          <m:deg/>
                          <m:e>
                            <m:d>
                              <m:dPr>
                                <m:ctrlPr>
                                  <a:rPr lang="en-US" sz="1200" b="0" i="1" smtClean="0">
                                    <a:solidFill>
                                      <a:srgbClr val="FF0000"/>
                                    </a:solidFill>
                                    <a:latin typeface="Cambria Math"/>
                                    <a:ea typeface="Cambria Math"/>
                                  </a:rPr>
                                </m:ctrlPr>
                              </m:dPr>
                              <m:e>
                                <m:r>
                                  <a:rPr lang="en-US" sz="1200" b="0" i="1" smtClean="0">
                                    <a:solidFill>
                                      <a:srgbClr val="FF0000"/>
                                    </a:solidFill>
                                    <a:latin typeface="Cambria Math"/>
                                    <a:ea typeface="Cambria Math"/>
                                  </a:rPr>
                                  <m:t>0.25</m:t>
                                </m:r>
                              </m:e>
                            </m:d>
                            <m:d>
                              <m:dPr>
                                <m:ctrlPr>
                                  <a:rPr lang="en-US" sz="1200" b="0" i="1" smtClean="0">
                                    <a:solidFill>
                                      <a:srgbClr val="FF0000"/>
                                    </a:solidFill>
                                    <a:latin typeface="Cambria Math"/>
                                    <a:ea typeface="Cambria Math"/>
                                  </a:rPr>
                                </m:ctrlPr>
                              </m:dPr>
                              <m:e>
                                <m:r>
                                  <a:rPr lang="en-US" sz="1200" b="0" i="1" smtClean="0">
                                    <a:solidFill>
                                      <a:srgbClr val="FF0000"/>
                                    </a:solidFill>
                                    <a:latin typeface="Cambria Math"/>
                                    <a:ea typeface="Cambria Math"/>
                                  </a:rPr>
                                  <m:t>0.75</m:t>
                                </m:r>
                              </m:e>
                            </m:d>
                          </m:e>
                        </m:rad>
                      </m:num>
                      <m:den>
                        <m:r>
                          <a:rPr lang="en-US" sz="1200" b="0" i="1" smtClean="0">
                            <a:solidFill>
                              <a:srgbClr val="FF0000"/>
                            </a:solidFill>
                            <a:latin typeface="Cambria Math"/>
                            <a:ea typeface="Cambria Math"/>
                          </a:rPr>
                          <m:t>50</m:t>
                        </m:r>
                      </m:den>
                    </m:f>
                    <m:r>
                      <a:rPr lang="en-US" sz="1200" b="0" i="1" smtClean="0">
                        <a:solidFill>
                          <a:srgbClr val="FF0000"/>
                        </a:solidFill>
                        <a:latin typeface="Cambria Math"/>
                        <a:ea typeface="Cambria Math"/>
                      </a:rPr>
                      <m:t> </m:t>
                    </m:r>
                  </m:oMath>
                </a14:m>
                <a:r>
                  <a:rPr lang="en-US" sz="1200" dirty="0" smtClean="0">
                    <a:solidFill>
                      <a:srgbClr val="FF0000"/>
                    </a:solidFill>
                  </a:rPr>
                  <a:t>  x 2 </a:t>
                </a:r>
                <a14:m>
                  <m:oMath xmlns="" xmlns:m="http://schemas.openxmlformats.org/officeDocument/2006/math">
                    <m:r>
                      <a:rPr lang="en-US" sz="1200" i="1" smtClean="0">
                        <a:solidFill>
                          <a:srgbClr val="FF0000"/>
                        </a:solidFill>
                        <a:latin typeface="Cambria Math"/>
                        <a:ea typeface="Cambria Math"/>
                      </a:rPr>
                      <m:t>≈</m:t>
                    </m:r>
                    <m:r>
                      <a:rPr lang="en-US" sz="1200" b="0" i="1" smtClean="0">
                        <a:solidFill>
                          <a:srgbClr val="FF0000"/>
                        </a:solidFill>
                        <a:latin typeface="Cambria Math"/>
                        <a:ea typeface="Cambria Math"/>
                      </a:rPr>
                      <m:t>0.12</m:t>
                    </m:r>
                  </m:oMath>
                </a14:m>
                <a:endParaRPr lang="en-US" sz="1200" dirty="0" smtClean="0">
                  <a:solidFill>
                    <a:srgbClr val="FF0000"/>
                  </a:solidFill>
                </a:endParaRPr>
              </a:p>
              <a:p>
                <a:endParaRPr lang="en-US" sz="1200" dirty="0">
                  <a:solidFill>
                    <a:srgbClr val="FF0000"/>
                  </a:solidFill>
                </a:endParaRPr>
              </a:p>
              <a:p>
                <a:r>
                  <a:rPr lang="en-US" sz="1200" dirty="0" smtClean="0">
                    <a:solidFill>
                      <a:srgbClr val="FF0000"/>
                    </a:solidFill>
                  </a:rPr>
                  <a:t>The </a:t>
                </a:r>
                <a:r>
                  <a:rPr lang="en-US" sz="1200" dirty="0">
                    <a:solidFill>
                      <a:srgbClr val="FF0000"/>
                    </a:solidFill>
                  </a:rPr>
                  <a:t>interval 0.25 ± 0.12 includes plausible values for the true proportion of people who prefer Stephen’s new product</a:t>
                </a:r>
                <a:r>
                  <a:rPr lang="en-US" sz="1200" dirty="0" smtClean="0">
                    <a:solidFill>
                      <a:srgbClr val="FF0000"/>
                    </a:solidFill>
                  </a:rPr>
                  <a:t>.</a:t>
                </a:r>
              </a:p>
              <a:p>
                <a:endParaRPr lang="en-US" sz="1200" dirty="0">
                  <a:solidFill>
                    <a:srgbClr val="FF0000"/>
                  </a:solidFill>
                </a:endParaRPr>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r>
                  <a:rPr lang="en-US" sz="1200" dirty="0" smtClean="0"/>
                  <a:t> </a:t>
                </a:r>
                <a:r>
                  <a:rPr lang="en-US" sz="1200" dirty="0">
                    <a:solidFill>
                      <a:srgbClr val="FF0000"/>
                    </a:solidFill>
                  </a:rPr>
                  <a:t>The company has evidence that the population proportion could be at least 25%. As seen in the </a:t>
                </a:r>
                <a:r>
                  <a:rPr lang="en-US" sz="1200" dirty="0" smtClean="0">
                    <a:solidFill>
                      <a:srgbClr val="FF0000"/>
                    </a:solidFill>
                  </a:rPr>
                  <a:t>dot plot</a:t>
                </a:r>
                <a:r>
                  <a:rPr lang="en-US" sz="1200" dirty="0">
                    <a:solidFill>
                      <a:srgbClr val="FF0000"/>
                    </a:solidFill>
                  </a:rPr>
                  <a:t>, it can be expected to obtain a sample proportion of 0.18 (9 out of 50) or less several times, even when the population proportion is 0.25, due to sampling variability. Given this information, the results of the survey do not provide enough evidence to suggest that the true proportion is not at least 0.25, so the development of the product should continue at this time. </a:t>
                </a:r>
              </a:p>
            </p:txBody>
          </p:sp>
        </mc:Choice>
        <mc:Fallback xmlns="">
          <p:sp>
            <p:nvSpPr>
              <p:cNvPr id="5" name="Rectangle 4"/>
              <p:cNvSpPr>
                <a:spLocks noRot="1" noChangeAspect="1" noMove="1" noResize="1" noEditPoints="1" noAdjustHandles="1" noChangeArrowheads="1" noChangeShapeType="1" noTextEdit="1"/>
              </p:cNvSpPr>
              <p:nvPr/>
            </p:nvSpPr>
            <p:spPr>
              <a:xfrm>
                <a:off x="5562600" y="1295400"/>
                <a:ext cx="3429000" cy="5385962"/>
              </a:xfrm>
              <a:prstGeom prst="rect">
                <a:avLst/>
              </a:prstGeom>
              <a:blipFill rotWithShape="1">
                <a:blip r:embed="rId3"/>
                <a:stretch>
                  <a:fillRect l="-178" r="-356"/>
                </a:stretch>
              </a:blipFill>
            </p:spPr>
            <p:txBody>
              <a:bodyPr/>
              <a:lstStyle/>
              <a:p>
                <a:r>
                  <a:rPr lang="en-US">
                    <a:noFill/>
                  </a:rPr>
                  <a:t> </a:t>
                </a:r>
              </a:p>
            </p:txBody>
          </p:sp>
        </mc:Fallback>
      </mc:AlternateContent>
    </p:spTree>
    <p:extLst>
      <p:ext uri="{BB962C8B-B14F-4D97-AF65-F5344CB8AC3E}">
        <p14:creationId xmlns:p14="http://schemas.microsoft.com/office/powerpoint/2010/main" val="40596351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3200" y="101768"/>
            <a:ext cx="4267200" cy="6555641"/>
          </a:xfrm>
          <a:prstGeom prst="rect">
            <a:avLst/>
          </a:prstGeom>
          <a:noFill/>
          <a:ln>
            <a:solidFill>
              <a:schemeClr val="accent1"/>
            </a:solidFill>
          </a:ln>
        </p:spPr>
        <p:txBody>
          <a:bodyPr wrap="square" rtlCol="0">
            <a:spAutoFit/>
          </a:bodyPr>
          <a:lstStyle/>
          <a:p>
            <a:r>
              <a:rPr lang="en-US" dirty="0" smtClean="0"/>
              <a:t>Are these standards still in…? Possible links</a:t>
            </a:r>
          </a:p>
          <a:p>
            <a:endParaRPr lang="en-US" dirty="0" smtClean="0"/>
          </a:p>
          <a:p>
            <a:r>
              <a:rPr lang="en-US" sz="1200" dirty="0" smtClean="0"/>
              <a:t>A2.S.1 Understand the differences among various kinds of studies (survey, observation, controlled experiment) </a:t>
            </a:r>
            <a:r>
              <a:rPr lang="en-US" sz="1200" b="1" dirty="0" smtClean="0"/>
              <a:t>(S.IC.B.3)</a:t>
            </a:r>
          </a:p>
          <a:p>
            <a:endParaRPr lang="en-US" sz="1200" dirty="0" smtClean="0"/>
          </a:p>
          <a:p>
            <a:r>
              <a:rPr lang="en-US" sz="1200" dirty="0" smtClean="0"/>
              <a:t>A2.S.2 Determine factors which may affect the outcome of a survey. </a:t>
            </a:r>
            <a:r>
              <a:rPr lang="en-US" sz="1200" b="1" dirty="0"/>
              <a:t>(</a:t>
            </a:r>
            <a:r>
              <a:rPr lang="en-US" sz="1200" b="1" dirty="0" smtClean="0"/>
              <a:t>S.IC.B.3 and 4)</a:t>
            </a:r>
            <a:endParaRPr lang="en-US" sz="1200" b="1" dirty="0"/>
          </a:p>
          <a:p>
            <a:endParaRPr lang="en-US" sz="1200" dirty="0" smtClean="0"/>
          </a:p>
          <a:p>
            <a:r>
              <a:rPr lang="en-US" sz="1200" dirty="0" smtClean="0"/>
              <a:t>A2.S.3 Calculate measure of central tendency with group frequency distributions. </a:t>
            </a:r>
            <a:r>
              <a:rPr lang="en-US" sz="1200" b="1" dirty="0" smtClean="0"/>
              <a:t>(S.IC.B.4, 5 and 6, S.ID.A.4</a:t>
            </a:r>
            <a:r>
              <a:rPr lang="en-US" sz="1200" b="1" dirty="0"/>
              <a:t>)</a:t>
            </a:r>
          </a:p>
          <a:p>
            <a:endParaRPr lang="en-US" sz="1200" dirty="0" smtClean="0"/>
          </a:p>
          <a:p>
            <a:r>
              <a:rPr lang="en-US" sz="1200" dirty="0" smtClean="0"/>
              <a:t>A2.S.4 Calculate measures of dispersion (range, quartiles, interquartile range, standard deviation, variance) for both samples and populations. </a:t>
            </a:r>
            <a:r>
              <a:rPr lang="en-US" sz="1200" b="1" dirty="0"/>
              <a:t>(S.IC.B.4, 5 and </a:t>
            </a:r>
            <a:r>
              <a:rPr lang="en-US" sz="1200" b="1" dirty="0" smtClean="0"/>
              <a:t>6, S.ID.A.4</a:t>
            </a:r>
            <a:r>
              <a:rPr lang="en-US" sz="1200" b="1" dirty="0"/>
              <a:t>)</a:t>
            </a:r>
          </a:p>
          <a:p>
            <a:endParaRPr lang="en-US" sz="1200" dirty="0" smtClean="0"/>
          </a:p>
          <a:p>
            <a:r>
              <a:rPr lang="en-US" sz="1200" dirty="0" smtClean="0"/>
              <a:t>A2.S.5 Know and apply the characteristics of the normal distribution. (</a:t>
            </a:r>
            <a:r>
              <a:rPr lang="en-US" sz="1200" b="1" dirty="0" smtClean="0"/>
              <a:t>S.ID.A.4)</a:t>
            </a:r>
          </a:p>
          <a:p>
            <a:endParaRPr lang="en-US" sz="1200" dirty="0" smtClean="0"/>
          </a:p>
          <a:p>
            <a:r>
              <a:rPr lang="en-US" sz="1200" dirty="0" smtClean="0"/>
              <a:t>A2.S.6 Determine from a scatter plot whether a linear, logarithmic, </a:t>
            </a:r>
            <a:r>
              <a:rPr lang="en-US" sz="1200" b="1" dirty="0" smtClean="0"/>
              <a:t>exponential</a:t>
            </a:r>
            <a:r>
              <a:rPr lang="en-US" sz="1200" dirty="0" smtClean="0"/>
              <a:t>, or power regression model is most appropriate. </a:t>
            </a:r>
            <a:r>
              <a:rPr lang="en-US" sz="1200" b="1" dirty="0" smtClean="0"/>
              <a:t>(S.ID.B.6) exponential with domains not in integers, and trigonometric functions</a:t>
            </a:r>
          </a:p>
          <a:p>
            <a:endParaRPr lang="en-US" sz="1200" dirty="0" smtClean="0"/>
          </a:p>
          <a:p>
            <a:r>
              <a:rPr lang="en-US" sz="1200" dirty="0" smtClean="0"/>
              <a:t>A2.S.7 Determine the function for the regression model, using appropriate technology, and use the regression function to interpolate and extrapolate from the data. </a:t>
            </a:r>
            <a:r>
              <a:rPr lang="en-US" sz="1200" b="1" dirty="0"/>
              <a:t>(S.ID.B.6) exponential with domains not in integers, and trigonometric </a:t>
            </a:r>
            <a:r>
              <a:rPr lang="en-US" sz="1200" b="1" dirty="0" smtClean="0"/>
              <a:t>functions</a:t>
            </a:r>
          </a:p>
          <a:p>
            <a:endParaRPr lang="en-US" sz="1200" b="1" dirty="0"/>
          </a:p>
          <a:p>
            <a:r>
              <a:rPr lang="en-US" sz="1200" dirty="0"/>
              <a:t>A2.S.13 Calculate theoretical probabilities, including geometric applications. </a:t>
            </a:r>
            <a:r>
              <a:rPr lang="en-US" sz="1200" b="1" dirty="0" smtClean="0"/>
              <a:t>(S.CP.A.1-3,6,7)</a:t>
            </a:r>
            <a:endParaRPr lang="en-US" sz="1200" b="1" dirty="0"/>
          </a:p>
          <a:p>
            <a:endParaRPr lang="en-US" sz="1200" dirty="0"/>
          </a:p>
          <a:p>
            <a:r>
              <a:rPr lang="en-US" sz="1200" dirty="0"/>
              <a:t>A2.S.14 Calculate empirical probabilities</a:t>
            </a:r>
            <a:r>
              <a:rPr lang="en-US" sz="1200" dirty="0" smtClean="0"/>
              <a:t>. </a:t>
            </a:r>
            <a:r>
              <a:rPr lang="en-US" sz="1200" b="1" dirty="0" smtClean="0"/>
              <a:t>(S.IC.A.2) </a:t>
            </a:r>
            <a:endParaRPr lang="en-US" sz="1200" b="1" dirty="0"/>
          </a:p>
          <a:p>
            <a:endParaRPr lang="en-US" sz="1200" b="1" dirty="0"/>
          </a:p>
          <a:p>
            <a:endParaRPr lang="en-US" sz="1200" dirty="0"/>
          </a:p>
        </p:txBody>
      </p:sp>
      <p:sp>
        <p:nvSpPr>
          <p:cNvPr id="6" name="TextBox 5"/>
          <p:cNvSpPr txBox="1"/>
          <p:nvPr/>
        </p:nvSpPr>
        <p:spPr>
          <a:xfrm>
            <a:off x="4953000" y="609600"/>
            <a:ext cx="4038600" cy="5170646"/>
          </a:xfrm>
          <a:prstGeom prst="rect">
            <a:avLst/>
          </a:prstGeom>
          <a:noFill/>
          <a:ln>
            <a:solidFill>
              <a:srgbClr val="C00000"/>
            </a:solidFill>
          </a:ln>
        </p:spPr>
        <p:txBody>
          <a:bodyPr wrap="square" rtlCol="0">
            <a:spAutoFit/>
          </a:bodyPr>
          <a:lstStyle/>
          <a:p>
            <a:r>
              <a:rPr lang="en-US" dirty="0" smtClean="0"/>
              <a:t>Are these out… ?</a:t>
            </a:r>
          </a:p>
          <a:p>
            <a:r>
              <a:rPr lang="en-US" sz="1200" dirty="0" smtClean="0"/>
              <a:t>A2.S.8 Interpret within the linear regression model the value of the correlation coefficient as a measure of the strength of the relationship. </a:t>
            </a:r>
            <a:r>
              <a:rPr lang="en-US" sz="1200" b="1" dirty="0" smtClean="0"/>
              <a:t>(Algebra I)</a:t>
            </a:r>
          </a:p>
          <a:p>
            <a:endParaRPr lang="en-US" sz="1200" dirty="0" smtClean="0"/>
          </a:p>
          <a:p>
            <a:r>
              <a:rPr lang="en-US" sz="1200" dirty="0" smtClean="0"/>
              <a:t>A2.S.9 Differentiate between situations requiring permutations and those requiring combinations.</a:t>
            </a:r>
          </a:p>
          <a:p>
            <a:endParaRPr lang="en-US" sz="1200" dirty="0" smtClean="0"/>
          </a:p>
          <a:p>
            <a:r>
              <a:rPr lang="en-US" sz="1200" dirty="0" smtClean="0"/>
              <a:t>A2.S.10 Calculate the number of permutations ( </a:t>
            </a:r>
            <a:r>
              <a:rPr lang="en-US" sz="1200" baseline="-25000" dirty="0" err="1" smtClean="0"/>
              <a:t>n</a:t>
            </a:r>
            <a:r>
              <a:rPr lang="en-US" sz="1200" dirty="0" err="1" smtClean="0"/>
              <a:t>P</a:t>
            </a:r>
            <a:r>
              <a:rPr lang="en-US" sz="1200" baseline="-25000" dirty="0" err="1" smtClean="0"/>
              <a:t>r</a:t>
            </a:r>
            <a:r>
              <a:rPr lang="en-US" sz="1200" dirty="0" smtClean="0"/>
              <a:t>) of n items taken r at a time. </a:t>
            </a:r>
          </a:p>
          <a:p>
            <a:endParaRPr lang="en-US" sz="1200" dirty="0" smtClean="0"/>
          </a:p>
          <a:p>
            <a:r>
              <a:rPr lang="en-US" sz="1200" dirty="0" smtClean="0"/>
              <a:t>A2.S.11 Calculate the number combinations (</a:t>
            </a:r>
            <a:r>
              <a:rPr lang="en-US" sz="1200" baseline="-25000" dirty="0" err="1" smtClean="0"/>
              <a:t>n</a:t>
            </a:r>
            <a:r>
              <a:rPr lang="en-US" sz="1200" dirty="0" err="1" smtClean="0"/>
              <a:t>C</a:t>
            </a:r>
            <a:r>
              <a:rPr lang="en-US" sz="1200" dirty="0" smtClean="0"/>
              <a:t> </a:t>
            </a:r>
            <a:r>
              <a:rPr lang="en-US" sz="1200" baseline="-25000" dirty="0" smtClean="0"/>
              <a:t>r</a:t>
            </a:r>
            <a:r>
              <a:rPr lang="en-US" sz="1200" dirty="0" smtClean="0"/>
              <a:t>) of n items taken r at a time. </a:t>
            </a:r>
          </a:p>
          <a:p>
            <a:endParaRPr lang="en-US" sz="1200" dirty="0" smtClean="0"/>
          </a:p>
          <a:p>
            <a:r>
              <a:rPr lang="en-US" sz="1200" dirty="0" smtClean="0"/>
              <a:t>A2.S.12 Use permutations, combinations, and the Fundamental Principle of Counting to determine the number of elements in a sample space and a specific subset (event).</a:t>
            </a:r>
          </a:p>
          <a:p>
            <a:endParaRPr lang="en-US" sz="1200" dirty="0" smtClean="0"/>
          </a:p>
          <a:p>
            <a:endParaRPr lang="en-US" sz="1200" dirty="0" smtClean="0"/>
          </a:p>
          <a:p>
            <a:endParaRPr lang="en-US" sz="1200" dirty="0" smtClean="0"/>
          </a:p>
          <a:p>
            <a:r>
              <a:rPr lang="en-US" sz="1200" dirty="0" smtClean="0"/>
              <a:t>A2.S.15 Know and apply the binomial probability formula to events involving the terms exactly, at least and at most. </a:t>
            </a:r>
          </a:p>
          <a:p>
            <a:endParaRPr lang="en-US" sz="1200" dirty="0" smtClean="0"/>
          </a:p>
          <a:p>
            <a:r>
              <a:rPr lang="en-US" sz="1200" dirty="0"/>
              <a:t>A2.S.16 Use the normal distribution as an approximation for binomial probabilities. </a:t>
            </a:r>
          </a:p>
          <a:p>
            <a:endParaRPr lang="en-US" sz="1200" dirty="0"/>
          </a:p>
        </p:txBody>
      </p:sp>
      <p:sp>
        <p:nvSpPr>
          <p:cNvPr id="8" name="Oval 7"/>
          <p:cNvSpPr/>
          <p:nvPr/>
        </p:nvSpPr>
        <p:spPr>
          <a:xfrm>
            <a:off x="4191000" y="1371600"/>
            <a:ext cx="5105400" cy="2667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2" name="TextBox 1"/>
          <p:cNvSpPr txBox="1"/>
          <p:nvPr/>
        </p:nvSpPr>
        <p:spPr>
          <a:xfrm>
            <a:off x="5715000" y="6096000"/>
            <a:ext cx="1371600" cy="369332"/>
          </a:xfrm>
          <a:prstGeom prst="rect">
            <a:avLst/>
          </a:prstGeom>
          <a:noFill/>
        </p:spPr>
        <p:txBody>
          <a:bodyPr wrap="square" rtlCol="0">
            <a:spAutoFit/>
          </a:bodyPr>
          <a:lstStyle/>
          <a:p>
            <a:r>
              <a:rPr lang="en-US" dirty="0" smtClean="0">
                <a:hlinkClick r:id="rId2" action="ppaction://hlinksldjump"/>
              </a:rPr>
              <a:t>BACK</a:t>
            </a:r>
            <a:endParaRPr lang="en-US" dirty="0"/>
          </a:p>
        </p:txBody>
      </p:sp>
    </p:spTree>
    <p:extLst>
      <p:ext uri="{BB962C8B-B14F-4D97-AF65-F5344CB8AC3E}">
        <p14:creationId xmlns:p14="http://schemas.microsoft.com/office/powerpoint/2010/main" val="3008242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91200" y="6510473"/>
            <a:ext cx="2819400" cy="3047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50824" y="4852718"/>
            <a:ext cx="1143000" cy="338554"/>
          </a:xfrm>
          <a:prstGeom prst="rect">
            <a:avLst/>
          </a:prstGeom>
          <a:noFill/>
        </p:spPr>
        <p:txBody>
          <a:bodyPr wrap="square" rtlCol="0">
            <a:spAutoFit/>
          </a:bodyPr>
          <a:lstStyle/>
          <a:p>
            <a:r>
              <a:rPr lang="en-US" sz="1600" dirty="0" smtClean="0"/>
              <a:t>Algebra I</a:t>
            </a:r>
            <a:endParaRPr lang="en-US" sz="1600" dirty="0"/>
          </a:p>
        </p:txBody>
      </p:sp>
      <p:sp>
        <p:nvSpPr>
          <p:cNvPr id="10" name="TextBox 9"/>
          <p:cNvSpPr txBox="1"/>
          <p:nvPr/>
        </p:nvSpPr>
        <p:spPr>
          <a:xfrm>
            <a:off x="1766248" y="4035625"/>
            <a:ext cx="1589964" cy="338554"/>
          </a:xfrm>
          <a:prstGeom prst="rect">
            <a:avLst/>
          </a:prstGeom>
          <a:noFill/>
        </p:spPr>
        <p:txBody>
          <a:bodyPr wrap="square" rtlCol="0">
            <a:spAutoFit/>
          </a:bodyPr>
          <a:lstStyle/>
          <a:p>
            <a:r>
              <a:rPr lang="en-US" sz="1600" dirty="0" smtClean="0"/>
              <a:t>Grades 3 and 4</a:t>
            </a:r>
            <a:endParaRPr lang="en-US" sz="1600" dirty="0"/>
          </a:p>
        </p:txBody>
      </p:sp>
      <p:pic>
        <p:nvPicPr>
          <p:cNvPr id="12" name="Picture 40" descr="http://thumbs.dreamstime.com/thumblarge_179/1188318397CNhB0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1200" y="3370477"/>
            <a:ext cx="787193" cy="8344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601200" y="5644533"/>
            <a:ext cx="990600" cy="369332"/>
          </a:xfrm>
          <a:prstGeom prst="rect">
            <a:avLst/>
          </a:prstGeom>
          <a:noFill/>
        </p:spPr>
        <p:txBody>
          <a:bodyPr wrap="square" rtlCol="0">
            <a:spAutoFit/>
          </a:bodyPr>
          <a:lstStyle/>
          <a:p>
            <a:r>
              <a:rPr lang="en-US" dirty="0" err="1" smtClean="0"/>
              <a:t>Alg</a:t>
            </a:r>
            <a:r>
              <a:rPr lang="en-US" dirty="0" smtClean="0"/>
              <a:t> II</a:t>
            </a:r>
            <a:endParaRPr lang="en-US" dirty="0"/>
          </a:p>
        </p:txBody>
      </p:sp>
      <p:sp>
        <p:nvSpPr>
          <p:cNvPr id="16" name="Rectangle 15"/>
          <p:cNvSpPr/>
          <p:nvPr/>
        </p:nvSpPr>
        <p:spPr>
          <a:xfrm>
            <a:off x="216658" y="238494"/>
            <a:ext cx="6326306"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Polynomials and Algebraic Expressions</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1066800" y="856449"/>
            <a:ext cx="2895600" cy="369332"/>
          </a:xfrm>
          <a:prstGeom prst="rect">
            <a:avLst/>
          </a:prstGeom>
          <a:noFill/>
        </p:spPr>
        <p:txBody>
          <a:bodyPr wrap="square" rtlCol="0">
            <a:spAutoFit/>
          </a:bodyPr>
          <a:lstStyle/>
          <a:p>
            <a:r>
              <a:rPr lang="en-US" dirty="0" smtClean="0"/>
              <a:t>         Polynomials</a:t>
            </a:r>
            <a:endParaRPr lang="en-US" dirty="0"/>
          </a:p>
        </p:txBody>
      </p:sp>
      <p:sp>
        <p:nvSpPr>
          <p:cNvPr id="7" name="TextBox 6"/>
          <p:cNvSpPr txBox="1"/>
          <p:nvPr/>
        </p:nvSpPr>
        <p:spPr>
          <a:xfrm>
            <a:off x="266700" y="1443513"/>
            <a:ext cx="2438400" cy="369332"/>
          </a:xfrm>
          <a:prstGeom prst="rect">
            <a:avLst/>
          </a:prstGeom>
          <a:noFill/>
        </p:spPr>
        <p:txBody>
          <a:bodyPr wrap="square" rtlCol="0">
            <a:spAutoFit/>
          </a:bodyPr>
          <a:lstStyle/>
          <a:p>
            <a:r>
              <a:rPr lang="en-US" dirty="0" smtClean="0"/>
              <a:t>The Distributive Law</a:t>
            </a:r>
            <a:endParaRPr lang="en-US" dirty="0"/>
          </a:p>
        </p:txBody>
      </p:sp>
      <p:sp>
        <p:nvSpPr>
          <p:cNvPr id="17" name="TextBox 16"/>
          <p:cNvSpPr txBox="1"/>
          <p:nvPr/>
        </p:nvSpPr>
        <p:spPr>
          <a:xfrm>
            <a:off x="2628900" y="1403273"/>
            <a:ext cx="1916942" cy="646331"/>
          </a:xfrm>
          <a:prstGeom prst="rect">
            <a:avLst/>
          </a:prstGeom>
          <a:noFill/>
        </p:spPr>
        <p:txBody>
          <a:bodyPr wrap="square" rtlCol="0">
            <a:spAutoFit/>
          </a:bodyPr>
          <a:lstStyle/>
          <a:p>
            <a:r>
              <a:rPr lang="en-US" dirty="0" smtClean="0"/>
              <a:t>Law of Exponents  </a:t>
            </a:r>
            <a:r>
              <a:rPr lang="en-US" dirty="0" err="1" smtClean="0"/>
              <a:t>a</a:t>
            </a:r>
            <a:r>
              <a:rPr lang="en-US" baseline="30000" dirty="0" err="1" smtClean="0"/>
              <a:t>x</a:t>
            </a:r>
            <a:r>
              <a:rPr lang="en-US" dirty="0" err="1" smtClean="0"/>
              <a:t>a</a:t>
            </a:r>
            <a:r>
              <a:rPr lang="en-US" baseline="30000" dirty="0" err="1" smtClean="0"/>
              <a:t>y</a:t>
            </a:r>
            <a:r>
              <a:rPr lang="en-US" dirty="0" smtClean="0"/>
              <a:t>=</a:t>
            </a:r>
            <a:r>
              <a:rPr lang="en-US" dirty="0" err="1" smtClean="0"/>
              <a:t>a</a:t>
            </a:r>
            <a:r>
              <a:rPr lang="en-US" baseline="30000" dirty="0" err="1" smtClean="0"/>
              <a:t>x+y</a:t>
            </a:r>
            <a:endParaRPr lang="en-US" dirty="0"/>
          </a:p>
        </p:txBody>
      </p:sp>
      <p:cxnSp>
        <p:nvCxnSpPr>
          <p:cNvPr id="19" name="Straight Arrow Connector 18"/>
          <p:cNvCxnSpPr/>
          <p:nvPr/>
        </p:nvCxnSpPr>
        <p:spPr>
          <a:xfrm flipH="1">
            <a:off x="1485900" y="1171802"/>
            <a:ext cx="342900" cy="271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584606" y="1174637"/>
            <a:ext cx="310993" cy="2392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77947" y="830130"/>
            <a:ext cx="38862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Distributive law a(</a:t>
            </a:r>
            <a:r>
              <a:rPr lang="en-US" dirty="0" err="1" smtClean="0"/>
              <a:t>b+c</a:t>
            </a:r>
            <a:r>
              <a:rPr lang="en-US" dirty="0" smtClean="0"/>
              <a:t>)=</a:t>
            </a:r>
            <a:r>
              <a:rPr lang="en-US" dirty="0" err="1" smtClean="0"/>
              <a:t>ab+ac</a:t>
            </a:r>
            <a:r>
              <a:rPr lang="en-US" dirty="0" smtClean="0"/>
              <a:t> introduced, need to be fluent in order to understand standard algorithm for the multiplication of whole numbers.</a:t>
            </a:r>
            <a:endParaRPr lang="en-US" dirty="0"/>
          </a:p>
        </p:txBody>
      </p:sp>
      <p:sp>
        <p:nvSpPr>
          <p:cNvPr id="23" name="TextBox 22"/>
          <p:cNvSpPr txBox="1"/>
          <p:nvPr/>
        </p:nvSpPr>
        <p:spPr>
          <a:xfrm>
            <a:off x="2584606" y="4825172"/>
            <a:ext cx="1589964" cy="338554"/>
          </a:xfrm>
          <a:prstGeom prst="rect">
            <a:avLst/>
          </a:prstGeom>
          <a:noFill/>
        </p:spPr>
        <p:txBody>
          <a:bodyPr wrap="square" rtlCol="0">
            <a:spAutoFit/>
          </a:bodyPr>
          <a:lstStyle/>
          <a:p>
            <a:r>
              <a:rPr lang="en-US" sz="1600" dirty="0" smtClean="0"/>
              <a:t>Grade 6</a:t>
            </a:r>
            <a:endParaRPr lang="en-US" sz="1600" dirty="0"/>
          </a:p>
        </p:txBody>
      </p:sp>
      <p:sp>
        <p:nvSpPr>
          <p:cNvPr id="24" name="TextBox 23"/>
          <p:cNvSpPr txBox="1"/>
          <p:nvPr/>
        </p:nvSpPr>
        <p:spPr>
          <a:xfrm>
            <a:off x="3740624" y="2592508"/>
            <a:ext cx="5410200"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6.EE.3 Apply the properties of operations to generate equivalent expressions. 3(2+x)=6+3x   or 10a + 3a= 13a (factor, distribute, combine like terms)</a:t>
            </a:r>
          </a:p>
          <a:p>
            <a:pPr marL="285750" indent="-285750">
              <a:buFont typeface="Arial" panose="020B0604020202020204" pitchFamily="34" charset="0"/>
              <a:buChar char="•"/>
            </a:pPr>
            <a:r>
              <a:rPr lang="en-US" dirty="0" smtClean="0"/>
              <a:t>6.EE.1 Write and evaluate numerical expressions involving whole number exponents.  After reading 5 times 4 squared, students write 5*4 </a:t>
            </a:r>
            <a:r>
              <a:rPr lang="en-US" baseline="30000" dirty="0" smtClean="0"/>
              <a:t>2</a:t>
            </a:r>
            <a:r>
              <a:rPr lang="en-US" dirty="0" smtClean="0"/>
              <a:t> and evaluate to get 80.</a:t>
            </a:r>
          </a:p>
          <a:p>
            <a:pPr marL="285750" indent="-285750">
              <a:buFont typeface="Arial" panose="020B0604020202020204" pitchFamily="34" charset="0"/>
              <a:buChar char="•"/>
            </a:pPr>
            <a:r>
              <a:rPr lang="en-US" dirty="0" smtClean="0"/>
              <a:t>6.EE.2c Evaluate expressions.  Perform arithmetic operations, including those involving whole number exponents.  Students learn x</a:t>
            </a:r>
            <a:r>
              <a:rPr lang="en-US" baseline="30000" dirty="0" smtClean="0"/>
              <a:t>5</a:t>
            </a:r>
            <a:r>
              <a:rPr lang="en-US" dirty="0" smtClean="0"/>
              <a:t>=x*x*x*x*x.  With that understood, they can substitute a value of s=2.5 into A=6s</a:t>
            </a:r>
            <a:r>
              <a:rPr lang="en-US" baseline="30000" dirty="0" smtClean="0"/>
              <a:t>2</a:t>
            </a:r>
            <a:r>
              <a:rPr lang="en-US" dirty="0" smtClean="0"/>
              <a:t> and get A=37.5</a:t>
            </a:r>
          </a:p>
          <a:p>
            <a:endParaRPr lang="en-US" dirty="0"/>
          </a:p>
        </p:txBody>
      </p:sp>
    </p:spTree>
    <p:extLst>
      <p:ext uri="{BB962C8B-B14F-4D97-AF65-F5344CB8AC3E}">
        <p14:creationId xmlns:p14="http://schemas.microsoft.com/office/powerpoint/2010/main" val="41768353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600" y="2819400"/>
            <a:ext cx="1589964" cy="400110"/>
          </a:xfrm>
          <a:prstGeom prst="rect">
            <a:avLst/>
          </a:prstGeom>
          <a:noFill/>
        </p:spPr>
        <p:txBody>
          <a:bodyPr wrap="square" rtlCol="0">
            <a:spAutoFit/>
          </a:bodyPr>
          <a:lstStyle/>
          <a:p>
            <a:r>
              <a:rPr lang="en-US" sz="2000" dirty="0" smtClean="0"/>
              <a:t>Grade 7</a:t>
            </a:r>
            <a:endParaRPr lang="en-US" sz="2000" dirty="0"/>
          </a:p>
        </p:txBody>
      </p:sp>
      <p:sp>
        <p:nvSpPr>
          <p:cNvPr id="7" name="TextBox 6"/>
          <p:cNvSpPr txBox="1"/>
          <p:nvPr/>
        </p:nvSpPr>
        <p:spPr>
          <a:xfrm>
            <a:off x="3680630" y="151881"/>
            <a:ext cx="5148618" cy="646330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7.EE.1 Apply properties of operations as strategies to add, subtract, factor, and expand linear expressions with rational coefficients.  Student encounter problems like:</a:t>
            </a:r>
          </a:p>
          <a:p>
            <a:r>
              <a:rPr lang="en-US" dirty="0" smtClean="0"/>
              <a:t>       (2x+6)-(5+5x)=-3x+1</a:t>
            </a:r>
          </a:p>
          <a:p>
            <a:r>
              <a:rPr lang="en-US" dirty="0" smtClean="0"/>
              <a:t>        8(x+3)-15=8x+9</a:t>
            </a:r>
          </a:p>
          <a:p>
            <a:r>
              <a:rPr lang="en-US" dirty="0" smtClean="0"/>
              <a:t>         12x+18=6(2x+3)</a:t>
            </a:r>
          </a:p>
          <a:p>
            <a:r>
              <a:rPr lang="en-US" dirty="0" smtClean="0"/>
              <a:t>        4(3x+4)-2(3x+4)=2(3x+4)</a:t>
            </a:r>
          </a:p>
          <a:p>
            <a:pPr marL="285750" indent="-285750">
              <a:buFont typeface="Arial" panose="020B0604020202020204" pitchFamily="34" charset="0"/>
              <a:buChar char="•"/>
            </a:pPr>
            <a:r>
              <a:rPr lang="en-US" dirty="0" smtClean="0"/>
              <a:t>7.EE.2 Understand that rewriting an expression in different forms in a problem context can shed light on the problem and how the quantities in it are related. For example, a + 0.05a = 1.05a means that “increase by 5%” is the same as “multiply by 1.05.” </a:t>
            </a:r>
          </a:p>
          <a:p>
            <a:pPr marL="285750" indent="-285750">
              <a:buFont typeface="Arial" panose="020B0604020202020204" pitchFamily="34" charset="0"/>
              <a:buChar char="•"/>
            </a:pPr>
            <a:r>
              <a:rPr lang="en-US" dirty="0" smtClean="0"/>
              <a:t>7.G.6 Solve mathematical problems involving area.  Students might explore the following:</a:t>
            </a:r>
          </a:p>
          <a:p>
            <a:r>
              <a:rPr lang="en-US" dirty="0" smtClean="0"/>
              <a:t>      a(</a:t>
            </a:r>
            <a:r>
              <a:rPr lang="en-US" dirty="0" err="1" smtClean="0"/>
              <a:t>a+b</a:t>
            </a:r>
            <a:r>
              <a:rPr lang="en-US" dirty="0" smtClean="0"/>
              <a:t>)=a </a:t>
            </a:r>
            <a:r>
              <a:rPr lang="en-US" baseline="30000" dirty="0" smtClean="0"/>
              <a:t>2</a:t>
            </a:r>
            <a:r>
              <a:rPr lang="en-US" dirty="0" smtClean="0"/>
              <a:t>+ab</a:t>
            </a:r>
          </a:p>
          <a:p>
            <a:r>
              <a:rPr lang="en-US" dirty="0"/>
              <a:t> </a:t>
            </a:r>
            <a:r>
              <a:rPr lang="en-US" dirty="0" smtClean="0"/>
              <a:t>     a(</a:t>
            </a:r>
            <a:r>
              <a:rPr lang="en-US" dirty="0" err="1" smtClean="0"/>
              <a:t>b+c</a:t>
            </a:r>
            <a:r>
              <a:rPr lang="en-US" dirty="0" smtClean="0"/>
              <a:t>)=</a:t>
            </a:r>
            <a:r>
              <a:rPr lang="en-US" dirty="0" err="1" smtClean="0"/>
              <a:t>ab+ac</a:t>
            </a:r>
            <a:endParaRPr lang="en-US" dirty="0" smtClean="0"/>
          </a:p>
          <a:p>
            <a:r>
              <a:rPr lang="en-US" dirty="0" smtClean="0"/>
              <a:t>      (</a:t>
            </a:r>
            <a:r>
              <a:rPr lang="en-US" dirty="0" err="1" smtClean="0"/>
              <a:t>a+b</a:t>
            </a:r>
            <a:r>
              <a:rPr lang="en-US" dirty="0" smtClean="0"/>
              <a:t>) </a:t>
            </a:r>
            <a:r>
              <a:rPr lang="en-US" baseline="30000" dirty="0" smtClean="0"/>
              <a:t>2=</a:t>
            </a:r>
            <a:r>
              <a:rPr lang="en-US" dirty="0" smtClean="0"/>
              <a:t>a </a:t>
            </a:r>
            <a:r>
              <a:rPr lang="en-US" baseline="30000" dirty="0" smtClean="0"/>
              <a:t>2</a:t>
            </a:r>
            <a:r>
              <a:rPr lang="en-US" dirty="0" smtClean="0"/>
              <a:t>+2ab+b</a:t>
            </a:r>
            <a:r>
              <a:rPr lang="en-US" baseline="30000" dirty="0" smtClean="0"/>
              <a:t>2</a:t>
            </a:r>
            <a:endParaRPr lang="en-US" dirty="0" smtClean="0"/>
          </a:p>
          <a:p>
            <a:r>
              <a:rPr lang="en-US" dirty="0" smtClean="0"/>
              <a:t>      (</a:t>
            </a:r>
            <a:r>
              <a:rPr lang="en-US" dirty="0" err="1" smtClean="0"/>
              <a:t>a+b</a:t>
            </a:r>
            <a:r>
              <a:rPr lang="en-US" dirty="0" smtClean="0"/>
              <a:t>)(a-b)=a </a:t>
            </a:r>
            <a:r>
              <a:rPr lang="en-US" baseline="30000" dirty="0" smtClean="0"/>
              <a:t>2</a:t>
            </a:r>
            <a:r>
              <a:rPr lang="en-US" dirty="0" smtClean="0"/>
              <a:t>-b </a:t>
            </a:r>
            <a:r>
              <a:rPr lang="en-US" baseline="30000" dirty="0" smtClean="0"/>
              <a:t>2</a:t>
            </a:r>
            <a:endParaRPr lang="en-US" dirty="0" smtClean="0"/>
          </a:p>
          <a:p>
            <a:pPr marL="285750" indent="-285750">
              <a:buFont typeface="Arial" panose="020B0604020202020204" pitchFamily="34" charset="0"/>
              <a:buChar char="•"/>
            </a:pPr>
            <a:r>
              <a:rPr lang="en-US" dirty="0"/>
              <a:t>7.NS.3 Solve real-world and mathematical problems involving the four operations with rational numbers</a:t>
            </a:r>
            <a:r>
              <a:rPr lang="en-US" dirty="0" smtClean="0"/>
              <a:t>.( </a:t>
            </a:r>
            <a:r>
              <a:rPr lang="en-US" dirty="0"/>
              <a:t>complex </a:t>
            </a:r>
            <a:r>
              <a:rPr lang="en-US" dirty="0" smtClean="0"/>
              <a:t>fractions ) </a:t>
            </a:r>
            <a:endParaRPr lang="en-US" dirty="0"/>
          </a:p>
        </p:txBody>
      </p:sp>
      <p:sp>
        <p:nvSpPr>
          <p:cNvPr id="8" name="TextBox 7"/>
          <p:cNvSpPr txBox="1"/>
          <p:nvPr/>
        </p:nvSpPr>
        <p:spPr>
          <a:xfrm>
            <a:off x="6172200" y="4780547"/>
            <a:ext cx="2743200" cy="646331"/>
          </a:xfrm>
          <a:prstGeom prst="rect">
            <a:avLst/>
          </a:prstGeom>
          <a:solidFill>
            <a:schemeClr val="accent2"/>
          </a:solidFill>
          <a:ln>
            <a:solidFill>
              <a:schemeClr val="accent2"/>
            </a:solidFill>
          </a:ln>
        </p:spPr>
        <p:txBody>
          <a:bodyPr wrap="square" rtlCol="0">
            <a:spAutoFit/>
          </a:bodyPr>
          <a:lstStyle/>
          <a:p>
            <a:r>
              <a:rPr lang="en-US" dirty="0" smtClean="0"/>
              <a:t>Proof of Pythagorean Theorem in grade 8</a:t>
            </a:r>
            <a:endParaRPr lang="en-US" dirty="0"/>
          </a:p>
        </p:txBody>
      </p:sp>
    </p:spTree>
    <p:extLst>
      <p:ext uri="{BB962C8B-B14F-4D97-AF65-F5344CB8AC3E}">
        <p14:creationId xmlns:p14="http://schemas.microsoft.com/office/powerpoint/2010/main" val="2504491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67000" y="4763674"/>
            <a:ext cx="1589964" cy="400110"/>
          </a:xfrm>
          <a:prstGeom prst="rect">
            <a:avLst/>
          </a:prstGeom>
          <a:noFill/>
        </p:spPr>
        <p:txBody>
          <a:bodyPr wrap="square" rtlCol="0">
            <a:spAutoFit/>
          </a:bodyPr>
          <a:lstStyle/>
          <a:p>
            <a:r>
              <a:rPr lang="en-US" sz="2000" dirty="0" smtClean="0"/>
              <a:t>Grade 8</a:t>
            </a:r>
            <a:endParaRPr lang="en-US" sz="2000" dirty="0"/>
          </a:p>
        </p:txBody>
      </p:sp>
      <mc:AlternateContent xmlns:mc="http://schemas.openxmlformats.org/markup-compatibility/2006" xmlns:a14="http://schemas.microsoft.com/office/drawing/2010/main">
        <mc:Choice Requires="a14">
          <p:sp>
            <p:nvSpPr>
              <p:cNvPr id="7" name="TextBox 6"/>
              <p:cNvSpPr txBox="1"/>
              <p:nvPr/>
            </p:nvSpPr>
            <p:spPr>
              <a:xfrm>
                <a:off x="888526" y="270240"/>
                <a:ext cx="4381500" cy="49169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8.EE.1 Know and apply the properties of integer exponents to generate equivalent numerical expressions. (Negative Exponents )  What is x</a:t>
                </a:r>
                <a:r>
                  <a:rPr lang="en-US" baseline="30000" dirty="0" smtClean="0"/>
                  <a:t>-1</a:t>
                </a:r>
                <a:r>
                  <a:rPr lang="en-US" dirty="0" smtClean="0"/>
                  <a:t> ?</a:t>
                </a:r>
              </a:p>
              <a:p>
                <a:r>
                  <a:rPr lang="en-US" dirty="0" smtClean="0"/>
                  <a:t>     </a:t>
                </a:r>
                <a14:m>
                  <m:oMath xmlns="" xmlns:m="http://schemas.openxmlformats.org/officeDocument/2006/math">
                    <m:f>
                      <m:fPr>
                        <m:ctrlPr>
                          <a:rPr lang="en-US" i="1" smtClean="0">
                            <a:latin typeface="Cambria Math"/>
                          </a:rPr>
                        </m:ctrlPr>
                      </m:fPr>
                      <m:num>
                        <m:r>
                          <a:rPr lang="en-US" b="0" i="1" smtClean="0">
                            <a:latin typeface="Cambria Math" panose="02040503050406030204" pitchFamily="18" charset="0"/>
                          </a:rPr>
                          <m:t>1</m:t>
                        </m:r>
                      </m:num>
                      <m:den>
                        <m:r>
                          <a:rPr lang="en-US" b="0" i="1" smtClean="0">
                            <a:latin typeface="Cambria Math"/>
                          </a:rPr>
                          <m:t>𝑥</m:t>
                        </m:r>
                        <m:r>
                          <a:rPr lang="en-US" b="0" i="1" baseline="30000" smtClean="0">
                            <a:latin typeface="Cambria Math"/>
                          </a:rPr>
                          <m:t>3</m:t>
                        </m:r>
                      </m:den>
                    </m:f>
                  </m:oMath>
                </a14:m>
                <a:r>
                  <a:rPr lang="en-US" dirty="0" smtClean="0"/>
                  <a:t> (x</a:t>
                </a:r>
                <a:r>
                  <a:rPr lang="en-US" baseline="30000" dirty="0" smtClean="0"/>
                  <a:t>4</a:t>
                </a:r>
                <a:r>
                  <a:rPr lang="en-US" dirty="0" smtClean="0"/>
                  <a:t>)</a:t>
                </a:r>
                <a:r>
                  <a:rPr lang="en-US" baseline="30000" dirty="0" smtClean="0"/>
                  <a:t> </a:t>
                </a:r>
                <a:r>
                  <a:rPr lang="en-US" dirty="0" smtClean="0"/>
                  <a:t>     </a:t>
                </a:r>
                <a14:m>
                  <m:oMath xmlns="" xmlns:m="http://schemas.openxmlformats.org/officeDocument/2006/math">
                    <m:f>
                      <m:fPr>
                        <m:ctrlPr>
                          <a:rPr lang="en-US" i="1" smtClean="0">
                            <a:latin typeface="Cambria Math"/>
                          </a:rPr>
                        </m:ctrlPr>
                      </m:fPr>
                      <m:num>
                        <m:r>
                          <a:rPr lang="en-US" b="0" i="1" smtClean="0">
                            <a:latin typeface="Cambria Math"/>
                          </a:rPr>
                          <m:t>1</m:t>
                        </m:r>
                      </m:num>
                      <m:den>
                        <m:sSup>
                          <m:sSupPr>
                            <m:ctrlPr>
                              <a:rPr lang="en-US" i="1" smtClean="0">
                                <a:latin typeface="Cambria Math"/>
                              </a:rPr>
                            </m:ctrlPr>
                          </m:sSupPr>
                          <m:e>
                            <m:r>
                              <a:rPr lang="en-US" b="0" i="1" smtClean="0">
                                <a:latin typeface="Cambria Math"/>
                              </a:rPr>
                              <m:t>𝑥</m:t>
                            </m:r>
                          </m:e>
                          <m:sup>
                            <m:r>
                              <a:rPr lang="en-US" b="0" i="1" smtClean="0">
                                <a:latin typeface="Cambria Math"/>
                              </a:rPr>
                              <m:t>3</m:t>
                            </m:r>
                          </m:sup>
                        </m:sSup>
                      </m:den>
                    </m:f>
                  </m:oMath>
                </a14:m>
                <a:r>
                  <a:rPr lang="en-US" dirty="0" smtClean="0"/>
                  <a:t> (x</a:t>
                </a:r>
                <a:r>
                  <a:rPr lang="en-US" baseline="30000" dirty="0" smtClean="0"/>
                  <a:t>3</a:t>
                </a:r>
                <a:r>
                  <a:rPr lang="en-US" dirty="0" smtClean="0"/>
                  <a:t> )      </a:t>
                </a:r>
                <a14:m>
                  <m:oMath xmlns="" xmlns:m="http://schemas.openxmlformats.org/officeDocument/2006/math">
                    <m:f>
                      <m:fPr>
                        <m:ctrlPr>
                          <a:rPr lang="en-US" i="1" dirty="0" smtClean="0">
                            <a:latin typeface="Cambria Math"/>
                          </a:rPr>
                        </m:ctrlPr>
                      </m:fPr>
                      <m:num>
                        <m:r>
                          <a:rPr lang="en-US" b="0" i="1" dirty="0" smtClean="0">
                            <a:latin typeface="Cambria Math"/>
                          </a:rPr>
                          <m:t>1</m:t>
                        </m:r>
                      </m:num>
                      <m:den>
                        <m:sSup>
                          <m:sSupPr>
                            <m:ctrlPr>
                              <a:rPr lang="en-US" i="1" dirty="0" smtClean="0">
                                <a:latin typeface="Cambria Math"/>
                              </a:rPr>
                            </m:ctrlPr>
                          </m:sSupPr>
                          <m:e>
                            <m:r>
                              <a:rPr lang="en-US" b="0" i="1" dirty="0" smtClean="0">
                                <a:latin typeface="Cambria Math"/>
                              </a:rPr>
                              <m:t>𝑥</m:t>
                            </m:r>
                          </m:e>
                          <m:sup>
                            <m:r>
                              <a:rPr lang="en-US" b="0" i="1" dirty="0" smtClean="0">
                                <a:latin typeface="Cambria Math"/>
                              </a:rPr>
                              <m:t>3</m:t>
                            </m:r>
                          </m:sup>
                        </m:sSup>
                      </m:den>
                    </m:f>
                  </m:oMath>
                </a14:m>
                <a:r>
                  <a:rPr lang="en-US" dirty="0" smtClean="0"/>
                  <a:t> (x</a:t>
                </a:r>
                <a:r>
                  <a:rPr lang="en-US" baseline="30000" dirty="0" smtClean="0"/>
                  <a:t>2</a:t>
                </a:r>
                <a:r>
                  <a:rPr lang="en-US" dirty="0" smtClean="0"/>
                  <a:t> )        </a:t>
                </a:r>
                <a:r>
                  <a:rPr lang="en-US" u="sng" dirty="0" smtClean="0"/>
                  <a:t>25 x</a:t>
                </a:r>
                <a:r>
                  <a:rPr lang="en-US" u="sng" baseline="30000" dirty="0" smtClean="0"/>
                  <a:t>3</a:t>
                </a:r>
                <a:r>
                  <a:rPr lang="en-US" u="sng" dirty="0" smtClean="0"/>
                  <a:t> y</a:t>
                </a:r>
                <a:r>
                  <a:rPr lang="en-US" u="sng" baseline="30000" dirty="0" smtClean="0"/>
                  <a:t>-5</a:t>
                </a:r>
                <a:endParaRPr lang="en-US" u="sng" dirty="0" smtClean="0"/>
              </a:p>
              <a:p>
                <a:r>
                  <a:rPr lang="en-US" dirty="0" smtClean="0"/>
                  <a:t>                                                           5 x</a:t>
                </a:r>
                <a:r>
                  <a:rPr lang="en-US" baseline="30000" dirty="0" smtClean="0"/>
                  <a:t> -2  </a:t>
                </a:r>
                <a:r>
                  <a:rPr lang="en-US" dirty="0" smtClean="0"/>
                  <a:t>y </a:t>
                </a:r>
                <a:r>
                  <a:rPr lang="en-US" baseline="30000" dirty="0" smtClean="0"/>
                  <a:t>4</a:t>
                </a:r>
                <a:endParaRPr lang="en-US" dirty="0"/>
              </a:p>
              <a:p>
                <a:endParaRPr lang="en-US" dirty="0"/>
              </a:p>
              <a:p>
                <a:pPr marL="285750" indent="-285750">
                  <a:buFont typeface="Arial" panose="020B0604020202020204" pitchFamily="34" charset="0"/>
                  <a:buChar char="•"/>
                </a:pPr>
                <a:r>
                  <a:rPr lang="en-US" dirty="0"/>
                  <a:t>8.EE.4 Perform operations with numbers expressed in scientific </a:t>
                </a:r>
                <a:r>
                  <a:rPr lang="en-US" dirty="0" smtClean="0"/>
                  <a:t>notation. </a:t>
                </a:r>
              </a:p>
              <a:p>
                <a:endParaRPr lang="en-US" dirty="0" smtClean="0"/>
              </a:p>
              <a:p>
                <a:endParaRPr lang="en-US" dirty="0" smtClean="0"/>
              </a:p>
              <a:p>
                <a:r>
                  <a:rPr lang="en-US" dirty="0" smtClean="0"/>
                  <a:t>X </a:t>
                </a:r>
                <a:r>
                  <a:rPr lang="en-US" baseline="30000" dirty="0"/>
                  <a:t>3</a:t>
                </a:r>
                <a:r>
                  <a:rPr lang="en-US" dirty="0"/>
                  <a:t>(2x </a:t>
                </a:r>
                <a:r>
                  <a:rPr lang="en-US" baseline="30000" dirty="0"/>
                  <a:t>4</a:t>
                </a:r>
                <a:r>
                  <a:rPr lang="en-US" dirty="0"/>
                  <a:t>)</a:t>
                </a:r>
              </a:p>
              <a:p>
                <a:r>
                  <a:rPr lang="en-US" dirty="0"/>
                  <a:t>X </a:t>
                </a:r>
                <a:r>
                  <a:rPr lang="en-US" baseline="30000" dirty="0"/>
                  <a:t>3</a:t>
                </a:r>
                <a:r>
                  <a:rPr lang="en-US" dirty="0"/>
                  <a:t>(2x </a:t>
                </a:r>
                <a:r>
                  <a:rPr lang="en-US" baseline="30000" dirty="0"/>
                  <a:t>4</a:t>
                </a:r>
                <a:r>
                  <a:rPr lang="en-US" dirty="0"/>
                  <a:t>+7x)</a:t>
                </a:r>
              </a:p>
              <a:p>
                <a:r>
                  <a:rPr lang="en-US" dirty="0"/>
                  <a:t>(x </a:t>
                </a:r>
                <a:r>
                  <a:rPr lang="en-US" baseline="30000" dirty="0"/>
                  <a:t>3</a:t>
                </a:r>
                <a:r>
                  <a:rPr lang="en-US" dirty="0"/>
                  <a:t>+x </a:t>
                </a:r>
                <a:r>
                  <a:rPr lang="en-US" baseline="30000" dirty="0"/>
                  <a:t>2</a:t>
                </a:r>
                <a:r>
                  <a:rPr lang="en-US" dirty="0"/>
                  <a:t>)(2x </a:t>
                </a:r>
                <a:r>
                  <a:rPr lang="en-US" baseline="30000" dirty="0"/>
                  <a:t>4</a:t>
                </a:r>
                <a:r>
                  <a:rPr lang="en-US" dirty="0"/>
                  <a:t>+7x)</a:t>
                </a:r>
              </a:p>
              <a:p>
                <a:endParaRPr lang="en-US" dirty="0"/>
              </a:p>
              <a:p>
                <a:endParaRPr lang="en-US" dirty="0" smtClean="0"/>
              </a:p>
              <a:p>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888526" y="270240"/>
                <a:ext cx="4381500" cy="4916923"/>
              </a:xfrm>
              <a:prstGeom prst="rect">
                <a:avLst/>
              </a:prstGeom>
              <a:blipFill rotWithShape="1">
                <a:blip r:embed="rId2"/>
                <a:stretch>
                  <a:fillRect l="-1252" t="-620" r="-556"/>
                </a:stretch>
              </a:blipFill>
            </p:spPr>
            <p:txBody>
              <a:bodyPr/>
              <a:lstStyle/>
              <a:p>
                <a:r>
                  <a:rPr lang="en-US">
                    <a:noFill/>
                  </a:rPr>
                  <a:t> </a:t>
                </a:r>
              </a:p>
            </p:txBody>
          </p:sp>
        </mc:Fallback>
      </mc:AlternateContent>
      <p:sp>
        <p:nvSpPr>
          <p:cNvPr id="8" name="TextBox 7"/>
          <p:cNvSpPr txBox="1"/>
          <p:nvPr/>
        </p:nvSpPr>
        <p:spPr>
          <a:xfrm>
            <a:off x="3238500" y="5773577"/>
            <a:ext cx="1143000" cy="400110"/>
          </a:xfrm>
          <a:prstGeom prst="rect">
            <a:avLst/>
          </a:prstGeom>
          <a:noFill/>
        </p:spPr>
        <p:txBody>
          <a:bodyPr wrap="square" rtlCol="0">
            <a:spAutoFit/>
          </a:bodyPr>
          <a:lstStyle/>
          <a:p>
            <a:r>
              <a:rPr lang="en-US" sz="2000" dirty="0" smtClean="0"/>
              <a:t>Algebra I</a:t>
            </a:r>
            <a:r>
              <a:rPr lang="en-US" sz="1600" dirty="0" smtClean="0"/>
              <a:t> </a:t>
            </a:r>
            <a:endParaRPr lang="en-US" sz="1600" dirty="0"/>
          </a:p>
        </p:txBody>
      </p:sp>
      <p:sp>
        <p:nvSpPr>
          <p:cNvPr id="9" name="TextBox 8"/>
          <p:cNvSpPr txBox="1"/>
          <p:nvPr/>
        </p:nvSpPr>
        <p:spPr>
          <a:xfrm>
            <a:off x="5676900" y="399176"/>
            <a:ext cx="3238500" cy="535531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Building fluency with the multiplication of two binomials and other simple polynomials.  Variables raised to integer exponents. </a:t>
            </a:r>
          </a:p>
          <a:p>
            <a:pPr marL="285750" indent="-285750">
              <a:buFont typeface="Arial" panose="020B0604020202020204" pitchFamily="34" charset="0"/>
              <a:buChar char="•"/>
            </a:pPr>
            <a:r>
              <a:rPr lang="en-US" dirty="0" smtClean="0"/>
              <a:t>A.SSE.A.2  Use the structure of an expressions to identify ways to rewrite it. </a:t>
            </a:r>
          </a:p>
          <a:p>
            <a:pPr marL="285750" indent="-285750">
              <a:buFont typeface="Arial" panose="020B0604020202020204" pitchFamily="34" charset="0"/>
              <a:buChar char="•"/>
            </a:pPr>
            <a:r>
              <a:rPr lang="en-US" dirty="0" smtClean="0"/>
              <a:t>A.APR.A.1 Add, subtract and multiply polynomials. </a:t>
            </a:r>
          </a:p>
          <a:p>
            <a:pPr marL="285750" indent="-285750">
              <a:buFont typeface="Arial" panose="020B0604020202020204" pitchFamily="34" charset="0"/>
              <a:buChar char="•"/>
            </a:pPr>
            <a:r>
              <a:rPr lang="en-US" dirty="0" smtClean="0"/>
              <a:t>ASSE.B.3 Choose and produce an equivalent form of an expression …factor quadratics, complete the square, use properties of exponents to transform expressions for exponential functions. (Integer exponents)</a:t>
            </a:r>
            <a:endParaRPr lang="en-US" dirty="0"/>
          </a:p>
        </p:txBody>
      </p:sp>
    </p:spTree>
    <p:extLst>
      <p:ext uri="{BB962C8B-B14F-4D97-AF65-F5344CB8AC3E}">
        <p14:creationId xmlns:p14="http://schemas.microsoft.com/office/powerpoint/2010/main" val="4000006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1997" y="3911925"/>
            <a:ext cx="1143000" cy="338554"/>
          </a:xfrm>
          <a:prstGeom prst="rect">
            <a:avLst/>
          </a:prstGeom>
          <a:noFill/>
        </p:spPr>
        <p:txBody>
          <a:bodyPr wrap="square" rtlCol="0">
            <a:spAutoFit/>
          </a:bodyPr>
          <a:lstStyle/>
          <a:p>
            <a:r>
              <a:rPr lang="en-US" sz="1600" dirty="0" smtClean="0"/>
              <a:t>6th grade</a:t>
            </a:r>
            <a:endParaRPr lang="en-US" sz="1600" dirty="0"/>
          </a:p>
        </p:txBody>
      </p:sp>
      <p:sp>
        <p:nvSpPr>
          <p:cNvPr id="48" name="TextBox 47"/>
          <p:cNvSpPr txBox="1"/>
          <p:nvPr/>
        </p:nvSpPr>
        <p:spPr>
          <a:xfrm>
            <a:off x="2449742" y="4738290"/>
            <a:ext cx="1143000" cy="338554"/>
          </a:xfrm>
          <a:prstGeom prst="rect">
            <a:avLst/>
          </a:prstGeom>
          <a:noFill/>
        </p:spPr>
        <p:txBody>
          <a:bodyPr wrap="square" rtlCol="0">
            <a:spAutoFit/>
          </a:bodyPr>
          <a:lstStyle/>
          <a:p>
            <a:r>
              <a:rPr lang="en-US" sz="1600" dirty="0" smtClean="0"/>
              <a:t>8th grade</a:t>
            </a:r>
            <a:endParaRPr lang="en-US" sz="1600" dirty="0"/>
          </a:p>
        </p:txBody>
      </p:sp>
      <mc:AlternateContent xmlns:mc="http://schemas.openxmlformats.org/markup-compatibility/2006" xmlns:a14="http://schemas.microsoft.com/office/drawing/2010/main">
        <mc:Choice Requires="a14">
          <p:sp>
            <p:nvSpPr>
              <p:cNvPr id="5" name="TextBox 4"/>
              <p:cNvSpPr txBox="1"/>
              <p:nvPr/>
            </p:nvSpPr>
            <p:spPr>
              <a:xfrm>
                <a:off x="278042" y="516426"/>
                <a:ext cx="4903558"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Write and evaluate numerical expressions involving whole-number exponents.</a:t>
                </a:r>
                <a:endParaRPr lang="en-US" sz="1400" dirty="0"/>
              </a:p>
              <a:p>
                <a:pPr marL="285750" indent="-285750">
                  <a:buFont typeface="Arial" panose="020B0604020202020204" pitchFamily="34" charset="0"/>
                  <a:buChar char="•"/>
                </a:pPr>
                <a:r>
                  <a:rPr lang="en-US" sz="1400" dirty="0"/>
                  <a:t>Evaluate expressions at specific values of their variables. Include expressions that arise from formulas used in real-world problems. Perform arithmetic operations, including those involving whole-number exponents, in the conventional order when there are no parentheses to specify a particular order (Order of Operations). For example, use the formulas V = </a:t>
                </a:r>
                <a14:m>
                  <m:oMath xmlns="" xmlns:m="http://schemas.openxmlformats.org/officeDocument/2006/math">
                    <m:sSup>
                      <m:sSupPr>
                        <m:ctrlPr>
                          <a:rPr lang="en-US" sz="1400" i="1" smtClean="0">
                            <a:latin typeface="Cambria Math"/>
                          </a:rPr>
                        </m:ctrlPr>
                      </m:sSupPr>
                      <m:e>
                        <m:r>
                          <a:rPr lang="en-US" sz="1400" b="0" i="1" smtClean="0">
                            <a:latin typeface="Cambria Math" panose="02040503050406030204" pitchFamily="18" charset="0"/>
                          </a:rPr>
                          <m:t>𝑠</m:t>
                        </m:r>
                      </m:e>
                      <m:sup>
                        <m:r>
                          <a:rPr lang="en-US" sz="1400" b="0" i="1" smtClean="0">
                            <a:latin typeface="Cambria Math" panose="02040503050406030204" pitchFamily="18" charset="0"/>
                          </a:rPr>
                          <m:t>3</m:t>
                        </m:r>
                      </m:sup>
                    </m:sSup>
                  </m:oMath>
                </a14:m>
                <a:r>
                  <a:rPr lang="en-US" sz="1400" dirty="0" smtClean="0"/>
                  <a:t> </a:t>
                </a:r>
                <a:r>
                  <a:rPr lang="en-US" sz="1400" dirty="0"/>
                  <a:t>A = 6 </a:t>
                </a:r>
                <a14:m>
                  <m:oMath xmlns="" xmlns:m="http://schemas.openxmlformats.org/officeDocument/2006/math">
                    <m:sSup>
                      <m:sSupPr>
                        <m:ctrlPr>
                          <a:rPr lang="en-US" sz="1400" i="1" smtClean="0">
                            <a:latin typeface="Cambria Math"/>
                          </a:rPr>
                        </m:ctrlPr>
                      </m:sSupPr>
                      <m:e>
                        <m:r>
                          <a:rPr lang="en-US" sz="1400" b="0" i="1" smtClean="0">
                            <a:latin typeface="Cambria Math" panose="02040503050406030204" pitchFamily="18" charset="0"/>
                          </a:rPr>
                          <m:t>𝑠</m:t>
                        </m:r>
                      </m:e>
                      <m:sup>
                        <m:r>
                          <a:rPr lang="en-US" sz="1400" b="0" i="1" smtClean="0">
                            <a:latin typeface="Cambria Math" panose="02040503050406030204" pitchFamily="18" charset="0"/>
                          </a:rPr>
                          <m:t>2</m:t>
                        </m:r>
                      </m:sup>
                    </m:sSup>
                  </m:oMath>
                </a14:m>
                <a:r>
                  <a:rPr lang="en-US" sz="1400" dirty="0" smtClean="0"/>
                  <a:t> </a:t>
                </a:r>
                <a:r>
                  <a:rPr lang="en-US" sz="1400" dirty="0"/>
                  <a:t>to find the volume and surface area of a cube with sides of length s = 1/2. </a:t>
                </a:r>
              </a:p>
            </p:txBody>
          </p:sp>
        </mc:Choice>
        <mc:Fallback xmlns="">
          <p:sp>
            <p:nvSpPr>
              <p:cNvPr id="5" name="TextBox 4"/>
              <p:cNvSpPr txBox="1">
                <a:spLocks noRot="1" noChangeAspect="1" noMove="1" noResize="1" noEditPoints="1" noAdjustHandles="1" noChangeArrowheads="1" noChangeShapeType="1" noTextEdit="1"/>
              </p:cNvSpPr>
              <p:nvPr/>
            </p:nvSpPr>
            <p:spPr>
              <a:xfrm>
                <a:off x="278042" y="516426"/>
                <a:ext cx="4903558" cy="2246769"/>
              </a:xfrm>
              <a:prstGeom prst="rect">
                <a:avLst/>
              </a:prstGeom>
              <a:blipFill rotWithShape="0">
                <a:blip r:embed="rId3"/>
                <a:stretch>
                  <a:fillRect l="-249" t="-543" r="-746" b="-19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3424609" y="2819144"/>
                <a:ext cx="5625357" cy="3108543"/>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Work with radicals and integer exponents. </a:t>
                </a:r>
              </a:p>
              <a:p>
                <a:pPr marL="285750" indent="-285750">
                  <a:buFont typeface="Arial" panose="020B0604020202020204" pitchFamily="34" charset="0"/>
                  <a:buChar char="•"/>
                </a:pPr>
                <a:r>
                  <a:rPr lang="en-US" sz="1400" dirty="0"/>
                  <a:t>Know and apply the properties of integer exponents to generate equivalent numerical expressions. </a:t>
                </a:r>
                <a:endParaRPr lang="en-US" sz="1400" dirty="0" smtClean="0"/>
              </a:p>
              <a:p>
                <a:pPr marL="285750" indent="-285750">
                  <a:buFont typeface="Arial" panose="020B0604020202020204" pitchFamily="34" charset="0"/>
                  <a:buChar char="•"/>
                </a:pPr>
                <a:r>
                  <a:rPr lang="en-US" sz="1400" b="1" dirty="0" smtClean="0"/>
                  <a:t>8.EE.2</a:t>
                </a:r>
                <a:r>
                  <a:rPr lang="en-US" sz="1400" dirty="0" smtClean="0"/>
                  <a:t> Use </a:t>
                </a:r>
                <a:r>
                  <a:rPr lang="en-US" sz="1400" dirty="0"/>
                  <a:t>square root and cube root symbols to represent solutions to equations of the </a:t>
                </a:r>
                <a:r>
                  <a:rPr lang="en-US" sz="1400" dirty="0" smtClean="0"/>
                  <a:t>form </a:t>
                </a:r>
                <a14:m>
                  <m:oMath xmlns="" xmlns:m="http://schemas.openxmlformats.org/officeDocument/2006/math">
                    <m:sSup>
                      <m:sSupPr>
                        <m:ctrlPr>
                          <a:rPr lang="en-US" sz="1400" i="1" smtClean="0">
                            <a:latin typeface="Cambria Math"/>
                          </a:rPr>
                        </m:ctrlPr>
                      </m:sSupPr>
                      <m:e>
                        <m:r>
                          <a:rPr lang="en-US" sz="1400" b="0" i="1" smtClean="0">
                            <a:latin typeface="Cambria Math" panose="02040503050406030204" pitchFamily="18" charset="0"/>
                          </a:rPr>
                          <m:t>𝑥</m:t>
                        </m:r>
                      </m:e>
                      <m:sup>
                        <m:r>
                          <a:rPr lang="en-US" sz="1400" b="0" i="1" smtClean="0">
                            <a:latin typeface="Cambria Math" panose="02040503050406030204" pitchFamily="18" charset="0"/>
                          </a:rPr>
                          <m:t>2</m:t>
                        </m:r>
                      </m:sup>
                    </m:sSup>
                  </m:oMath>
                </a14:m>
                <a:r>
                  <a:rPr lang="en-US" sz="1400" dirty="0" smtClean="0"/>
                  <a:t>  </a:t>
                </a:r>
                <a:r>
                  <a:rPr lang="en-US" sz="1400" dirty="0"/>
                  <a:t>= p and </a:t>
                </a:r>
                <a14:m>
                  <m:oMath xmlns="" xmlns:m="http://schemas.openxmlformats.org/officeDocument/2006/math">
                    <m:sSup>
                      <m:sSupPr>
                        <m:ctrlPr>
                          <a:rPr lang="en-US" sz="1400" i="1" smtClean="0">
                            <a:latin typeface="Cambria Math"/>
                          </a:rPr>
                        </m:ctrlPr>
                      </m:sSupPr>
                      <m:e>
                        <m:r>
                          <a:rPr lang="en-US" sz="1400" b="0" i="1" smtClean="0">
                            <a:latin typeface="Cambria Math" panose="02040503050406030204" pitchFamily="18" charset="0"/>
                          </a:rPr>
                          <m:t>𝑥</m:t>
                        </m:r>
                      </m:e>
                      <m:sup>
                        <m:r>
                          <a:rPr lang="en-US" sz="1400" b="0" i="1" smtClean="0">
                            <a:latin typeface="Cambria Math" panose="02040503050406030204" pitchFamily="18" charset="0"/>
                          </a:rPr>
                          <m:t>3</m:t>
                        </m:r>
                      </m:sup>
                    </m:sSup>
                  </m:oMath>
                </a14:m>
                <a:r>
                  <a:rPr lang="en-US" sz="1400" dirty="0" smtClean="0"/>
                  <a:t>=p, </a:t>
                </a:r>
                <a:r>
                  <a:rPr lang="en-US" sz="1400" dirty="0"/>
                  <a:t>where p is a positive rational number. Evaluate square roots of small perfect squares and cube roots of small perfect cubes. Know that √2 is irrational</a:t>
                </a:r>
                <a:r>
                  <a:rPr lang="en-US" sz="1400" dirty="0" smtClean="0"/>
                  <a:t>.</a:t>
                </a:r>
              </a:p>
              <a:p>
                <a:pPr marL="285750" indent="-285750">
                  <a:buFont typeface="Arial" panose="020B0604020202020204" pitchFamily="34" charset="0"/>
                  <a:buChar char="•"/>
                </a:pPr>
                <a:r>
                  <a:rPr lang="en-US" sz="1400" b="1" dirty="0" smtClean="0"/>
                  <a:t>8.G.6</a:t>
                </a:r>
                <a:r>
                  <a:rPr lang="en-US" sz="1400" dirty="0" smtClean="0"/>
                  <a:t> Explain </a:t>
                </a:r>
                <a:r>
                  <a:rPr lang="en-US" sz="1400" dirty="0"/>
                  <a:t>a proof of the Pythagorean Theorem and its converse. </a:t>
                </a:r>
                <a:endParaRPr lang="en-US" sz="1400" dirty="0" smtClean="0"/>
              </a:p>
              <a:p>
                <a:pPr marL="285750" indent="-285750">
                  <a:buFont typeface="Arial" panose="020B0604020202020204" pitchFamily="34" charset="0"/>
                  <a:buChar char="•"/>
                </a:pPr>
                <a:r>
                  <a:rPr lang="en-US" sz="1400" b="1" dirty="0" smtClean="0"/>
                  <a:t>8.G.7</a:t>
                </a:r>
                <a:r>
                  <a:rPr lang="en-US" sz="1400" dirty="0" smtClean="0"/>
                  <a:t> Apply </a:t>
                </a:r>
                <a:r>
                  <a:rPr lang="en-US" sz="1400" dirty="0"/>
                  <a:t>the Pythagorean Theorem to determine unknown side lengths in right triangles in real-world and mathematical problems in two and three dimensions</a:t>
                </a:r>
                <a:r>
                  <a:rPr lang="en-US" sz="1400" dirty="0" smtClean="0"/>
                  <a:t>. </a:t>
                </a:r>
              </a:p>
              <a:p>
                <a:pPr marL="285750" indent="-285750">
                  <a:buFont typeface="Arial" panose="020B0604020202020204" pitchFamily="34" charset="0"/>
                  <a:buChar char="•"/>
                </a:pPr>
                <a:r>
                  <a:rPr lang="en-US" sz="1400" b="1" dirty="0" smtClean="0"/>
                  <a:t>8.G.8</a:t>
                </a:r>
                <a:r>
                  <a:rPr lang="en-US" sz="1400" dirty="0" smtClean="0"/>
                  <a:t> Apply </a:t>
                </a:r>
                <a:r>
                  <a:rPr lang="en-US" sz="1400" dirty="0"/>
                  <a:t>the Pythagorean Theorem to find the distance between two points in a coordinate system. </a:t>
                </a:r>
                <a:endParaRPr lang="en-US" sz="1400" dirty="0" smtClean="0"/>
              </a:p>
              <a:p>
                <a:pPr marL="285750" indent="-285750">
                  <a:buFont typeface="Arial" panose="020B0604020202020204" pitchFamily="34" charset="0"/>
                  <a:buChar char="•"/>
                </a:pPr>
                <a:endParaRPr lang="en-US" sz="1400" dirty="0"/>
              </a:p>
            </p:txBody>
          </p:sp>
        </mc:Choice>
        <mc:Fallback xmlns="">
          <p:sp>
            <p:nvSpPr>
              <p:cNvPr id="51" name="TextBox 50"/>
              <p:cNvSpPr txBox="1">
                <a:spLocks noRot="1" noChangeAspect="1" noMove="1" noResize="1" noEditPoints="1" noAdjustHandles="1" noChangeArrowheads="1" noChangeShapeType="1" noTextEdit="1"/>
              </p:cNvSpPr>
              <p:nvPr/>
            </p:nvSpPr>
            <p:spPr>
              <a:xfrm>
                <a:off x="3424609" y="2819144"/>
                <a:ext cx="5625357" cy="3108543"/>
              </a:xfrm>
              <a:prstGeom prst="rect">
                <a:avLst/>
              </a:prstGeom>
              <a:blipFill rotWithShape="1">
                <a:blip r:embed="rId4"/>
                <a:stretch>
                  <a:fillRect l="-217" t="-196" r="-758"/>
                </a:stretch>
              </a:blipFill>
            </p:spPr>
            <p:txBody>
              <a:bodyPr/>
              <a:lstStyle/>
              <a:p>
                <a:r>
                  <a:rPr lang="en-US">
                    <a:noFill/>
                  </a:rPr>
                  <a:t> </a:t>
                </a:r>
              </a:p>
            </p:txBody>
          </p:sp>
        </mc:Fallback>
      </mc:AlternateContent>
      <p:sp>
        <p:nvSpPr>
          <p:cNvPr id="2" name="Rectangle 1"/>
          <p:cNvSpPr/>
          <p:nvPr/>
        </p:nvSpPr>
        <p:spPr>
          <a:xfrm>
            <a:off x="5562600" y="0"/>
            <a:ext cx="4475113"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Radicals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856073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8" grpId="0"/>
      <p:bldP spid="5" grpId="0"/>
      <p:bldP spid="5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9222" y="6338151"/>
            <a:ext cx="2352854" cy="202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45649" y="2550081"/>
            <a:ext cx="1143000" cy="338554"/>
          </a:xfrm>
          <a:prstGeom prst="rect">
            <a:avLst/>
          </a:prstGeom>
          <a:noFill/>
        </p:spPr>
        <p:txBody>
          <a:bodyPr wrap="square" rtlCol="0">
            <a:spAutoFit/>
          </a:bodyPr>
          <a:lstStyle/>
          <a:p>
            <a:r>
              <a:rPr lang="en-US" sz="1600" dirty="0" smtClean="0"/>
              <a:t>Algebra I</a:t>
            </a:r>
            <a:endParaRPr lang="en-US" sz="1600" dirty="0"/>
          </a:p>
        </p:txBody>
      </p:sp>
      <p:sp>
        <p:nvSpPr>
          <p:cNvPr id="9" name="TextBox 8"/>
          <p:cNvSpPr txBox="1"/>
          <p:nvPr/>
        </p:nvSpPr>
        <p:spPr>
          <a:xfrm>
            <a:off x="990600" y="457200"/>
            <a:ext cx="5410200" cy="2092881"/>
          </a:xfrm>
          <a:prstGeom prst="rect">
            <a:avLst/>
          </a:prstGeom>
          <a:noFill/>
        </p:spPr>
        <p:txBody>
          <a:bodyPr wrap="square" rtlCol="0">
            <a:spAutoFit/>
          </a:bodyPr>
          <a:lstStyle/>
          <a:p>
            <a:pPr marL="285750" indent="-285750">
              <a:buFont typeface="Arial" panose="020B0604020202020204" pitchFamily="34" charset="0"/>
              <a:buChar char="•"/>
            </a:pPr>
            <a:r>
              <a:rPr lang="en-US" sz="1400" b="1" dirty="0" smtClean="0"/>
              <a:t>N-RN.B.3</a:t>
            </a:r>
            <a:r>
              <a:rPr lang="en-US" sz="1400" dirty="0" smtClean="0"/>
              <a:t> Explain </a:t>
            </a:r>
            <a:r>
              <a:rPr lang="en-US" sz="1400" dirty="0"/>
              <a:t>why the sum or product of two rational numbers is rational; that the sum of a rational number and an irrational number is irrational; and that the product of a nonzero rational number and an irrational number is irrational</a:t>
            </a:r>
            <a:r>
              <a:rPr lang="en-US" sz="1400" dirty="0" smtClean="0"/>
              <a:t>.</a:t>
            </a:r>
          </a:p>
          <a:p>
            <a:pPr marL="285750" indent="-285750">
              <a:buFont typeface="Arial" panose="020B0604020202020204" pitchFamily="34" charset="0"/>
              <a:buChar char="•"/>
            </a:pPr>
            <a:r>
              <a:rPr lang="en-US" sz="1400" b="1" dirty="0" smtClean="0"/>
              <a:t>A-REI.B.4  </a:t>
            </a:r>
            <a:r>
              <a:rPr lang="en-US" sz="1400" dirty="0" smtClean="0"/>
              <a:t>Solve </a:t>
            </a:r>
            <a:r>
              <a:rPr lang="en-US" sz="1400" dirty="0"/>
              <a:t>quadratic equations in one variable. </a:t>
            </a:r>
            <a:r>
              <a:rPr lang="en-US" sz="1400" dirty="0" smtClean="0"/>
              <a:t>(Factoring, completing the square, quadratic formula</a:t>
            </a:r>
            <a:r>
              <a:rPr lang="en-US" sz="1400" dirty="0"/>
              <a:t>. </a:t>
            </a:r>
            <a:r>
              <a:rPr lang="en-US" sz="1400" b="1" dirty="0"/>
              <a:t>Simplest radical form</a:t>
            </a:r>
            <a:r>
              <a:rPr lang="en-US" sz="1400" dirty="0"/>
              <a:t>.</a:t>
            </a:r>
          </a:p>
          <a:p>
            <a:pPr marL="285750" indent="-285750">
              <a:buFont typeface="Arial" panose="020B0604020202020204" pitchFamily="34" charset="0"/>
              <a:buChar char="•"/>
            </a:pPr>
            <a:r>
              <a:rPr lang="en-US" sz="1400" dirty="0" smtClean="0"/>
              <a:t>Tasks </a:t>
            </a:r>
            <a:r>
              <a:rPr lang="en-US" sz="1400" dirty="0"/>
              <a:t>can require the student to recognize cases in which a quadratic equation has no real solutions. </a:t>
            </a:r>
            <a:endParaRPr lang="en-US" sz="1400" dirty="0" smtClean="0"/>
          </a:p>
          <a:p>
            <a:endParaRPr lang="en-US" dirty="0"/>
          </a:p>
        </p:txBody>
      </p:sp>
      <p:sp>
        <p:nvSpPr>
          <p:cNvPr id="10" name="TextBox 9"/>
          <p:cNvSpPr txBox="1"/>
          <p:nvPr/>
        </p:nvSpPr>
        <p:spPr>
          <a:xfrm>
            <a:off x="2622076" y="4688862"/>
            <a:ext cx="1143000" cy="338554"/>
          </a:xfrm>
          <a:prstGeom prst="rect">
            <a:avLst/>
          </a:prstGeom>
          <a:noFill/>
        </p:spPr>
        <p:txBody>
          <a:bodyPr wrap="square" rtlCol="0">
            <a:spAutoFit/>
          </a:bodyPr>
          <a:lstStyle/>
          <a:p>
            <a:r>
              <a:rPr lang="en-US" sz="1600" dirty="0" smtClean="0"/>
              <a:t>Geometry</a:t>
            </a:r>
            <a:endParaRPr lang="en-US" sz="1600" dirty="0"/>
          </a:p>
        </p:txBody>
      </p:sp>
      <p:sp>
        <p:nvSpPr>
          <p:cNvPr id="11" name="TextBox 10"/>
          <p:cNvSpPr txBox="1"/>
          <p:nvPr/>
        </p:nvSpPr>
        <p:spPr>
          <a:xfrm>
            <a:off x="3610154" y="3181238"/>
            <a:ext cx="4343400" cy="289310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Explore and use </a:t>
            </a:r>
            <a:r>
              <a:rPr lang="en-US" sz="1400" dirty="0"/>
              <a:t>the properties of similarity transformations to establish the AA criterion for two triangles to be </a:t>
            </a:r>
            <a:r>
              <a:rPr lang="en-US" sz="1400" dirty="0" smtClean="0"/>
              <a:t>similar in order to prove theorems about triangles and solve problems and prove relationships in geometric figures. . Proportions in a right triangle. </a:t>
            </a:r>
            <a:r>
              <a:rPr lang="en-US" sz="1400" b="1" dirty="0" smtClean="0"/>
              <a:t>(G.SRT.B.3, 4 and 5 )</a:t>
            </a:r>
          </a:p>
          <a:p>
            <a:pPr marL="285750" indent="-285750">
              <a:buFont typeface="Arial" panose="020B0604020202020204" pitchFamily="34" charset="0"/>
              <a:buChar char="•"/>
            </a:pPr>
            <a:r>
              <a:rPr lang="en-US" sz="1400" b="1" dirty="0" smtClean="0"/>
              <a:t>G.SRT.C.8 </a:t>
            </a:r>
            <a:r>
              <a:rPr lang="en-US" sz="1400" dirty="0" smtClean="0"/>
              <a:t>Use </a:t>
            </a:r>
            <a:r>
              <a:rPr lang="en-US" sz="1400" dirty="0"/>
              <a:t>trigonometric ratios and the Pythagorean Theorem to solve right triangles in applied problems</a:t>
            </a:r>
            <a:r>
              <a:rPr lang="en-US" sz="1400" dirty="0" smtClean="0"/>
              <a:t>. (Special right triangles 30-60-90 and 45-45-90)</a:t>
            </a:r>
          </a:p>
          <a:p>
            <a:pPr marL="285750" indent="-285750">
              <a:buFont typeface="Arial" panose="020B0604020202020204" pitchFamily="34" charset="0"/>
              <a:buChar char="•"/>
            </a:pPr>
            <a:r>
              <a:rPr lang="en-US" sz="1400" b="1" dirty="0" smtClean="0"/>
              <a:t>G.GPE.B.7</a:t>
            </a:r>
            <a:r>
              <a:rPr lang="en-US" sz="1400" dirty="0" smtClean="0"/>
              <a:t> Use </a:t>
            </a:r>
            <a:r>
              <a:rPr lang="en-US" sz="1400" dirty="0"/>
              <a:t>coordinates to compute perimeters of polygons and areas of triangles and rectangles, e.g., using the distance formula</a:t>
            </a:r>
            <a:r>
              <a:rPr lang="en-US" sz="1400" dirty="0" smtClean="0"/>
              <a:t>. (Addition of radicals)</a:t>
            </a:r>
            <a:endParaRPr lang="en-US" sz="1400" dirty="0"/>
          </a:p>
        </p:txBody>
      </p:sp>
    </p:spTree>
    <p:extLst>
      <p:ext uri="{BB962C8B-B14F-4D97-AF65-F5344CB8AC3E}">
        <p14:creationId xmlns:p14="http://schemas.microsoft.com/office/powerpoint/2010/main" val="3708043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30635"/>
            <a:ext cx="2330831" cy="369332"/>
          </a:xfrm>
          <a:prstGeom prst="rect">
            <a:avLst/>
          </a:prstGeom>
        </p:spPr>
        <p:txBody>
          <a:bodyPr wrap="none">
            <a:spAutoFit/>
          </a:bodyPr>
          <a:lstStyle/>
          <a:p>
            <a:r>
              <a:rPr lang="en-US" dirty="0" smtClean="0"/>
              <a:t>High School – Algebra  </a:t>
            </a:r>
            <a:endParaRPr lang="en-US" dirty="0"/>
          </a:p>
        </p:txBody>
      </p:sp>
      <p:sp>
        <p:nvSpPr>
          <p:cNvPr id="6" name="TextBox 5"/>
          <p:cNvSpPr txBox="1"/>
          <p:nvPr/>
        </p:nvSpPr>
        <p:spPr>
          <a:xfrm>
            <a:off x="519753" y="288134"/>
            <a:ext cx="6553200" cy="646331"/>
          </a:xfrm>
          <a:prstGeom prst="rect">
            <a:avLst/>
          </a:prstGeom>
          <a:noFill/>
        </p:spPr>
        <p:txBody>
          <a:bodyPr wrap="square" rtlCol="0">
            <a:spAutoFit/>
          </a:bodyPr>
          <a:lstStyle/>
          <a:p>
            <a:r>
              <a:rPr lang="en-US" dirty="0" smtClean="0"/>
              <a:t>Seeing Structure in Expressions (A-SSE)</a:t>
            </a:r>
            <a:br>
              <a:rPr lang="en-US" dirty="0" smtClean="0"/>
            </a:br>
            <a:endParaRPr lang="en-US" dirty="0"/>
          </a:p>
        </p:txBody>
      </p:sp>
      <p:sp>
        <p:nvSpPr>
          <p:cNvPr id="8" name="TextBox 7"/>
          <p:cNvSpPr txBox="1"/>
          <p:nvPr/>
        </p:nvSpPr>
        <p:spPr>
          <a:xfrm>
            <a:off x="404884" y="638398"/>
            <a:ext cx="8229600" cy="2092881"/>
          </a:xfrm>
          <a:prstGeom prst="rect">
            <a:avLst/>
          </a:prstGeom>
          <a:noFill/>
          <a:ln>
            <a:solidFill>
              <a:schemeClr val="tx1"/>
            </a:solidFill>
          </a:ln>
        </p:spPr>
        <p:txBody>
          <a:bodyPr wrap="square" rtlCol="0">
            <a:spAutoFit/>
          </a:bodyPr>
          <a:lstStyle/>
          <a:p>
            <a:pPr marL="342900" indent="-342900">
              <a:buAutoNum type="alphaUcPeriod"/>
            </a:pPr>
            <a:r>
              <a:rPr lang="en-US" sz="1600" b="1" dirty="0" smtClean="0"/>
              <a:t>Interpret the structure of expressions.  </a:t>
            </a:r>
            <a:r>
              <a:rPr lang="en-US" sz="1600" b="1" dirty="0" smtClean="0">
                <a:solidFill>
                  <a:srgbClr val="FF0000"/>
                </a:solidFill>
              </a:rPr>
              <a:t>(Major)</a:t>
            </a:r>
          </a:p>
          <a:p>
            <a:endParaRPr lang="en-US" sz="1600" dirty="0"/>
          </a:p>
          <a:p>
            <a:r>
              <a:rPr lang="en-US" sz="1400" b="1" dirty="0"/>
              <a:t>A-SSE.A.2</a:t>
            </a:r>
            <a:r>
              <a:rPr lang="en-US" sz="1400" dirty="0"/>
              <a:t> Use the structure of an expression to identify ways to rewrite it. For example, see </a:t>
            </a:r>
            <a:r>
              <a:rPr lang="en-US" sz="1400" dirty="0" smtClean="0"/>
              <a:t>x</a:t>
            </a:r>
            <a:r>
              <a:rPr lang="en-US" sz="1400" baseline="30000" dirty="0" smtClean="0"/>
              <a:t>4</a:t>
            </a:r>
            <a:r>
              <a:rPr lang="en-US" sz="1400" dirty="0" smtClean="0"/>
              <a:t> –y</a:t>
            </a:r>
            <a:r>
              <a:rPr lang="en-US" sz="1400" baseline="30000" dirty="0" smtClean="0"/>
              <a:t>4</a:t>
            </a:r>
            <a:r>
              <a:rPr lang="en-US" sz="1400" dirty="0" smtClean="0"/>
              <a:t> </a:t>
            </a:r>
            <a:r>
              <a:rPr lang="en-US" sz="1400" dirty="0"/>
              <a:t>as (</a:t>
            </a:r>
            <a:r>
              <a:rPr lang="en-US" sz="1400" dirty="0" smtClean="0"/>
              <a:t>x</a:t>
            </a:r>
            <a:r>
              <a:rPr lang="en-US" sz="1400" baseline="30000" dirty="0" smtClean="0"/>
              <a:t>2</a:t>
            </a:r>
            <a:r>
              <a:rPr lang="en-US" sz="1400" dirty="0" smtClean="0"/>
              <a:t> )</a:t>
            </a:r>
            <a:r>
              <a:rPr lang="en-US" sz="1400" baseline="30000" dirty="0" smtClean="0"/>
              <a:t>2</a:t>
            </a:r>
            <a:r>
              <a:rPr lang="en-US" sz="1400" dirty="0" smtClean="0"/>
              <a:t> </a:t>
            </a:r>
            <a:r>
              <a:rPr lang="en-US" sz="1400" dirty="0"/>
              <a:t>-(</a:t>
            </a:r>
            <a:r>
              <a:rPr lang="en-US" sz="1400" dirty="0" smtClean="0"/>
              <a:t>y</a:t>
            </a:r>
            <a:r>
              <a:rPr lang="en-US" sz="1400" baseline="30000" dirty="0" smtClean="0"/>
              <a:t>2</a:t>
            </a:r>
            <a:r>
              <a:rPr lang="en-US" sz="1400" dirty="0" smtClean="0"/>
              <a:t>)</a:t>
            </a:r>
            <a:r>
              <a:rPr lang="en-US" sz="1400" baseline="30000" dirty="0" smtClean="0"/>
              <a:t>2</a:t>
            </a:r>
            <a:r>
              <a:rPr lang="en-US" sz="1400" dirty="0" smtClean="0"/>
              <a:t> </a:t>
            </a:r>
            <a:r>
              <a:rPr lang="en-US" sz="1400" dirty="0"/>
              <a:t>, thus recognizing it as a difference of squares that can be factored as (</a:t>
            </a:r>
            <a:r>
              <a:rPr lang="en-US" sz="1400" dirty="0" smtClean="0"/>
              <a:t>x</a:t>
            </a:r>
            <a:r>
              <a:rPr lang="en-US" sz="1400" baseline="30000" dirty="0" smtClean="0"/>
              <a:t>2</a:t>
            </a:r>
            <a:r>
              <a:rPr lang="en-US" sz="1400" dirty="0" smtClean="0"/>
              <a:t> –y</a:t>
            </a:r>
            <a:r>
              <a:rPr lang="en-US" sz="1400" baseline="30000" dirty="0" smtClean="0"/>
              <a:t>2</a:t>
            </a:r>
            <a:r>
              <a:rPr lang="en-US" sz="1400" dirty="0" smtClean="0"/>
              <a:t> </a:t>
            </a:r>
            <a:r>
              <a:rPr lang="en-US" sz="1400" dirty="0"/>
              <a:t>)(</a:t>
            </a:r>
            <a:r>
              <a:rPr lang="en-US" sz="1400" dirty="0" smtClean="0"/>
              <a:t>x</a:t>
            </a:r>
            <a:r>
              <a:rPr lang="en-US" sz="1400" baseline="30000" dirty="0" smtClean="0"/>
              <a:t>2</a:t>
            </a:r>
            <a:r>
              <a:rPr lang="en-US" sz="1400" dirty="0" smtClean="0"/>
              <a:t> </a:t>
            </a:r>
            <a:r>
              <a:rPr lang="en-US" sz="1400" dirty="0"/>
              <a:t>+</a:t>
            </a:r>
            <a:r>
              <a:rPr lang="en-US" sz="1400" dirty="0" smtClean="0"/>
              <a:t>y</a:t>
            </a:r>
            <a:r>
              <a:rPr lang="en-US" sz="1400" baseline="30000" dirty="0" smtClean="0"/>
              <a:t>2</a:t>
            </a:r>
            <a:r>
              <a:rPr lang="en-US" sz="1400" dirty="0" smtClean="0"/>
              <a:t> </a:t>
            </a:r>
            <a:r>
              <a:rPr lang="en-US" sz="1400" dirty="0"/>
              <a:t>). </a:t>
            </a:r>
            <a:r>
              <a:rPr lang="en-US" sz="1400" b="1" dirty="0"/>
              <a:t>(Shared with AI) </a:t>
            </a:r>
            <a:endParaRPr lang="en-US" sz="1400" b="1" dirty="0" smtClean="0"/>
          </a:p>
          <a:p>
            <a:r>
              <a:rPr lang="en-US" sz="1400" b="1" dirty="0" smtClean="0"/>
              <a:t>NYSED</a:t>
            </a:r>
            <a:r>
              <a:rPr lang="en-US" sz="1400" dirty="0"/>
              <a:t>: Includes </a:t>
            </a:r>
            <a:r>
              <a:rPr lang="en-US" sz="1400" dirty="0">
                <a:solidFill>
                  <a:srgbClr val="FF0000"/>
                </a:solidFill>
              </a:rPr>
              <a:t>factoring by grouping</a:t>
            </a:r>
            <a:r>
              <a:rPr lang="en-US" sz="1400" dirty="0" smtClean="0"/>
              <a:t>.</a:t>
            </a:r>
          </a:p>
          <a:p>
            <a:r>
              <a:rPr lang="en-US" sz="1400" dirty="0" smtClean="0"/>
              <a:t> </a:t>
            </a:r>
            <a:r>
              <a:rPr lang="en-US" sz="1400" b="1" dirty="0"/>
              <a:t>PARCC</a:t>
            </a:r>
            <a:r>
              <a:rPr lang="en-US" sz="1400" dirty="0"/>
              <a:t>: </a:t>
            </a:r>
            <a:r>
              <a:rPr lang="en-US" sz="1400" dirty="0" err="1"/>
              <a:t>i</a:t>
            </a:r>
            <a:r>
              <a:rPr lang="en-US" sz="1400" dirty="0"/>
              <a:t>.) Tasks are limited to polynomial, rational, or exponential expressions. ii.) Examples: </a:t>
            </a:r>
            <a:r>
              <a:rPr lang="en-US" sz="1400" dirty="0" smtClean="0"/>
              <a:t>In </a:t>
            </a:r>
            <a:r>
              <a:rPr lang="en-US" sz="1400" dirty="0"/>
              <a:t>recognizing the equation </a:t>
            </a:r>
            <a:r>
              <a:rPr lang="en-US" sz="1400" dirty="0" smtClean="0"/>
              <a:t>x </a:t>
            </a:r>
            <a:r>
              <a:rPr lang="en-US" sz="1400" baseline="30000" dirty="0" smtClean="0"/>
              <a:t>2</a:t>
            </a:r>
            <a:r>
              <a:rPr lang="en-US" sz="1400" dirty="0" smtClean="0"/>
              <a:t> </a:t>
            </a:r>
            <a:r>
              <a:rPr lang="en-US" sz="1400" dirty="0"/>
              <a:t>+</a:t>
            </a:r>
            <a:r>
              <a:rPr lang="en-US" sz="1400" dirty="0" smtClean="0"/>
              <a:t>2x+1+y </a:t>
            </a:r>
            <a:r>
              <a:rPr lang="en-US" sz="1400" baseline="30000" dirty="0" smtClean="0"/>
              <a:t>2</a:t>
            </a:r>
            <a:r>
              <a:rPr lang="en-US" sz="1400" dirty="0" smtClean="0"/>
              <a:t> </a:t>
            </a:r>
            <a:r>
              <a:rPr lang="en-US" sz="1400" dirty="0"/>
              <a:t>=9, see and opportunity to rewrite the first three terms as (</a:t>
            </a:r>
            <a:r>
              <a:rPr lang="en-US" sz="1400" dirty="0" smtClean="0"/>
              <a:t>x+1)</a:t>
            </a:r>
            <a:r>
              <a:rPr lang="en-US" sz="1400" baseline="30000" dirty="0" smtClean="0"/>
              <a:t>2</a:t>
            </a:r>
            <a:r>
              <a:rPr lang="en-US" sz="1400" dirty="0" smtClean="0"/>
              <a:t> </a:t>
            </a:r>
            <a:r>
              <a:rPr lang="en-US" sz="1400" dirty="0"/>
              <a:t>, thus recognizing the equation of a circle with radius 3 and center (-1,0). See (</a:t>
            </a:r>
            <a:r>
              <a:rPr lang="en-US" sz="1400" dirty="0" smtClean="0"/>
              <a:t>x </a:t>
            </a:r>
            <a:r>
              <a:rPr lang="en-US" sz="1400" baseline="30000" dirty="0" smtClean="0"/>
              <a:t>2</a:t>
            </a:r>
            <a:r>
              <a:rPr lang="en-US" sz="1400" dirty="0" smtClean="0"/>
              <a:t> </a:t>
            </a:r>
            <a:r>
              <a:rPr lang="en-US" sz="1400" dirty="0"/>
              <a:t>+4)/(</a:t>
            </a:r>
            <a:r>
              <a:rPr lang="en-US" sz="1400" dirty="0" smtClean="0"/>
              <a:t>x </a:t>
            </a:r>
            <a:r>
              <a:rPr lang="en-US" sz="1400" baseline="30000" dirty="0" smtClean="0"/>
              <a:t>2</a:t>
            </a:r>
            <a:r>
              <a:rPr lang="en-US" sz="1400" dirty="0" smtClean="0"/>
              <a:t> </a:t>
            </a:r>
            <a:r>
              <a:rPr lang="en-US" sz="1400" dirty="0"/>
              <a:t>+3) as ((</a:t>
            </a:r>
            <a:r>
              <a:rPr lang="en-US" sz="1400" dirty="0" smtClean="0"/>
              <a:t>x </a:t>
            </a:r>
            <a:r>
              <a:rPr lang="en-US" sz="1400" baseline="30000" dirty="0" smtClean="0"/>
              <a:t>2</a:t>
            </a:r>
            <a:r>
              <a:rPr lang="en-US" sz="1400" dirty="0" smtClean="0"/>
              <a:t> </a:t>
            </a:r>
            <a:r>
              <a:rPr lang="en-US" sz="1400" dirty="0"/>
              <a:t>+3)+1)/(</a:t>
            </a:r>
            <a:r>
              <a:rPr lang="en-US" sz="1400" dirty="0" smtClean="0"/>
              <a:t>x </a:t>
            </a:r>
            <a:r>
              <a:rPr lang="en-US" sz="1400" baseline="30000" dirty="0" smtClean="0"/>
              <a:t>2</a:t>
            </a:r>
            <a:r>
              <a:rPr lang="en-US" sz="1400" dirty="0" smtClean="0"/>
              <a:t>+3</a:t>
            </a:r>
            <a:r>
              <a:rPr lang="en-US" sz="1400" dirty="0"/>
              <a:t>), thus recognizing an opportunity to write it as 1+1/(</a:t>
            </a:r>
            <a:r>
              <a:rPr lang="en-US" sz="1400" dirty="0" smtClean="0"/>
              <a:t>x </a:t>
            </a:r>
            <a:r>
              <a:rPr lang="en-US" sz="1400" baseline="30000" dirty="0" smtClean="0"/>
              <a:t>2</a:t>
            </a:r>
            <a:r>
              <a:rPr lang="en-US" sz="1400" dirty="0" smtClean="0"/>
              <a:t>+3</a:t>
            </a:r>
            <a:r>
              <a:rPr lang="en-US" sz="1400" dirty="0"/>
              <a:t>). </a:t>
            </a:r>
          </a:p>
        </p:txBody>
      </p:sp>
      <p:sp>
        <p:nvSpPr>
          <p:cNvPr id="15" name="TextBox 14"/>
          <p:cNvSpPr txBox="1"/>
          <p:nvPr/>
        </p:nvSpPr>
        <p:spPr>
          <a:xfrm>
            <a:off x="404884" y="2969710"/>
            <a:ext cx="8305800" cy="3600986"/>
          </a:xfrm>
          <a:prstGeom prst="rect">
            <a:avLst/>
          </a:prstGeom>
          <a:noFill/>
          <a:ln>
            <a:solidFill>
              <a:schemeClr val="tx1"/>
            </a:solidFill>
          </a:ln>
        </p:spPr>
        <p:txBody>
          <a:bodyPr wrap="square" rtlCol="0">
            <a:spAutoFit/>
          </a:bodyPr>
          <a:lstStyle/>
          <a:p>
            <a:r>
              <a:rPr lang="en-US" sz="1600" b="1" dirty="0" smtClean="0"/>
              <a:t>B.  Write expressions in equivalent forms to solve problems. </a:t>
            </a:r>
            <a:r>
              <a:rPr lang="en-US" sz="1600" b="1" dirty="0" smtClean="0">
                <a:solidFill>
                  <a:srgbClr val="C00000"/>
                </a:solidFill>
              </a:rPr>
              <a:t> (Major)</a:t>
            </a:r>
          </a:p>
          <a:p>
            <a:r>
              <a:rPr lang="en-US" sz="1600" b="1" dirty="0" smtClean="0"/>
              <a:t> </a:t>
            </a:r>
            <a:endParaRPr lang="en-US" sz="1600" b="1" dirty="0"/>
          </a:p>
          <a:p>
            <a:r>
              <a:rPr lang="en-US" sz="1400" b="1" dirty="0"/>
              <a:t>A-SSE.B.3</a:t>
            </a:r>
            <a:r>
              <a:rPr lang="en-US" sz="1400" dirty="0"/>
              <a:t> Choose and produce an equivalent form of an expression to reveal and explain properties of the quantity represented by the expression. (Shared with A1</a:t>
            </a:r>
            <a:r>
              <a:rPr lang="en-US" sz="1400" dirty="0" smtClean="0"/>
              <a:t>)</a:t>
            </a:r>
          </a:p>
          <a:p>
            <a:endParaRPr lang="en-US" sz="1400" dirty="0" smtClean="0"/>
          </a:p>
          <a:p>
            <a:r>
              <a:rPr lang="en-US" sz="1400" dirty="0" smtClean="0"/>
              <a:t> </a:t>
            </a:r>
            <a:r>
              <a:rPr lang="en-US" sz="1400" dirty="0"/>
              <a:t>c. Use the properties of exponents to transform expressions for exponential functions. For example the expression </a:t>
            </a:r>
            <a:r>
              <a:rPr lang="en-US" sz="1400" dirty="0" smtClean="0"/>
              <a:t>1.15 </a:t>
            </a:r>
            <a:r>
              <a:rPr lang="en-US" sz="1400" baseline="30000" dirty="0" smtClean="0"/>
              <a:t>t</a:t>
            </a:r>
            <a:r>
              <a:rPr lang="en-US" sz="1400" dirty="0" smtClean="0"/>
              <a:t> </a:t>
            </a:r>
            <a:r>
              <a:rPr lang="en-US" sz="1400" dirty="0"/>
              <a:t>can be rewritten as (</a:t>
            </a:r>
            <a:r>
              <a:rPr lang="en-US" sz="1400" dirty="0" smtClean="0"/>
              <a:t>1.15 </a:t>
            </a:r>
            <a:r>
              <a:rPr lang="en-US" sz="1400" baseline="30000" dirty="0" smtClean="0"/>
              <a:t>1/12</a:t>
            </a:r>
            <a:r>
              <a:rPr lang="en-US" sz="1400" dirty="0" smtClean="0"/>
              <a:t>) </a:t>
            </a:r>
            <a:r>
              <a:rPr lang="en-US" sz="1400" baseline="30000" dirty="0" smtClean="0"/>
              <a:t>12t</a:t>
            </a:r>
            <a:r>
              <a:rPr lang="en-US" sz="1400" dirty="0" smtClean="0"/>
              <a:t> </a:t>
            </a:r>
            <a:r>
              <a:rPr lang="en-US" sz="1400" dirty="0"/>
              <a:t>= </a:t>
            </a:r>
            <a:r>
              <a:rPr lang="en-US" sz="1400" dirty="0" smtClean="0"/>
              <a:t>1.012 </a:t>
            </a:r>
            <a:r>
              <a:rPr lang="en-US" sz="1400" baseline="30000" dirty="0" smtClean="0"/>
              <a:t>12t</a:t>
            </a:r>
            <a:r>
              <a:rPr lang="en-US" sz="1400" dirty="0" smtClean="0"/>
              <a:t> </a:t>
            </a:r>
            <a:r>
              <a:rPr lang="en-US" sz="1400" dirty="0"/>
              <a:t>to reveal the approximate equivalent monthly interest rate if the annual rate is 15%. </a:t>
            </a:r>
            <a:endParaRPr lang="en-US" sz="1400" dirty="0" smtClean="0"/>
          </a:p>
          <a:p>
            <a:r>
              <a:rPr lang="en-US" sz="1400" b="1" dirty="0" smtClean="0"/>
              <a:t>PARCC</a:t>
            </a:r>
            <a:r>
              <a:rPr lang="en-US" sz="1400" b="1" dirty="0"/>
              <a:t>:</a:t>
            </a:r>
            <a:r>
              <a:rPr lang="en-US" sz="1400" dirty="0"/>
              <a:t> </a:t>
            </a:r>
            <a:r>
              <a:rPr lang="en-US" sz="1400" dirty="0" err="1"/>
              <a:t>i</a:t>
            </a:r>
            <a:r>
              <a:rPr lang="en-US" sz="1400" dirty="0"/>
              <a:t>) Tasks have a real-world context. As described in the standard, there is interplay between the mathematical structure of the expression and the structure of the situation such that choosing and producing an equivalent form of the expression reveals something about the situation. ii) Tasks are limited to </a:t>
            </a:r>
            <a:r>
              <a:rPr lang="en-US" sz="1400" dirty="0">
                <a:solidFill>
                  <a:srgbClr val="FF0000"/>
                </a:solidFill>
              </a:rPr>
              <a:t>exponential expressions with rational or real exponents. </a:t>
            </a:r>
            <a:endParaRPr lang="en-US" sz="1400" dirty="0" smtClean="0">
              <a:solidFill>
                <a:srgbClr val="FF0000"/>
              </a:solidFill>
            </a:endParaRPr>
          </a:p>
          <a:p>
            <a:endParaRPr lang="en-US" sz="1400" dirty="0"/>
          </a:p>
          <a:p>
            <a:r>
              <a:rPr lang="en-US" sz="1400" b="1" dirty="0" smtClean="0"/>
              <a:t>A-SSE.B.4</a:t>
            </a:r>
            <a:r>
              <a:rPr lang="en-US" sz="1400" dirty="0" smtClean="0"/>
              <a:t> </a:t>
            </a:r>
            <a:r>
              <a:rPr lang="en-US" sz="1400" dirty="0"/>
              <a:t>Derive the formula for the sum of a finite geometric series (when the common ratio is not 1), and use the formula to solve problems. For example, calculate mortgage payments. </a:t>
            </a:r>
            <a:endParaRPr lang="en-US" sz="1400" dirty="0" smtClean="0"/>
          </a:p>
          <a:p>
            <a:r>
              <a:rPr lang="en-US" sz="1400" b="1" dirty="0" smtClean="0"/>
              <a:t>NYSED</a:t>
            </a:r>
            <a:r>
              <a:rPr lang="en-US" sz="1400" dirty="0"/>
              <a:t>: Includes using summation notation.</a:t>
            </a:r>
          </a:p>
        </p:txBody>
      </p:sp>
      <p:sp>
        <p:nvSpPr>
          <p:cNvPr id="2" name="5-Point Star 1"/>
          <p:cNvSpPr/>
          <p:nvPr/>
        </p:nvSpPr>
        <p:spPr>
          <a:xfrm>
            <a:off x="6477000" y="3081543"/>
            <a:ext cx="152400" cy="163393"/>
          </a:xfrm>
          <a:prstGeom prst="star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63900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388594"/>
            <a:ext cx="6096000" cy="369332"/>
          </a:xfrm>
          <a:prstGeom prst="rect">
            <a:avLst/>
          </a:prstGeom>
        </p:spPr>
        <p:txBody>
          <a:bodyPr wrap="square">
            <a:spAutoFit/>
          </a:bodyPr>
          <a:lstStyle/>
          <a:p>
            <a:r>
              <a:rPr lang="en-US" dirty="0"/>
              <a:t>Arithmetic with Polynomials and Rational Expressions (A-APR) </a:t>
            </a:r>
          </a:p>
        </p:txBody>
      </p:sp>
      <p:sp>
        <p:nvSpPr>
          <p:cNvPr id="5" name="Rectangle 4"/>
          <p:cNvSpPr/>
          <p:nvPr/>
        </p:nvSpPr>
        <p:spPr>
          <a:xfrm>
            <a:off x="3048000" y="30635"/>
            <a:ext cx="2330831" cy="369332"/>
          </a:xfrm>
          <a:prstGeom prst="rect">
            <a:avLst/>
          </a:prstGeom>
        </p:spPr>
        <p:txBody>
          <a:bodyPr wrap="none">
            <a:spAutoFit/>
          </a:bodyPr>
          <a:lstStyle/>
          <a:p>
            <a:r>
              <a:rPr lang="en-US" dirty="0" smtClean="0"/>
              <a:t>High School – Algebra  </a:t>
            </a:r>
            <a:endParaRPr lang="en-US" dirty="0"/>
          </a:p>
        </p:txBody>
      </p:sp>
      <p:sp>
        <p:nvSpPr>
          <p:cNvPr id="6" name="TextBox 5"/>
          <p:cNvSpPr txBox="1"/>
          <p:nvPr/>
        </p:nvSpPr>
        <p:spPr>
          <a:xfrm>
            <a:off x="457200" y="914400"/>
            <a:ext cx="8229600" cy="2062103"/>
          </a:xfrm>
          <a:prstGeom prst="rect">
            <a:avLst/>
          </a:prstGeom>
          <a:noFill/>
          <a:ln>
            <a:solidFill>
              <a:schemeClr val="tx1"/>
            </a:solidFill>
          </a:ln>
        </p:spPr>
        <p:txBody>
          <a:bodyPr wrap="square" rtlCol="0">
            <a:spAutoFit/>
          </a:bodyPr>
          <a:lstStyle/>
          <a:p>
            <a:r>
              <a:rPr lang="en-US" sz="1600" b="1" dirty="0" smtClean="0"/>
              <a:t>B.  Understand the relationship between zeros and factors of polynomials. </a:t>
            </a:r>
            <a:r>
              <a:rPr lang="en-US" sz="1600" b="1" dirty="0" smtClean="0">
                <a:solidFill>
                  <a:srgbClr val="FF0000"/>
                </a:solidFill>
              </a:rPr>
              <a:t>(Major)</a:t>
            </a:r>
          </a:p>
          <a:p>
            <a:r>
              <a:rPr lang="en-US" sz="1600" b="1" dirty="0"/>
              <a:t>A-APR.B.2</a:t>
            </a:r>
            <a:r>
              <a:rPr lang="en-US" sz="1600" dirty="0"/>
              <a:t> </a:t>
            </a:r>
            <a:r>
              <a:rPr lang="en-US" sz="1600" dirty="0">
                <a:solidFill>
                  <a:srgbClr val="FF0000"/>
                </a:solidFill>
              </a:rPr>
              <a:t>Know and apply the Remainder Theorem</a:t>
            </a:r>
            <a:r>
              <a:rPr lang="en-US" sz="1600" dirty="0"/>
              <a:t>: For a polynomial p(x) and a number a, the remainder on division by x – a is p(a), so p(a) = 0 if and only if (x – a) is a factor of p(x). </a:t>
            </a:r>
            <a:endParaRPr lang="en-US" sz="1600" dirty="0" smtClean="0"/>
          </a:p>
          <a:p>
            <a:endParaRPr lang="en-US" sz="1600" dirty="0" smtClean="0"/>
          </a:p>
          <a:p>
            <a:r>
              <a:rPr lang="en-US" sz="1600" b="1" dirty="0" smtClean="0"/>
              <a:t>A-APR.B.3</a:t>
            </a:r>
            <a:r>
              <a:rPr lang="en-US" sz="1600" dirty="0" smtClean="0"/>
              <a:t> </a:t>
            </a:r>
            <a:r>
              <a:rPr lang="en-US" sz="1600" dirty="0"/>
              <a:t>Identify </a:t>
            </a:r>
            <a:r>
              <a:rPr lang="en-US" sz="1600" dirty="0">
                <a:solidFill>
                  <a:srgbClr val="FF0000"/>
                </a:solidFill>
              </a:rPr>
              <a:t>zeros of polynomials </a:t>
            </a:r>
            <a:r>
              <a:rPr lang="en-US" sz="1600" dirty="0"/>
              <a:t>when suitable factorizations are available, and use the zeros to construct a </a:t>
            </a:r>
            <a:r>
              <a:rPr lang="en-US" sz="1600" dirty="0">
                <a:solidFill>
                  <a:srgbClr val="FF0000"/>
                </a:solidFill>
              </a:rPr>
              <a:t>rough graph </a:t>
            </a:r>
            <a:r>
              <a:rPr lang="en-US" sz="1600" dirty="0"/>
              <a:t>of the function defined by the polynomial. (Shared with A1) </a:t>
            </a:r>
            <a:r>
              <a:rPr lang="en-US" sz="1600" b="1" dirty="0"/>
              <a:t>PARCC:</a:t>
            </a:r>
            <a:r>
              <a:rPr lang="en-US" sz="1600" dirty="0"/>
              <a:t> </a:t>
            </a:r>
            <a:r>
              <a:rPr lang="en-US" sz="1600" dirty="0" err="1"/>
              <a:t>i</a:t>
            </a:r>
            <a:r>
              <a:rPr lang="en-US" sz="1600" dirty="0"/>
              <a:t>) Tasks include quadratic, cubic, and quartic polynomials and polynomials for which factors are not provided. For example, find the zeros of (</a:t>
            </a:r>
            <a:r>
              <a:rPr lang="en-US" sz="1600" dirty="0" smtClean="0"/>
              <a:t>x </a:t>
            </a:r>
            <a:r>
              <a:rPr lang="en-US" sz="1600" baseline="30000" dirty="0" smtClean="0"/>
              <a:t>2</a:t>
            </a:r>
            <a:r>
              <a:rPr lang="en-US" sz="1600" dirty="0" smtClean="0"/>
              <a:t> </a:t>
            </a:r>
            <a:r>
              <a:rPr lang="en-US" sz="1600" dirty="0"/>
              <a:t>-1)(</a:t>
            </a:r>
            <a:r>
              <a:rPr lang="en-US" sz="1600" dirty="0" smtClean="0"/>
              <a:t>x </a:t>
            </a:r>
            <a:r>
              <a:rPr lang="en-US" sz="1600" baseline="30000" dirty="0" smtClean="0"/>
              <a:t>2</a:t>
            </a:r>
            <a:r>
              <a:rPr lang="en-US" sz="1600" dirty="0" smtClean="0"/>
              <a:t> </a:t>
            </a:r>
            <a:r>
              <a:rPr lang="en-US" sz="1600" dirty="0"/>
              <a:t>+1). </a:t>
            </a:r>
          </a:p>
        </p:txBody>
      </p:sp>
      <p:sp>
        <p:nvSpPr>
          <p:cNvPr id="7" name="TextBox 6"/>
          <p:cNvSpPr txBox="1"/>
          <p:nvPr/>
        </p:nvSpPr>
        <p:spPr>
          <a:xfrm>
            <a:off x="486770" y="3106973"/>
            <a:ext cx="8305800" cy="1323439"/>
          </a:xfrm>
          <a:prstGeom prst="rect">
            <a:avLst/>
          </a:prstGeom>
          <a:noFill/>
          <a:ln>
            <a:solidFill>
              <a:schemeClr val="tx1"/>
            </a:solidFill>
          </a:ln>
        </p:spPr>
        <p:txBody>
          <a:bodyPr wrap="square" rtlCol="0">
            <a:spAutoFit/>
          </a:bodyPr>
          <a:lstStyle/>
          <a:p>
            <a:r>
              <a:rPr lang="en-US" sz="1600" b="1" dirty="0" smtClean="0"/>
              <a:t>C. Use polynomial identities to solve problems. </a:t>
            </a:r>
            <a:r>
              <a:rPr lang="en-US" sz="1600" b="1" dirty="0" smtClean="0">
                <a:solidFill>
                  <a:srgbClr val="C00000"/>
                </a:solidFill>
              </a:rPr>
              <a:t> </a:t>
            </a:r>
            <a:r>
              <a:rPr lang="en-US" sz="1600" b="1" dirty="0" smtClean="0">
                <a:solidFill>
                  <a:srgbClr val="92D050"/>
                </a:solidFill>
              </a:rPr>
              <a:t>(Additional)</a:t>
            </a:r>
          </a:p>
          <a:p>
            <a:endParaRPr lang="en-US" sz="1600" b="1" dirty="0" smtClean="0">
              <a:solidFill>
                <a:srgbClr val="92D050"/>
              </a:solidFill>
            </a:endParaRPr>
          </a:p>
          <a:p>
            <a:r>
              <a:rPr lang="en-US" sz="1600" b="1" dirty="0" smtClean="0"/>
              <a:t> </a:t>
            </a:r>
            <a:r>
              <a:rPr lang="en-US" sz="1600" b="1" dirty="0"/>
              <a:t>A-APR.C.4</a:t>
            </a:r>
            <a:r>
              <a:rPr lang="en-US" sz="1600" dirty="0"/>
              <a:t> Prove </a:t>
            </a:r>
            <a:r>
              <a:rPr lang="en-US" sz="1600" dirty="0">
                <a:solidFill>
                  <a:srgbClr val="FF0000"/>
                </a:solidFill>
              </a:rPr>
              <a:t>polynomial identities </a:t>
            </a:r>
            <a:r>
              <a:rPr lang="en-US" sz="1600" dirty="0"/>
              <a:t>and use them to </a:t>
            </a:r>
            <a:r>
              <a:rPr lang="en-US" sz="1600" dirty="0">
                <a:solidFill>
                  <a:srgbClr val="FF0000"/>
                </a:solidFill>
              </a:rPr>
              <a:t>describe numerical relationships</a:t>
            </a:r>
            <a:r>
              <a:rPr lang="en-US" sz="1600" dirty="0"/>
              <a:t>. For example, the polynomial identity (</a:t>
            </a:r>
            <a:r>
              <a:rPr lang="en-US" sz="1600" dirty="0" smtClean="0"/>
              <a:t>x</a:t>
            </a:r>
            <a:r>
              <a:rPr lang="en-US" sz="1600" baseline="30000" dirty="0" smtClean="0"/>
              <a:t>2</a:t>
            </a:r>
            <a:r>
              <a:rPr lang="en-US" sz="1600" dirty="0" smtClean="0"/>
              <a:t> </a:t>
            </a:r>
            <a:r>
              <a:rPr lang="en-US" sz="1600" dirty="0"/>
              <a:t>+ </a:t>
            </a:r>
            <a:r>
              <a:rPr lang="en-US" sz="1600" dirty="0" smtClean="0"/>
              <a:t>y</a:t>
            </a:r>
            <a:r>
              <a:rPr lang="en-US" sz="1600" baseline="30000" dirty="0" smtClean="0"/>
              <a:t>2</a:t>
            </a:r>
            <a:r>
              <a:rPr lang="en-US" sz="1600" dirty="0" smtClean="0"/>
              <a:t> )</a:t>
            </a:r>
            <a:r>
              <a:rPr lang="en-US" sz="1600" baseline="30000" dirty="0" smtClean="0"/>
              <a:t>2</a:t>
            </a:r>
            <a:r>
              <a:rPr lang="en-US" sz="1600" dirty="0" smtClean="0"/>
              <a:t> </a:t>
            </a:r>
            <a:r>
              <a:rPr lang="en-US" sz="1600" dirty="0"/>
              <a:t>= (</a:t>
            </a:r>
            <a:r>
              <a:rPr lang="en-US" sz="1600" dirty="0" smtClean="0"/>
              <a:t>x</a:t>
            </a:r>
            <a:r>
              <a:rPr lang="en-US" sz="1600" baseline="30000" dirty="0" smtClean="0"/>
              <a:t>2</a:t>
            </a:r>
            <a:r>
              <a:rPr lang="en-US" sz="1600" dirty="0" smtClean="0"/>
              <a:t> </a:t>
            </a:r>
            <a:r>
              <a:rPr lang="en-US" sz="1600" dirty="0"/>
              <a:t>– </a:t>
            </a:r>
            <a:r>
              <a:rPr lang="en-US" sz="1600" dirty="0" smtClean="0"/>
              <a:t>y</a:t>
            </a:r>
            <a:r>
              <a:rPr lang="en-US" sz="1600" baseline="30000" dirty="0" smtClean="0"/>
              <a:t>2</a:t>
            </a:r>
            <a:r>
              <a:rPr lang="en-US" sz="1600" dirty="0" smtClean="0"/>
              <a:t> )</a:t>
            </a:r>
            <a:r>
              <a:rPr lang="en-US" sz="1600" baseline="30000" dirty="0" smtClean="0"/>
              <a:t>2</a:t>
            </a:r>
            <a:r>
              <a:rPr lang="en-US" sz="1600" dirty="0" smtClean="0"/>
              <a:t> </a:t>
            </a:r>
            <a:r>
              <a:rPr lang="en-US" sz="1600" dirty="0"/>
              <a:t>+ (</a:t>
            </a:r>
            <a:r>
              <a:rPr lang="en-US" sz="1600" dirty="0" smtClean="0"/>
              <a:t>2xy)</a:t>
            </a:r>
            <a:r>
              <a:rPr lang="en-US" sz="1600" baseline="30000" dirty="0" smtClean="0"/>
              <a:t>2</a:t>
            </a:r>
            <a:r>
              <a:rPr lang="en-US" sz="1600" dirty="0" smtClean="0"/>
              <a:t> </a:t>
            </a:r>
            <a:r>
              <a:rPr lang="en-US" sz="1600" dirty="0"/>
              <a:t>can be used to generate Pythagorean triples. </a:t>
            </a:r>
            <a:endParaRPr lang="en-US" sz="1600" b="1" dirty="0"/>
          </a:p>
        </p:txBody>
      </p:sp>
      <p:sp>
        <p:nvSpPr>
          <p:cNvPr id="8" name="TextBox 7"/>
          <p:cNvSpPr txBox="1"/>
          <p:nvPr/>
        </p:nvSpPr>
        <p:spPr>
          <a:xfrm>
            <a:off x="576618" y="4724400"/>
            <a:ext cx="8305800" cy="1569660"/>
          </a:xfrm>
          <a:prstGeom prst="rect">
            <a:avLst/>
          </a:prstGeom>
          <a:noFill/>
          <a:ln>
            <a:solidFill>
              <a:schemeClr val="tx1"/>
            </a:solidFill>
          </a:ln>
        </p:spPr>
        <p:txBody>
          <a:bodyPr wrap="square" rtlCol="0">
            <a:spAutoFit/>
          </a:bodyPr>
          <a:lstStyle/>
          <a:p>
            <a:r>
              <a:rPr lang="en-US" sz="1600" b="1" dirty="0" smtClean="0"/>
              <a:t> D.  Rewrite rational expressions. </a:t>
            </a:r>
            <a:r>
              <a:rPr lang="en-US" sz="1600" b="1" dirty="0" smtClean="0">
                <a:solidFill>
                  <a:srgbClr val="C00000"/>
                </a:solidFill>
              </a:rPr>
              <a:t> </a:t>
            </a:r>
            <a:r>
              <a:rPr lang="en-US" sz="1600" b="1" dirty="0" smtClean="0">
                <a:solidFill>
                  <a:schemeClr val="accent1"/>
                </a:solidFill>
              </a:rPr>
              <a:t>(Supporting)</a:t>
            </a:r>
          </a:p>
          <a:p>
            <a:endParaRPr lang="en-US" sz="1600" b="1" dirty="0" smtClean="0">
              <a:solidFill>
                <a:srgbClr val="92D050"/>
              </a:solidFill>
            </a:endParaRPr>
          </a:p>
          <a:p>
            <a:r>
              <a:rPr lang="en-US" sz="1600" b="1" dirty="0" smtClean="0"/>
              <a:t> A-APR.D.6 </a:t>
            </a:r>
            <a:r>
              <a:rPr lang="en-US" sz="1600" dirty="0"/>
              <a:t>Rewrite simple rational expressions in different forms; write a(x)/b(x) in the form q(x) + r(x)/b(x), where a(x), b(x), q(x), and r(x) are polynomials with the degree of r(x) less than the degree of b(x), using </a:t>
            </a:r>
            <a:r>
              <a:rPr lang="en-US" sz="1600" dirty="0">
                <a:solidFill>
                  <a:srgbClr val="FF0000"/>
                </a:solidFill>
              </a:rPr>
              <a:t>inspection, long division</a:t>
            </a:r>
            <a:r>
              <a:rPr lang="en-US" sz="1600" dirty="0"/>
              <a:t>, or, for the more complicated examples, a computer algebra system.</a:t>
            </a:r>
            <a:r>
              <a:rPr lang="en-US" sz="1600" dirty="0" smtClean="0"/>
              <a:t> </a:t>
            </a:r>
            <a:endParaRPr lang="en-US" sz="1600" b="1" dirty="0"/>
          </a:p>
        </p:txBody>
      </p:sp>
    </p:spTree>
    <p:extLst>
      <p:ext uri="{BB962C8B-B14F-4D97-AF65-F5344CB8AC3E}">
        <p14:creationId xmlns:p14="http://schemas.microsoft.com/office/powerpoint/2010/main" val="35061015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807236"/>
            <a:ext cx="1143000" cy="338554"/>
          </a:xfrm>
          <a:prstGeom prst="rect">
            <a:avLst/>
          </a:prstGeom>
          <a:noFill/>
        </p:spPr>
        <p:txBody>
          <a:bodyPr wrap="square" rtlCol="0">
            <a:spAutoFit/>
          </a:bodyPr>
          <a:lstStyle/>
          <a:p>
            <a:r>
              <a:rPr lang="en-US" sz="1600" dirty="0" smtClean="0"/>
              <a:t>6 </a:t>
            </a:r>
            <a:r>
              <a:rPr lang="en-US" sz="1600" dirty="0" err="1" smtClean="0"/>
              <a:t>th</a:t>
            </a:r>
            <a:r>
              <a:rPr lang="en-US" sz="1600" dirty="0" smtClean="0"/>
              <a:t> grade</a:t>
            </a:r>
            <a:endParaRPr lang="en-US" sz="1600" dirty="0"/>
          </a:p>
        </p:txBody>
      </p:sp>
      <p:sp>
        <p:nvSpPr>
          <p:cNvPr id="47" name="TextBox 46"/>
          <p:cNvSpPr txBox="1"/>
          <p:nvPr/>
        </p:nvSpPr>
        <p:spPr>
          <a:xfrm>
            <a:off x="1295400" y="2824178"/>
            <a:ext cx="1143000" cy="338554"/>
          </a:xfrm>
          <a:prstGeom prst="rect">
            <a:avLst/>
          </a:prstGeom>
          <a:noFill/>
        </p:spPr>
        <p:txBody>
          <a:bodyPr wrap="square" rtlCol="0">
            <a:spAutoFit/>
          </a:bodyPr>
          <a:lstStyle/>
          <a:p>
            <a:r>
              <a:rPr lang="en-US" sz="1600" dirty="0" smtClean="0"/>
              <a:t>7 </a:t>
            </a:r>
            <a:r>
              <a:rPr lang="en-US" sz="1600" dirty="0" err="1" smtClean="0"/>
              <a:t>th</a:t>
            </a:r>
            <a:r>
              <a:rPr lang="en-US" sz="1600" dirty="0" smtClean="0"/>
              <a:t> grade</a:t>
            </a:r>
            <a:endParaRPr lang="en-US" sz="1600" dirty="0"/>
          </a:p>
        </p:txBody>
      </p:sp>
      <p:sp>
        <p:nvSpPr>
          <p:cNvPr id="48" name="TextBox 47"/>
          <p:cNvSpPr txBox="1"/>
          <p:nvPr/>
        </p:nvSpPr>
        <p:spPr>
          <a:xfrm>
            <a:off x="2250780" y="4416733"/>
            <a:ext cx="1143000" cy="338554"/>
          </a:xfrm>
          <a:prstGeom prst="rect">
            <a:avLst/>
          </a:prstGeom>
          <a:noFill/>
        </p:spPr>
        <p:txBody>
          <a:bodyPr wrap="square" rtlCol="0">
            <a:spAutoFit/>
          </a:bodyPr>
          <a:lstStyle/>
          <a:p>
            <a:r>
              <a:rPr lang="en-US" sz="1600" dirty="0" smtClean="0"/>
              <a:t>8 </a:t>
            </a:r>
            <a:r>
              <a:rPr lang="en-US" sz="1600" dirty="0" err="1" smtClean="0"/>
              <a:t>th</a:t>
            </a:r>
            <a:r>
              <a:rPr lang="en-US" sz="1600" dirty="0" smtClean="0"/>
              <a:t> grade</a:t>
            </a:r>
            <a:endParaRPr lang="en-US" sz="1600" dirty="0"/>
          </a:p>
        </p:txBody>
      </p:sp>
      <p:sp>
        <p:nvSpPr>
          <p:cNvPr id="5" name="TextBox 4"/>
          <p:cNvSpPr txBox="1"/>
          <p:nvPr/>
        </p:nvSpPr>
        <p:spPr>
          <a:xfrm>
            <a:off x="278041" y="152396"/>
            <a:ext cx="5628137"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Analysis of one variable quantitative data (one set of data)</a:t>
            </a:r>
          </a:p>
          <a:p>
            <a:pPr marL="285750" indent="-285750">
              <a:buFont typeface="Arial" panose="020B0604020202020204" pitchFamily="34" charset="0"/>
              <a:buChar char="•"/>
            </a:pPr>
            <a:r>
              <a:rPr lang="en-US" sz="1400" dirty="0" smtClean="0"/>
              <a:t>Measures of Center: Mean and Median (which is a better center) , quartiles, IQR</a:t>
            </a:r>
          </a:p>
          <a:p>
            <a:pPr marL="285750" indent="-285750">
              <a:buFont typeface="Arial" panose="020B0604020202020204" pitchFamily="34" charset="0"/>
              <a:buChar char="•"/>
            </a:pPr>
            <a:r>
              <a:rPr lang="en-US" sz="1400" dirty="0" smtClean="0"/>
              <a:t>Measures of Spread: MAD (</a:t>
            </a:r>
            <a:r>
              <a:rPr lang="en-US" sz="800" dirty="0" smtClean="0"/>
              <a:t>Mean Absolute Deviation, how far are each of the data points on average)</a:t>
            </a:r>
          </a:p>
          <a:p>
            <a:pPr marL="285750" indent="-285750">
              <a:buFont typeface="Arial" panose="020B0604020202020204" pitchFamily="34" charset="0"/>
              <a:buChar char="•"/>
            </a:pPr>
            <a:r>
              <a:rPr lang="en-US" sz="1400" dirty="0" smtClean="0"/>
              <a:t>Displays: Dot plots, Histogram, Box Plots and analysis of shape (clusters, peaks, gaps, patterns)</a:t>
            </a:r>
            <a:endParaRPr lang="en-US" sz="1400" dirty="0"/>
          </a:p>
        </p:txBody>
      </p:sp>
      <p:sp>
        <p:nvSpPr>
          <p:cNvPr id="51" name="TextBox 50"/>
          <p:cNvSpPr txBox="1"/>
          <p:nvPr/>
        </p:nvSpPr>
        <p:spPr>
          <a:xfrm>
            <a:off x="2685292" y="1807236"/>
            <a:ext cx="6441775"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Comparing two populations (comparative box plots)</a:t>
            </a:r>
          </a:p>
          <a:p>
            <a:pPr marL="285750" indent="-285750">
              <a:buFont typeface="Arial" panose="020B0604020202020204" pitchFamily="34" charset="0"/>
              <a:buChar char="•"/>
            </a:pPr>
            <a:r>
              <a:rPr lang="en-US" sz="1400" dirty="0" smtClean="0"/>
              <a:t>Random sampling (simulation)</a:t>
            </a:r>
          </a:p>
          <a:p>
            <a:pPr marL="285750" indent="-285750">
              <a:buFont typeface="Arial" panose="020B0604020202020204" pitchFamily="34" charset="0"/>
              <a:buChar char="•"/>
            </a:pPr>
            <a:r>
              <a:rPr lang="en-US" sz="1400" dirty="0" smtClean="0"/>
              <a:t>Sampling distribution of sample proportions</a:t>
            </a:r>
          </a:p>
          <a:p>
            <a:pPr marL="285750" indent="-285750">
              <a:buFont typeface="Arial" panose="020B0604020202020204" pitchFamily="34" charset="0"/>
              <a:buChar char="•"/>
            </a:pPr>
            <a:r>
              <a:rPr lang="en-US" sz="1400" dirty="0" smtClean="0"/>
              <a:t>Sampling variability and the effect of sample size</a:t>
            </a:r>
          </a:p>
          <a:p>
            <a:pPr marL="285750" indent="-285750">
              <a:buFont typeface="Arial" panose="020B0604020202020204" pitchFamily="34" charset="0"/>
              <a:buChar char="•"/>
            </a:pPr>
            <a:r>
              <a:rPr lang="en-US" sz="1400" dirty="0" smtClean="0"/>
              <a:t>Using variability when estimating a population proportion.</a:t>
            </a:r>
          </a:p>
          <a:p>
            <a:pPr marL="285750" indent="-285750">
              <a:buFont typeface="Arial" panose="020B0604020202020204" pitchFamily="34" charset="0"/>
              <a:buChar char="•"/>
            </a:pPr>
            <a:r>
              <a:rPr lang="en-US" sz="1400" dirty="0" smtClean="0"/>
              <a:t>Introduction to probability/ chance processes and probability models</a:t>
            </a:r>
          </a:p>
          <a:p>
            <a:pPr marL="285750" indent="-285750">
              <a:buFont typeface="Arial" panose="020B0604020202020204" pitchFamily="34" charset="0"/>
              <a:buChar char="•"/>
            </a:pPr>
            <a:r>
              <a:rPr lang="en-US" sz="1400" dirty="0" smtClean="0"/>
              <a:t>Sample space</a:t>
            </a:r>
          </a:p>
          <a:p>
            <a:pPr marL="285750" indent="-285750">
              <a:buFont typeface="Arial" panose="020B0604020202020204" pitchFamily="34" charset="0"/>
              <a:buChar char="•"/>
            </a:pPr>
            <a:r>
              <a:rPr lang="en-US" sz="1400" dirty="0" smtClean="0"/>
              <a:t>Using tree diagrams to calculate probabilities (counting principle, and , or , not)</a:t>
            </a:r>
          </a:p>
          <a:p>
            <a:pPr marL="285750" indent="-285750">
              <a:buFont typeface="Arial" panose="020B0604020202020204" pitchFamily="34" charset="0"/>
              <a:buChar char="•"/>
            </a:pPr>
            <a:r>
              <a:rPr lang="en-US" sz="1400" dirty="0" smtClean="0"/>
              <a:t>Calculating probabilities of compound events (relative frequency vs. theoretical)</a:t>
            </a:r>
            <a:endParaRPr lang="en-US" sz="1400" dirty="0"/>
          </a:p>
        </p:txBody>
      </p:sp>
      <p:sp>
        <p:nvSpPr>
          <p:cNvPr id="52" name="TextBox 51"/>
          <p:cNvSpPr txBox="1"/>
          <p:nvPr/>
        </p:nvSpPr>
        <p:spPr>
          <a:xfrm>
            <a:off x="3742267" y="3838561"/>
            <a:ext cx="6441775"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Investigating patterns of association in bivariate </a:t>
            </a:r>
            <a:r>
              <a:rPr lang="en-US" sz="1400" dirty="0" smtClean="0"/>
              <a:t>data</a:t>
            </a:r>
          </a:p>
          <a:p>
            <a:pPr marL="285750" indent="-285750">
              <a:buFont typeface="Arial" panose="020B0604020202020204" pitchFamily="34" charset="0"/>
              <a:buChar char="•"/>
            </a:pPr>
            <a:r>
              <a:rPr lang="en-US" sz="1400" dirty="0" smtClean="0"/>
              <a:t>Scatter Plots and fitting a line to data</a:t>
            </a:r>
          </a:p>
          <a:p>
            <a:pPr marL="285750" indent="-285750">
              <a:buFont typeface="Arial" panose="020B0604020202020204" pitchFamily="34" charset="0"/>
              <a:buChar char="•"/>
            </a:pPr>
            <a:r>
              <a:rPr lang="en-US" sz="1400" dirty="0" smtClean="0"/>
              <a:t>Determining the equation of a line</a:t>
            </a:r>
          </a:p>
          <a:p>
            <a:pPr marL="285750" indent="-285750">
              <a:buFont typeface="Arial" panose="020B0604020202020204" pitchFamily="34" charset="0"/>
              <a:buChar char="•"/>
            </a:pPr>
            <a:r>
              <a:rPr lang="en-US" sz="1400" dirty="0" smtClean="0"/>
              <a:t>Summarizing data in a two-way table</a:t>
            </a:r>
          </a:p>
          <a:p>
            <a:pPr marL="285750" indent="-285750">
              <a:buFont typeface="Arial" panose="020B0604020202020204" pitchFamily="34" charset="0"/>
              <a:buChar char="•"/>
            </a:pPr>
            <a:r>
              <a:rPr lang="en-US" sz="1400" dirty="0" smtClean="0"/>
              <a:t>Association between 2 categorical variables</a:t>
            </a:r>
            <a:endParaRPr lang="en-US" sz="1400" dirty="0"/>
          </a:p>
        </p:txBody>
      </p:sp>
      <p:sp>
        <p:nvSpPr>
          <p:cNvPr id="53" name="TextBox 52"/>
          <p:cNvSpPr txBox="1"/>
          <p:nvPr/>
        </p:nvSpPr>
        <p:spPr>
          <a:xfrm>
            <a:off x="2802227" y="5300295"/>
            <a:ext cx="1143000" cy="338554"/>
          </a:xfrm>
          <a:prstGeom prst="rect">
            <a:avLst/>
          </a:prstGeom>
          <a:noFill/>
        </p:spPr>
        <p:txBody>
          <a:bodyPr wrap="square" rtlCol="0">
            <a:spAutoFit/>
          </a:bodyPr>
          <a:lstStyle/>
          <a:p>
            <a:r>
              <a:rPr lang="en-US" sz="1600" dirty="0" smtClean="0"/>
              <a:t>Algebra I</a:t>
            </a:r>
            <a:endParaRPr lang="en-US" sz="1600" dirty="0"/>
          </a:p>
        </p:txBody>
      </p:sp>
      <p:sp>
        <p:nvSpPr>
          <p:cNvPr id="54" name="TextBox 53"/>
          <p:cNvSpPr txBox="1"/>
          <p:nvPr/>
        </p:nvSpPr>
        <p:spPr>
          <a:xfrm>
            <a:off x="3733800" y="5037722"/>
            <a:ext cx="6441775"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Describing center, shape and variability including standard deviation</a:t>
            </a:r>
          </a:p>
          <a:p>
            <a:pPr marL="285750" indent="-285750">
              <a:buFont typeface="Arial" panose="020B0604020202020204" pitchFamily="34" charset="0"/>
              <a:buChar char="•"/>
            </a:pPr>
            <a:r>
              <a:rPr lang="en-US" sz="1400" dirty="0" smtClean="0"/>
              <a:t>Two-way tables and conditional relative frequencies</a:t>
            </a:r>
          </a:p>
          <a:p>
            <a:pPr marL="285750" indent="-285750">
              <a:buFont typeface="Arial" panose="020B0604020202020204" pitchFamily="34" charset="0"/>
              <a:buChar char="•"/>
            </a:pPr>
            <a:r>
              <a:rPr lang="en-US" sz="1400" dirty="0" smtClean="0"/>
              <a:t>Modeling relationships with a line (formal)</a:t>
            </a:r>
          </a:p>
          <a:p>
            <a:pPr marL="285750" indent="-285750">
              <a:buFont typeface="Arial" panose="020B0604020202020204" pitchFamily="34" charset="0"/>
              <a:buChar char="•"/>
            </a:pPr>
            <a:r>
              <a:rPr lang="en-US" sz="1400" dirty="0" smtClean="0"/>
              <a:t>Analysis of residual plots</a:t>
            </a:r>
          </a:p>
          <a:p>
            <a:pPr marL="285750" indent="-285750">
              <a:buFont typeface="Arial" panose="020B0604020202020204" pitchFamily="34" charset="0"/>
              <a:buChar char="•"/>
            </a:pPr>
            <a:r>
              <a:rPr lang="en-US" sz="1400" dirty="0" smtClean="0"/>
              <a:t>Interpreting the correlation coefficient</a:t>
            </a:r>
            <a:endParaRPr lang="en-US" sz="1400" dirty="0"/>
          </a:p>
        </p:txBody>
      </p:sp>
      <p:sp>
        <p:nvSpPr>
          <p:cNvPr id="2" name="Rectangle 1"/>
          <p:cNvSpPr/>
          <p:nvPr/>
        </p:nvSpPr>
        <p:spPr>
          <a:xfrm>
            <a:off x="5257800" y="0"/>
            <a:ext cx="4475113"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Probability and Statistics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8281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7" grpId="0"/>
      <p:bldP spid="48" grpId="0"/>
      <p:bldP spid="5" grpId="0"/>
      <p:bldP spid="51" grpId="0"/>
      <p:bldP spid="52" grpId="0"/>
      <p:bldP spid="53" grpId="0"/>
      <p:bldP spid="5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388594"/>
            <a:ext cx="6096000" cy="369332"/>
          </a:xfrm>
          <a:prstGeom prst="rect">
            <a:avLst/>
          </a:prstGeom>
        </p:spPr>
        <p:txBody>
          <a:bodyPr wrap="square">
            <a:spAutoFit/>
          </a:bodyPr>
          <a:lstStyle/>
          <a:p>
            <a:r>
              <a:rPr lang="en-US" dirty="0" smtClean="0"/>
              <a:t>Creating Equations  </a:t>
            </a:r>
            <a:r>
              <a:rPr lang="en-US" dirty="0"/>
              <a:t>(</a:t>
            </a:r>
            <a:r>
              <a:rPr lang="en-US" dirty="0" smtClean="0"/>
              <a:t>A-CED)  </a:t>
            </a:r>
            <a:endParaRPr lang="en-US" dirty="0"/>
          </a:p>
        </p:txBody>
      </p:sp>
      <p:sp>
        <p:nvSpPr>
          <p:cNvPr id="5" name="Rectangle 4"/>
          <p:cNvSpPr/>
          <p:nvPr/>
        </p:nvSpPr>
        <p:spPr>
          <a:xfrm>
            <a:off x="3048000" y="30635"/>
            <a:ext cx="2330831" cy="369332"/>
          </a:xfrm>
          <a:prstGeom prst="rect">
            <a:avLst/>
          </a:prstGeom>
        </p:spPr>
        <p:txBody>
          <a:bodyPr wrap="none">
            <a:spAutoFit/>
          </a:bodyPr>
          <a:lstStyle/>
          <a:p>
            <a:r>
              <a:rPr lang="en-US" dirty="0" smtClean="0"/>
              <a:t>High School – Algebra  </a:t>
            </a:r>
            <a:endParaRPr lang="en-US" dirty="0"/>
          </a:p>
        </p:txBody>
      </p:sp>
      <p:sp>
        <p:nvSpPr>
          <p:cNvPr id="6" name="TextBox 5"/>
          <p:cNvSpPr txBox="1"/>
          <p:nvPr/>
        </p:nvSpPr>
        <p:spPr>
          <a:xfrm>
            <a:off x="609600" y="838200"/>
            <a:ext cx="8229600" cy="1815882"/>
          </a:xfrm>
          <a:prstGeom prst="rect">
            <a:avLst/>
          </a:prstGeom>
          <a:noFill/>
          <a:ln>
            <a:solidFill>
              <a:schemeClr val="tx1"/>
            </a:solidFill>
          </a:ln>
        </p:spPr>
        <p:txBody>
          <a:bodyPr wrap="square" rtlCol="0">
            <a:spAutoFit/>
          </a:bodyPr>
          <a:lstStyle/>
          <a:p>
            <a:r>
              <a:rPr lang="en-US" sz="1600" b="1" dirty="0" smtClean="0"/>
              <a:t>A.  Create equations that describe numbers or relationships.       </a:t>
            </a:r>
            <a:r>
              <a:rPr lang="en-US" sz="1600" b="1" dirty="0" smtClean="0">
                <a:solidFill>
                  <a:schemeClr val="accent1"/>
                </a:solidFill>
              </a:rPr>
              <a:t>(</a:t>
            </a:r>
            <a:r>
              <a:rPr lang="en-US" sz="1600" b="1" dirty="0">
                <a:solidFill>
                  <a:schemeClr val="accent1"/>
                </a:solidFill>
              </a:rPr>
              <a:t>Supporting)</a:t>
            </a:r>
          </a:p>
          <a:p>
            <a:r>
              <a:rPr lang="en-US" sz="1600" b="1" dirty="0"/>
              <a:t>A-CED.A.1</a:t>
            </a:r>
            <a:r>
              <a:rPr lang="en-US" sz="1600" dirty="0"/>
              <a:t> Create equations and inequalities in one variable and use them to solve problems. Include equations arising from linear and quadratic functions, and simple radical and exponential functions. (Tasks are limited to linear, quadratic, or exponential equations with integer exponents.) (</a:t>
            </a:r>
            <a:r>
              <a:rPr lang="en-US" sz="1600" b="1" dirty="0"/>
              <a:t>Shared with A1</a:t>
            </a:r>
            <a:r>
              <a:rPr lang="en-US" sz="1600" dirty="0"/>
              <a:t>) </a:t>
            </a:r>
            <a:endParaRPr lang="en-US" sz="1600" dirty="0" smtClean="0"/>
          </a:p>
          <a:p>
            <a:r>
              <a:rPr lang="en-US" sz="1600" b="1" dirty="0" smtClean="0"/>
              <a:t>PARCC</a:t>
            </a:r>
            <a:r>
              <a:rPr lang="en-US" sz="1600" dirty="0"/>
              <a:t>: </a:t>
            </a:r>
            <a:r>
              <a:rPr lang="en-US" sz="1600" dirty="0" err="1"/>
              <a:t>i</a:t>
            </a:r>
            <a:r>
              <a:rPr lang="en-US" sz="1600" dirty="0"/>
              <a:t>) Tasks are limited to </a:t>
            </a:r>
            <a:r>
              <a:rPr lang="en-US" sz="1600" dirty="0">
                <a:solidFill>
                  <a:srgbClr val="FF0000"/>
                </a:solidFill>
              </a:rPr>
              <a:t>exponential equations </a:t>
            </a:r>
            <a:r>
              <a:rPr lang="en-US" sz="1600" dirty="0"/>
              <a:t>with </a:t>
            </a:r>
            <a:r>
              <a:rPr lang="en-US" sz="1600" dirty="0">
                <a:solidFill>
                  <a:srgbClr val="FF0000"/>
                </a:solidFill>
              </a:rPr>
              <a:t>rational or real exponents </a:t>
            </a:r>
            <a:r>
              <a:rPr lang="en-US" sz="1600" dirty="0"/>
              <a:t>and </a:t>
            </a:r>
            <a:r>
              <a:rPr lang="en-US" sz="1600" dirty="0">
                <a:solidFill>
                  <a:srgbClr val="FF0000"/>
                </a:solidFill>
              </a:rPr>
              <a:t>rational</a:t>
            </a:r>
            <a:r>
              <a:rPr lang="en-US" sz="1600" dirty="0"/>
              <a:t> functions. ii) Tasks have a real-world context.</a:t>
            </a:r>
            <a:endParaRPr lang="en-US" sz="1600" b="1" dirty="0" smtClean="0">
              <a:solidFill>
                <a:srgbClr val="FF0000"/>
              </a:solidFill>
            </a:endParaRPr>
          </a:p>
        </p:txBody>
      </p:sp>
      <p:sp>
        <p:nvSpPr>
          <p:cNvPr id="2" name="5-Point Star 1"/>
          <p:cNvSpPr/>
          <p:nvPr/>
        </p:nvSpPr>
        <p:spPr>
          <a:xfrm>
            <a:off x="3429000" y="452944"/>
            <a:ext cx="2286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5763126" y="946484"/>
            <a:ext cx="2286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29126" y="2895600"/>
            <a:ext cx="5562600" cy="369332"/>
          </a:xfrm>
          <a:prstGeom prst="rect">
            <a:avLst/>
          </a:prstGeom>
          <a:noFill/>
        </p:spPr>
        <p:txBody>
          <a:bodyPr wrap="square" rtlCol="0">
            <a:spAutoFit/>
          </a:bodyPr>
          <a:lstStyle/>
          <a:p>
            <a:r>
              <a:rPr lang="en-US" dirty="0" smtClean="0"/>
              <a:t>Reasoning with Equations and Inequalities (A-REI)</a:t>
            </a:r>
            <a:endParaRPr lang="en-US" dirty="0"/>
          </a:p>
        </p:txBody>
      </p:sp>
      <p:sp>
        <p:nvSpPr>
          <p:cNvPr id="11" name="TextBox 10"/>
          <p:cNvSpPr txBox="1"/>
          <p:nvPr/>
        </p:nvSpPr>
        <p:spPr>
          <a:xfrm>
            <a:off x="457200" y="3352800"/>
            <a:ext cx="8305800" cy="2554545"/>
          </a:xfrm>
          <a:prstGeom prst="rect">
            <a:avLst/>
          </a:prstGeom>
          <a:noFill/>
          <a:ln>
            <a:solidFill>
              <a:schemeClr val="tx1"/>
            </a:solidFill>
          </a:ln>
        </p:spPr>
        <p:txBody>
          <a:bodyPr wrap="square" rtlCol="0">
            <a:spAutoFit/>
          </a:bodyPr>
          <a:lstStyle/>
          <a:p>
            <a:pPr marL="342900" indent="-342900">
              <a:buAutoNum type="alphaUcPeriod"/>
            </a:pPr>
            <a:r>
              <a:rPr lang="en-US" sz="1600" b="1" dirty="0" smtClean="0"/>
              <a:t>Understand </a:t>
            </a:r>
            <a:r>
              <a:rPr lang="en-US" sz="1600" b="1" dirty="0"/>
              <a:t>solving equations as a process of reasoning and explain the reasoning</a:t>
            </a:r>
            <a:r>
              <a:rPr lang="en-US" sz="1600" b="1" dirty="0" smtClean="0">
                <a:solidFill>
                  <a:srgbClr val="C00000"/>
                </a:solidFill>
              </a:rPr>
              <a:t>. (Major)</a:t>
            </a:r>
          </a:p>
          <a:p>
            <a:r>
              <a:rPr lang="en-US" sz="1600" b="1" dirty="0" smtClean="0"/>
              <a:t> </a:t>
            </a:r>
            <a:endParaRPr lang="en-US" sz="1600" b="1" dirty="0"/>
          </a:p>
          <a:p>
            <a:r>
              <a:rPr lang="en-US" sz="1600" b="1" dirty="0"/>
              <a:t>A-REI.A.1</a:t>
            </a:r>
            <a:r>
              <a:rPr lang="en-US" sz="1600" dirty="0"/>
              <a:t> Explain each step in solving a simple equation as following from the equality of numbers asserted at the previous step, starting from the assumption that the original equation has a solution. Construct a viable argument to justify a solution method. </a:t>
            </a:r>
            <a:r>
              <a:rPr lang="en-US" sz="1600" b="1" dirty="0"/>
              <a:t>(Shared with A1) </a:t>
            </a:r>
          </a:p>
          <a:p>
            <a:r>
              <a:rPr lang="en-US" sz="1600" b="1" dirty="0"/>
              <a:t>PARCC:</a:t>
            </a:r>
            <a:r>
              <a:rPr lang="en-US" sz="1600" dirty="0"/>
              <a:t> </a:t>
            </a:r>
            <a:r>
              <a:rPr lang="en-US" sz="1600" dirty="0" err="1"/>
              <a:t>i</a:t>
            </a:r>
            <a:r>
              <a:rPr lang="en-US" sz="1600" dirty="0"/>
              <a:t>) Tasks are limited to simple </a:t>
            </a:r>
            <a:r>
              <a:rPr lang="en-US" sz="1600" dirty="0">
                <a:solidFill>
                  <a:srgbClr val="C00000"/>
                </a:solidFill>
              </a:rPr>
              <a:t>rational</a:t>
            </a:r>
            <a:r>
              <a:rPr lang="en-US" sz="1600" dirty="0"/>
              <a:t> or </a:t>
            </a:r>
            <a:r>
              <a:rPr lang="en-US" sz="1600" dirty="0">
                <a:solidFill>
                  <a:srgbClr val="FF0000"/>
                </a:solidFill>
              </a:rPr>
              <a:t>radical equations</a:t>
            </a:r>
            <a:r>
              <a:rPr lang="en-US" sz="1600" dirty="0" smtClean="0"/>
              <a:t>.</a:t>
            </a:r>
          </a:p>
          <a:p>
            <a:r>
              <a:rPr lang="en-US" sz="1600" dirty="0" smtClean="0"/>
              <a:t> </a:t>
            </a:r>
            <a:endParaRPr lang="en-US" sz="1600" dirty="0"/>
          </a:p>
          <a:p>
            <a:r>
              <a:rPr lang="en-US" sz="1600" b="1" dirty="0"/>
              <a:t>A-REI. A.2 </a:t>
            </a:r>
            <a:r>
              <a:rPr lang="en-US" sz="1600" dirty="0"/>
              <a:t>Solve simple </a:t>
            </a:r>
            <a:r>
              <a:rPr lang="en-US" sz="1600" dirty="0">
                <a:solidFill>
                  <a:srgbClr val="FF0000"/>
                </a:solidFill>
              </a:rPr>
              <a:t>rational and radical equations </a:t>
            </a:r>
            <a:r>
              <a:rPr lang="en-US" sz="1600" dirty="0"/>
              <a:t>in one variable, and give examples showing how extraneous solutions may arise. 	</a:t>
            </a:r>
          </a:p>
          <a:p>
            <a:endParaRPr lang="en-US" sz="1600" dirty="0"/>
          </a:p>
        </p:txBody>
      </p:sp>
    </p:spTree>
    <p:extLst>
      <p:ext uri="{BB962C8B-B14F-4D97-AF65-F5344CB8AC3E}">
        <p14:creationId xmlns:p14="http://schemas.microsoft.com/office/powerpoint/2010/main" val="390700094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5115" y="304800"/>
            <a:ext cx="5562600" cy="369332"/>
          </a:xfrm>
          <a:prstGeom prst="rect">
            <a:avLst/>
          </a:prstGeom>
          <a:noFill/>
        </p:spPr>
        <p:txBody>
          <a:bodyPr wrap="square" rtlCol="0">
            <a:spAutoFit/>
          </a:bodyPr>
          <a:lstStyle/>
          <a:p>
            <a:r>
              <a:rPr lang="en-US" dirty="0" smtClean="0"/>
              <a:t>Reasoning with Equations and Inequalities (A-REI)</a:t>
            </a:r>
            <a:endParaRPr lang="en-US" dirty="0"/>
          </a:p>
        </p:txBody>
      </p:sp>
      <p:sp>
        <p:nvSpPr>
          <p:cNvPr id="5" name="TextBox 4"/>
          <p:cNvSpPr txBox="1"/>
          <p:nvPr/>
        </p:nvSpPr>
        <p:spPr>
          <a:xfrm>
            <a:off x="425115" y="822318"/>
            <a:ext cx="8305800" cy="2800767"/>
          </a:xfrm>
          <a:prstGeom prst="rect">
            <a:avLst/>
          </a:prstGeom>
          <a:noFill/>
          <a:ln>
            <a:solidFill>
              <a:schemeClr val="tx1"/>
            </a:solidFill>
          </a:ln>
        </p:spPr>
        <p:txBody>
          <a:bodyPr wrap="square" rtlCol="0">
            <a:spAutoFit/>
          </a:bodyPr>
          <a:lstStyle/>
          <a:p>
            <a:r>
              <a:rPr lang="en-US" sz="1600" b="1" dirty="0" smtClean="0"/>
              <a:t>B.  Solve equations and inequalities in one variable. </a:t>
            </a:r>
            <a:r>
              <a:rPr lang="en-US" sz="1600" b="1" dirty="0" smtClean="0">
                <a:solidFill>
                  <a:schemeClr val="accent1"/>
                </a:solidFill>
              </a:rPr>
              <a:t>(Supporting)</a:t>
            </a:r>
          </a:p>
          <a:p>
            <a:r>
              <a:rPr lang="en-US" sz="1600" b="1" dirty="0" smtClean="0"/>
              <a:t> </a:t>
            </a:r>
            <a:endParaRPr lang="en-US" sz="1600" b="1" dirty="0"/>
          </a:p>
          <a:p>
            <a:r>
              <a:rPr lang="en-US" sz="1600" b="1" dirty="0" smtClean="0"/>
              <a:t>A-REI.B.4 </a:t>
            </a:r>
            <a:r>
              <a:rPr lang="en-US" sz="1600" dirty="0" smtClean="0"/>
              <a:t>Solve </a:t>
            </a:r>
            <a:r>
              <a:rPr lang="en-US" sz="1600" dirty="0"/>
              <a:t>quadratic equations in one variable. </a:t>
            </a:r>
            <a:r>
              <a:rPr lang="en-US" sz="1600" b="1" dirty="0"/>
              <a:t>(Shared with A1</a:t>
            </a:r>
            <a:r>
              <a:rPr lang="en-US" sz="1600" b="1" dirty="0" smtClean="0"/>
              <a:t>)</a:t>
            </a:r>
          </a:p>
          <a:p>
            <a:r>
              <a:rPr lang="en-US" sz="1600" dirty="0" smtClean="0"/>
              <a:t> </a:t>
            </a:r>
            <a:r>
              <a:rPr lang="en-US" sz="1600" dirty="0"/>
              <a:t>b. Solve quadratic equations by inspection (e.g., for </a:t>
            </a:r>
            <a:r>
              <a:rPr lang="en-US" sz="1600" dirty="0" smtClean="0"/>
              <a:t>x</a:t>
            </a:r>
            <a:r>
              <a:rPr lang="en-US" sz="1600" baseline="30000" dirty="0" smtClean="0"/>
              <a:t>2</a:t>
            </a:r>
            <a:r>
              <a:rPr lang="en-US" sz="1600" dirty="0" smtClean="0"/>
              <a:t> </a:t>
            </a:r>
            <a:r>
              <a:rPr lang="en-US" sz="1600" dirty="0"/>
              <a:t>=49), taking square roots, completing the square, the quadratic formula and factoring, as appropriate to the initial form of the equation. Recognize when the quadratic formula gives complex solutions and write them as a ± bi, for real numbers a and b. </a:t>
            </a:r>
            <a:endParaRPr lang="en-US" sz="1600" dirty="0" smtClean="0"/>
          </a:p>
          <a:p>
            <a:r>
              <a:rPr lang="en-US" sz="1600" b="1" dirty="0" smtClean="0"/>
              <a:t>PARCC</a:t>
            </a:r>
            <a:r>
              <a:rPr lang="en-US" sz="1600" dirty="0"/>
              <a:t>: </a:t>
            </a:r>
            <a:r>
              <a:rPr lang="en-US" sz="1600" dirty="0" err="1"/>
              <a:t>i</a:t>
            </a:r>
            <a:r>
              <a:rPr lang="en-US" sz="1600" dirty="0"/>
              <a:t>) In the case of equations that have roots with nonzero imaginary parts, students write the solutions as </a:t>
            </a:r>
            <a:r>
              <a:rPr lang="en-US" sz="1600" dirty="0" err="1"/>
              <a:t>a±bi</a:t>
            </a:r>
            <a:r>
              <a:rPr lang="en-US" sz="1600" dirty="0"/>
              <a:t> for real numbers a and b. </a:t>
            </a:r>
          </a:p>
          <a:p>
            <a:r>
              <a:rPr lang="en-US" sz="1600" dirty="0"/>
              <a:t>	</a:t>
            </a:r>
          </a:p>
          <a:p>
            <a:endParaRPr lang="en-US" sz="1600" dirty="0"/>
          </a:p>
        </p:txBody>
      </p:sp>
      <p:sp>
        <p:nvSpPr>
          <p:cNvPr id="6" name="TextBox 5"/>
          <p:cNvSpPr txBox="1"/>
          <p:nvPr/>
        </p:nvSpPr>
        <p:spPr>
          <a:xfrm>
            <a:off x="425115" y="3810000"/>
            <a:ext cx="8305800" cy="2646878"/>
          </a:xfrm>
          <a:prstGeom prst="rect">
            <a:avLst/>
          </a:prstGeom>
          <a:noFill/>
          <a:ln>
            <a:solidFill>
              <a:schemeClr val="tx1"/>
            </a:solidFill>
          </a:ln>
        </p:spPr>
        <p:txBody>
          <a:bodyPr wrap="square" rtlCol="0">
            <a:spAutoFit/>
          </a:bodyPr>
          <a:lstStyle/>
          <a:p>
            <a:pPr marL="342900" indent="-342900">
              <a:buAutoNum type="alphaUcPeriod" startAt="3"/>
            </a:pPr>
            <a:r>
              <a:rPr lang="en-US" sz="1600" b="1" dirty="0"/>
              <a:t>Solve systems of equations</a:t>
            </a:r>
          </a:p>
          <a:p>
            <a:endParaRPr lang="en-US" dirty="0" smtClean="0"/>
          </a:p>
          <a:p>
            <a:r>
              <a:rPr lang="en-US" sz="1600" b="1" dirty="0"/>
              <a:t>A-REI.C.6 </a:t>
            </a:r>
            <a:r>
              <a:rPr lang="en-US" sz="1600" dirty="0"/>
              <a:t>Solve systems of linear equations exactly and approximately (e.g., with graphs), focusing on pairs of linear equations in two variables. </a:t>
            </a:r>
            <a:r>
              <a:rPr lang="en-US" sz="1600" b="1" dirty="0"/>
              <a:t>(Shared with A1)</a:t>
            </a:r>
          </a:p>
          <a:p>
            <a:r>
              <a:rPr lang="en-US" sz="1600" dirty="0"/>
              <a:t> </a:t>
            </a:r>
            <a:r>
              <a:rPr lang="en-US" sz="1600" b="1" dirty="0"/>
              <a:t>PARCC/NYSED</a:t>
            </a:r>
            <a:r>
              <a:rPr lang="en-US" sz="1600" dirty="0"/>
              <a:t>: </a:t>
            </a:r>
            <a:r>
              <a:rPr lang="en-US" sz="1600" dirty="0" err="1"/>
              <a:t>i</a:t>
            </a:r>
            <a:r>
              <a:rPr lang="en-US" sz="1600" dirty="0"/>
              <a:t>) Tasks are limited to 3x3 systems only. </a:t>
            </a:r>
            <a:r>
              <a:rPr lang="en-US" sz="1600" dirty="0">
                <a:solidFill>
                  <a:srgbClr val="FF0000"/>
                </a:solidFill>
              </a:rPr>
              <a:t>Systems of 3 linear equations </a:t>
            </a:r>
            <a:r>
              <a:rPr lang="en-US" sz="1600" dirty="0"/>
              <a:t>with 3 variables only.</a:t>
            </a:r>
          </a:p>
          <a:p>
            <a:endParaRPr lang="en-US" dirty="0"/>
          </a:p>
          <a:p>
            <a:r>
              <a:rPr lang="en-US" dirty="0" smtClean="0"/>
              <a:t> </a:t>
            </a:r>
            <a:r>
              <a:rPr lang="en-US" sz="1600" b="1" dirty="0"/>
              <a:t>A-REI.C.7</a:t>
            </a:r>
            <a:r>
              <a:rPr lang="en-US" sz="1600" dirty="0"/>
              <a:t> Solve a simple system consisting of a linear equation and a quadratic equation in two variables algebraically and graphically. For example, find the points of intersection between the line y = –3x and the circle </a:t>
            </a:r>
            <a:r>
              <a:rPr lang="en-US" sz="1600" dirty="0" smtClean="0"/>
              <a:t>x</a:t>
            </a:r>
            <a:r>
              <a:rPr lang="en-US" sz="1600" baseline="30000" dirty="0" smtClean="0"/>
              <a:t>2</a:t>
            </a:r>
            <a:r>
              <a:rPr lang="en-US" sz="1600" dirty="0" smtClean="0"/>
              <a:t> </a:t>
            </a:r>
            <a:r>
              <a:rPr lang="en-US" sz="1600" dirty="0"/>
              <a:t>+ </a:t>
            </a:r>
            <a:r>
              <a:rPr lang="en-US" sz="1600" dirty="0" smtClean="0"/>
              <a:t>y</a:t>
            </a:r>
            <a:r>
              <a:rPr lang="en-US" sz="1600" baseline="30000" dirty="0" smtClean="0"/>
              <a:t>2</a:t>
            </a:r>
            <a:r>
              <a:rPr lang="en-US" sz="1600" dirty="0" smtClean="0"/>
              <a:t> </a:t>
            </a:r>
            <a:r>
              <a:rPr lang="en-US" sz="1600" dirty="0"/>
              <a:t>= 3.</a:t>
            </a:r>
          </a:p>
        </p:txBody>
      </p:sp>
    </p:spTree>
    <p:extLst>
      <p:ext uri="{BB962C8B-B14F-4D97-AF65-F5344CB8AC3E}">
        <p14:creationId xmlns:p14="http://schemas.microsoft.com/office/powerpoint/2010/main" val="116791467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388594"/>
            <a:ext cx="6096000" cy="369332"/>
          </a:xfrm>
          <a:prstGeom prst="rect">
            <a:avLst/>
          </a:prstGeom>
        </p:spPr>
        <p:txBody>
          <a:bodyPr wrap="square">
            <a:spAutoFit/>
          </a:bodyPr>
          <a:lstStyle/>
          <a:p>
            <a:r>
              <a:rPr lang="en-US" dirty="0" smtClean="0"/>
              <a:t>Reasoning with Equations and Inequalities (A-REI)  </a:t>
            </a:r>
            <a:endParaRPr lang="en-US" dirty="0"/>
          </a:p>
        </p:txBody>
      </p:sp>
      <p:sp>
        <p:nvSpPr>
          <p:cNvPr id="5" name="Rectangle 4"/>
          <p:cNvSpPr/>
          <p:nvPr/>
        </p:nvSpPr>
        <p:spPr>
          <a:xfrm>
            <a:off x="3048000" y="30635"/>
            <a:ext cx="2330831" cy="369332"/>
          </a:xfrm>
          <a:prstGeom prst="rect">
            <a:avLst/>
          </a:prstGeom>
        </p:spPr>
        <p:txBody>
          <a:bodyPr wrap="none">
            <a:spAutoFit/>
          </a:bodyPr>
          <a:lstStyle/>
          <a:p>
            <a:r>
              <a:rPr lang="en-US" dirty="0" smtClean="0"/>
              <a:t>High School – Algebra  </a:t>
            </a:r>
            <a:endParaRPr lang="en-US" dirty="0"/>
          </a:p>
        </p:txBody>
      </p:sp>
      <p:sp>
        <p:nvSpPr>
          <p:cNvPr id="6" name="TextBox 5"/>
          <p:cNvSpPr txBox="1"/>
          <p:nvPr/>
        </p:nvSpPr>
        <p:spPr>
          <a:xfrm>
            <a:off x="533400" y="765947"/>
            <a:ext cx="8229600" cy="2308324"/>
          </a:xfrm>
          <a:prstGeom prst="rect">
            <a:avLst/>
          </a:prstGeom>
          <a:noFill/>
          <a:ln>
            <a:solidFill>
              <a:schemeClr val="tx1"/>
            </a:solidFill>
          </a:ln>
        </p:spPr>
        <p:txBody>
          <a:bodyPr wrap="square" rtlCol="0">
            <a:spAutoFit/>
          </a:bodyPr>
          <a:lstStyle/>
          <a:p>
            <a:r>
              <a:rPr lang="en-US" sz="1600" b="1" dirty="0" smtClean="0"/>
              <a:t>D. Represent and solve equations </a:t>
            </a:r>
            <a:r>
              <a:rPr lang="en-US" sz="1600" b="1" dirty="0"/>
              <a:t>and inequalities </a:t>
            </a:r>
            <a:r>
              <a:rPr lang="en-US" sz="1600" b="1" dirty="0" smtClean="0"/>
              <a:t>graphically </a:t>
            </a:r>
            <a:r>
              <a:rPr lang="en-US" sz="1600" b="1" dirty="0" smtClean="0">
                <a:solidFill>
                  <a:schemeClr val="accent2"/>
                </a:solidFill>
              </a:rPr>
              <a:t>(Major) </a:t>
            </a:r>
            <a:endParaRPr lang="en-US" sz="1600" b="1" dirty="0">
              <a:solidFill>
                <a:schemeClr val="accent2"/>
              </a:solidFill>
            </a:endParaRPr>
          </a:p>
          <a:p>
            <a:endParaRPr lang="en-US" sz="1600" b="1" dirty="0"/>
          </a:p>
          <a:p>
            <a:r>
              <a:rPr lang="en-US" sz="1600" b="1" dirty="0" smtClean="0"/>
              <a:t>A-REI.D.11</a:t>
            </a:r>
            <a:r>
              <a:rPr lang="en-US" sz="1600" dirty="0"/>
              <a:t> Explain why the x-coordinates of the points where the graphs of the equations y=f(x) and y=g(x) intersect are the solutions of the equation f(x)=g(x); find the solutions approximately, e.g., using technology to graph the functions, make tables of values, or find successive approximations. Include cases where f(x) and/or g(x) are linear, polynomial, rational, absolute value, exponential, and logarithmic functions. </a:t>
            </a:r>
            <a:r>
              <a:rPr lang="en-US" sz="1600" b="1" dirty="0"/>
              <a:t>(Shared with A1) </a:t>
            </a:r>
            <a:endParaRPr lang="en-US" sz="1600" b="1" dirty="0" smtClean="0"/>
          </a:p>
          <a:p>
            <a:endParaRPr lang="en-US" sz="1600" b="1" dirty="0" smtClean="0"/>
          </a:p>
          <a:p>
            <a:r>
              <a:rPr lang="en-US" sz="1600" b="1" dirty="0" smtClean="0"/>
              <a:t>PARCC</a:t>
            </a:r>
            <a:r>
              <a:rPr lang="en-US" sz="1600" dirty="0"/>
              <a:t>: </a:t>
            </a:r>
            <a:r>
              <a:rPr lang="en-US" sz="1600" dirty="0" err="1"/>
              <a:t>i</a:t>
            </a:r>
            <a:r>
              <a:rPr lang="en-US" sz="1600" dirty="0"/>
              <a:t>) Tasks may involve any of the function types mentioned in the standard. 	</a:t>
            </a:r>
          </a:p>
        </p:txBody>
      </p:sp>
      <p:sp>
        <p:nvSpPr>
          <p:cNvPr id="7" name="5-Point Star 6"/>
          <p:cNvSpPr/>
          <p:nvPr/>
        </p:nvSpPr>
        <p:spPr>
          <a:xfrm>
            <a:off x="6705600" y="8382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44571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35801"/>
            <a:ext cx="3665875" cy="369332"/>
          </a:xfrm>
          <a:prstGeom prst="rect">
            <a:avLst/>
          </a:prstGeom>
        </p:spPr>
        <p:txBody>
          <a:bodyPr wrap="none">
            <a:spAutoFit/>
          </a:bodyPr>
          <a:lstStyle/>
          <a:p>
            <a:r>
              <a:rPr lang="en-US" dirty="0" smtClean="0"/>
              <a:t>High School – Number and Quantity  </a:t>
            </a:r>
            <a:endParaRPr lang="en-US" dirty="0"/>
          </a:p>
        </p:txBody>
      </p:sp>
      <p:sp>
        <p:nvSpPr>
          <p:cNvPr id="5" name="TextBox 4"/>
          <p:cNvSpPr txBox="1"/>
          <p:nvPr/>
        </p:nvSpPr>
        <p:spPr>
          <a:xfrm>
            <a:off x="533400" y="396026"/>
            <a:ext cx="6553200" cy="646331"/>
          </a:xfrm>
          <a:prstGeom prst="rect">
            <a:avLst/>
          </a:prstGeom>
          <a:noFill/>
        </p:spPr>
        <p:txBody>
          <a:bodyPr wrap="square" rtlCol="0">
            <a:spAutoFit/>
          </a:bodyPr>
          <a:lstStyle/>
          <a:p>
            <a:r>
              <a:rPr lang="en-US" dirty="0" smtClean="0"/>
              <a:t>The Real Number System (N-RN)</a:t>
            </a:r>
            <a:br>
              <a:rPr lang="en-US" dirty="0" smtClean="0"/>
            </a:br>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510654" y="719191"/>
                <a:ext cx="8229600" cy="2602444"/>
              </a:xfrm>
              <a:prstGeom prst="rect">
                <a:avLst/>
              </a:prstGeom>
              <a:noFill/>
              <a:ln>
                <a:solidFill>
                  <a:schemeClr val="tx1"/>
                </a:solidFill>
              </a:ln>
            </p:spPr>
            <p:txBody>
              <a:bodyPr wrap="square" rtlCol="0">
                <a:spAutoFit/>
              </a:bodyPr>
              <a:lstStyle/>
              <a:p>
                <a:pPr marL="342900" indent="-342900">
                  <a:buAutoNum type="alphaUcPeriod"/>
                </a:pPr>
                <a:r>
                  <a:rPr lang="en-US" sz="1600" b="1" dirty="0" smtClean="0"/>
                  <a:t>Extend </a:t>
                </a:r>
                <a:r>
                  <a:rPr lang="en-US" sz="1600" b="1" dirty="0"/>
                  <a:t>the properties of exponents to rational exponents. </a:t>
                </a:r>
                <a:r>
                  <a:rPr lang="en-US" sz="1600" b="1" dirty="0" smtClean="0">
                    <a:solidFill>
                      <a:srgbClr val="FF0000"/>
                    </a:solidFill>
                  </a:rPr>
                  <a:t>(Major)</a:t>
                </a:r>
              </a:p>
              <a:p>
                <a:endParaRPr lang="en-US" sz="1600" dirty="0"/>
              </a:p>
              <a:p>
                <a:r>
                  <a:rPr lang="en-US" sz="1600" b="1" dirty="0"/>
                  <a:t>N-RN.A.1 </a:t>
                </a:r>
                <a:r>
                  <a:rPr lang="en-US" sz="1600" dirty="0"/>
                  <a:t>Explain how the definition of the meaning of rational exponents follows from extending the properties of integer exponents to those values, allowing for a notation for radicals in terms of rational exponents. For example, we define 5 </a:t>
                </a:r>
                <a:r>
                  <a:rPr lang="en-US" sz="1600" baseline="30000" dirty="0" smtClean="0"/>
                  <a:t>1/3</a:t>
                </a:r>
                <a:r>
                  <a:rPr lang="en-US" sz="1600" dirty="0" smtClean="0"/>
                  <a:t> </a:t>
                </a:r>
                <a:r>
                  <a:rPr lang="en-US" sz="1600" dirty="0"/>
                  <a:t>to be the cube root of 5 because we </a:t>
                </a:r>
                <a:r>
                  <a:rPr lang="en-US" sz="1600" dirty="0" smtClean="0"/>
                  <a:t>want</a:t>
                </a:r>
              </a:p>
              <a:p>
                <a:r>
                  <a:rPr lang="en-US" sz="1600" dirty="0" smtClean="0"/>
                  <a:t> </a:t>
                </a:r>
                <a:r>
                  <a:rPr lang="en-US" sz="1600" dirty="0"/>
                  <a:t>(</a:t>
                </a:r>
                <a:r>
                  <a:rPr lang="en-US" sz="1600" dirty="0" smtClean="0"/>
                  <a:t>5 </a:t>
                </a:r>
                <a:r>
                  <a:rPr lang="en-US" sz="1600" baseline="30000" dirty="0" smtClean="0"/>
                  <a:t>1/3</a:t>
                </a:r>
                <a:r>
                  <a:rPr lang="en-US" sz="1600" dirty="0" smtClean="0"/>
                  <a:t>)</a:t>
                </a:r>
                <a:r>
                  <a:rPr lang="en-US" sz="1600" baseline="30000" dirty="0" smtClean="0"/>
                  <a:t>3</a:t>
                </a:r>
                <a:r>
                  <a:rPr lang="en-US" sz="1600" dirty="0" smtClean="0"/>
                  <a:t> </a:t>
                </a:r>
                <a:r>
                  <a:rPr lang="en-US" sz="1600" dirty="0"/>
                  <a:t>= </a:t>
                </a:r>
                <a:r>
                  <a:rPr lang="en-US" sz="1600" dirty="0" smtClean="0"/>
                  <a:t>5 </a:t>
                </a:r>
                <a:r>
                  <a:rPr lang="en-US" sz="1600" baseline="30000" dirty="0" smtClean="0"/>
                  <a:t>(1/3)</a:t>
                </a:r>
                <a:r>
                  <a:rPr lang="en-US" sz="1600" dirty="0" smtClean="0"/>
                  <a:t> </a:t>
                </a:r>
                <a:r>
                  <a:rPr lang="en-US" sz="1600" baseline="30000" dirty="0" smtClean="0"/>
                  <a:t>3</a:t>
                </a:r>
                <a:r>
                  <a:rPr lang="en-US" sz="1600" dirty="0" smtClean="0"/>
                  <a:t> </a:t>
                </a:r>
                <a:r>
                  <a:rPr lang="en-US" sz="1600" dirty="0"/>
                  <a:t>to hold, so (</a:t>
                </a:r>
                <a:r>
                  <a:rPr lang="en-US" sz="1600" dirty="0" smtClean="0"/>
                  <a:t>5 </a:t>
                </a:r>
                <a:r>
                  <a:rPr lang="en-US" sz="1600" baseline="30000" dirty="0" smtClean="0"/>
                  <a:t>1/3 </a:t>
                </a:r>
                <a:r>
                  <a:rPr lang="en-US" sz="1600" dirty="0" smtClean="0"/>
                  <a:t>) </a:t>
                </a:r>
                <a:r>
                  <a:rPr lang="en-US" sz="1600" baseline="30000" dirty="0" smtClean="0"/>
                  <a:t>3 </a:t>
                </a:r>
                <a:r>
                  <a:rPr lang="en-US" sz="1600" dirty="0" smtClean="0"/>
                  <a:t>must </a:t>
                </a:r>
                <a:r>
                  <a:rPr lang="en-US" sz="1600" dirty="0"/>
                  <a:t>equal 5. </a:t>
                </a:r>
              </a:p>
              <a:p>
                <a:r>
                  <a:rPr lang="en-US" sz="1600" b="1" dirty="0"/>
                  <a:t>N-RN.A.2 </a:t>
                </a:r>
                <a:r>
                  <a:rPr lang="en-US" sz="1600" dirty="0"/>
                  <a:t>Rewrite expressions involving radicals and rational exponents using the properties of exponents. </a:t>
                </a:r>
              </a:p>
              <a:p>
                <a:r>
                  <a:rPr lang="en-US" sz="1600" b="1" dirty="0" smtClean="0"/>
                  <a:t>NYSED: </a:t>
                </a:r>
                <a:r>
                  <a:rPr lang="en-US" sz="1600" i="1" dirty="0"/>
                  <a:t>Includes expressions with variable factors</a:t>
                </a:r>
                <a:r>
                  <a:rPr lang="en-US" sz="1600" b="1" i="1" dirty="0"/>
                  <a:t>, </a:t>
                </a:r>
                <a:r>
                  <a:rPr lang="en-US" sz="1600" i="1" dirty="0"/>
                  <a:t>such as </a:t>
                </a:r>
                <a14:m>
                  <m:oMath xmlns="" xmlns:m="http://schemas.openxmlformats.org/officeDocument/2006/math">
                    <m:rad>
                      <m:radPr>
                        <m:ctrlPr>
                          <a:rPr lang="en-US" sz="1600" i="1" smtClean="0">
                            <a:latin typeface="Cambria Math"/>
                          </a:rPr>
                        </m:ctrlPr>
                      </m:radPr>
                      <m:deg>
                        <m:r>
                          <m:rPr>
                            <m:brk m:alnAt="7"/>
                          </m:rPr>
                          <a:rPr lang="en-US" sz="1600" b="0" i="1" smtClean="0">
                            <a:latin typeface="Cambria Math" panose="02040503050406030204" pitchFamily="18" charset="0"/>
                          </a:rPr>
                          <m:t>3</m:t>
                        </m:r>
                      </m:deg>
                      <m:e>
                        <m:r>
                          <a:rPr lang="en-US" sz="1600" b="0" i="1" smtClean="0">
                            <a:latin typeface="Cambria Math" panose="02040503050406030204" pitchFamily="18" charset="0"/>
                          </a:rPr>
                          <m:t>27</m:t>
                        </m:r>
                        <m:r>
                          <a:rPr lang="en-US" sz="1600" b="0" i="1" smtClean="0">
                            <a:latin typeface="Cambria Math" panose="02040503050406030204" pitchFamily="18" charset="0"/>
                          </a:rPr>
                          <m:t>𝑥</m:t>
                        </m:r>
                        <m:r>
                          <a:rPr lang="en-US" sz="1600" b="0" i="1" smtClean="0">
                            <a:latin typeface="Cambria Math" panose="02040503050406030204" pitchFamily="18" charset="0"/>
                          </a:rPr>
                          <m:t>^5</m:t>
                        </m:r>
                        <m:r>
                          <a:rPr lang="en-US" sz="1600" b="0" i="1" smtClean="0">
                            <a:latin typeface="Cambria Math" panose="02040503050406030204" pitchFamily="18" charset="0"/>
                          </a:rPr>
                          <m:t>𝑦</m:t>
                        </m:r>
                        <m:r>
                          <a:rPr lang="en-US" sz="1600" b="0" i="1" smtClean="0">
                            <a:latin typeface="Cambria Math" panose="02040503050406030204" pitchFamily="18" charset="0"/>
                          </a:rPr>
                          <m:t>^3</m:t>
                        </m:r>
                      </m:e>
                    </m:rad>
                  </m:oMath>
                </a14:m>
                <a:r>
                  <a:rPr lang="en-US" sz="1600" dirty="0"/>
                  <a:t>	</a:t>
                </a:r>
              </a:p>
              <a:p>
                <a:endParaRPr lang="en-US" sz="1600" dirty="0"/>
              </a:p>
            </p:txBody>
          </p:sp>
        </mc:Choice>
        <mc:Fallback xmlns="">
          <p:sp>
            <p:nvSpPr>
              <p:cNvPr id="6" name="TextBox 5"/>
              <p:cNvSpPr txBox="1">
                <a:spLocks noRot="1" noChangeAspect="1" noMove="1" noResize="1" noEditPoints="1" noAdjustHandles="1" noChangeArrowheads="1" noChangeShapeType="1" noTextEdit="1"/>
              </p:cNvSpPr>
              <p:nvPr/>
            </p:nvSpPr>
            <p:spPr>
              <a:xfrm>
                <a:off x="510654" y="719191"/>
                <a:ext cx="8229600" cy="2602444"/>
              </a:xfrm>
              <a:prstGeom prst="rect">
                <a:avLst/>
              </a:prstGeom>
              <a:blipFill rotWithShape="1">
                <a:blip r:embed="rId2"/>
                <a:stretch>
                  <a:fillRect l="-370" t="-466" r="-592"/>
                </a:stretch>
              </a:blipFill>
              <a:ln>
                <a:solidFill>
                  <a:schemeClr val="tx1"/>
                </a:solidFill>
              </a:ln>
            </p:spPr>
            <p:txBody>
              <a:bodyPr/>
              <a:lstStyle/>
              <a:p>
                <a:r>
                  <a:rPr lang="en-US">
                    <a:noFill/>
                  </a:rPr>
                  <a:t> </a:t>
                </a:r>
              </a:p>
            </p:txBody>
          </p:sp>
        </mc:Fallback>
      </mc:AlternateContent>
      <p:sp>
        <p:nvSpPr>
          <p:cNvPr id="7" name="TextBox 6"/>
          <p:cNvSpPr txBox="1"/>
          <p:nvPr/>
        </p:nvSpPr>
        <p:spPr>
          <a:xfrm>
            <a:off x="2520616" y="3339927"/>
            <a:ext cx="5334000" cy="369332"/>
          </a:xfrm>
          <a:prstGeom prst="rect">
            <a:avLst/>
          </a:prstGeom>
          <a:noFill/>
        </p:spPr>
        <p:txBody>
          <a:bodyPr wrap="square" rtlCol="0">
            <a:spAutoFit/>
          </a:bodyPr>
          <a:lstStyle/>
          <a:p>
            <a:r>
              <a:rPr lang="en-US" dirty="0" smtClean="0"/>
              <a:t>High School Number and Quantity</a:t>
            </a:r>
            <a:endParaRPr lang="en-US" dirty="0"/>
          </a:p>
        </p:txBody>
      </p:sp>
      <p:sp>
        <p:nvSpPr>
          <p:cNvPr id="8" name="TextBox 7"/>
          <p:cNvSpPr txBox="1"/>
          <p:nvPr/>
        </p:nvSpPr>
        <p:spPr>
          <a:xfrm>
            <a:off x="533400" y="3581400"/>
            <a:ext cx="4038600" cy="369332"/>
          </a:xfrm>
          <a:prstGeom prst="rect">
            <a:avLst/>
          </a:prstGeom>
          <a:noFill/>
        </p:spPr>
        <p:txBody>
          <a:bodyPr wrap="square" rtlCol="0">
            <a:spAutoFit/>
          </a:bodyPr>
          <a:lstStyle/>
          <a:p>
            <a:r>
              <a:rPr lang="en-US" dirty="0" smtClean="0"/>
              <a:t>The Complex Number System (N-CN)</a:t>
            </a:r>
            <a:endParaRPr lang="en-US" dirty="0"/>
          </a:p>
        </p:txBody>
      </p:sp>
      <mc:AlternateContent xmlns:mc="http://schemas.openxmlformats.org/markup-compatibility/2006" xmlns:a14="http://schemas.microsoft.com/office/drawing/2010/main">
        <mc:Choice Requires="a14">
          <p:sp>
            <p:nvSpPr>
              <p:cNvPr id="9" name="Rectangle 8"/>
              <p:cNvSpPr/>
              <p:nvPr/>
            </p:nvSpPr>
            <p:spPr>
              <a:xfrm>
                <a:off x="304800" y="3886200"/>
                <a:ext cx="8343900" cy="1846659"/>
              </a:xfrm>
              <a:prstGeom prst="rect">
                <a:avLst/>
              </a:prstGeom>
              <a:ln>
                <a:solidFill>
                  <a:schemeClr val="tx1"/>
                </a:solidFill>
              </a:ln>
            </p:spPr>
            <p:txBody>
              <a:bodyPr wrap="square">
                <a:spAutoFit/>
              </a:bodyPr>
              <a:lstStyle/>
              <a:p>
                <a:pPr marL="342900" indent="-342900">
                  <a:buAutoNum type="alphaUcPeriod"/>
                </a:pPr>
                <a:r>
                  <a:rPr lang="en-US" sz="1600" b="1" dirty="0" smtClean="0"/>
                  <a:t>Perform </a:t>
                </a:r>
                <a:r>
                  <a:rPr lang="en-US" sz="1600" b="1" dirty="0"/>
                  <a:t>arithmetic operations with complex numbers. </a:t>
                </a:r>
                <a:r>
                  <a:rPr lang="en-US" sz="1600" b="1" dirty="0" smtClean="0">
                    <a:solidFill>
                      <a:schemeClr val="accent3"/>
                    </a:solidFill>
                  </a:rPr>
                  <a:t>(Additional)</a:t>
                </a:r>
              </a:p>
              <a:p>
                <a:endParaRPr lang="en-US" sz="1600" b="1" dirty="0">
                  <a:solidFill>
                    <a:schemeClr val="accent3"/>
                  </a:solidFill>
                </a:endParaRPr>
              </a:p>
              <a:p>
                <a:r>
                  <a:rPr lang="en-US" sz="1600" b="1" dirty="0"/>
                  <a:t>N-CN.A.1 </a:t>
                </a:r>
                <a:r>
                  <a:rPr lang="en-US" sz="1600" dirty="0"/>
                  <a:t>Know there is a complex number </a:t>
                </a:r>
                <a:r>
                  <a:rPr lang="en-US" sz="1600" dirty="0" err="1"/>
                  <a:t>i</a:t>
                </a:r>
                <a:r>
                  <a:rPr lang="en-US" sz="1600" dirty="0"/>
                  <a:t> such that </a:t>
                </a:r>
                <a:r>
                  <a:rPr lang="en-US" sz="1600" dirty="0" err="1" smtClean="0"/>
                  <a:t>i</a:t>
                </a:r>
                <a:r>
                  <a:rPr lang="en-US" sz="1600" dirty="0" smtClean="0"/>
                  <a:t> </a:t>
                </a:r>
                <a:r>
                  <a:rPr lang="en-US" sz="1600" baseline="30000" dirty="0" smtClean="0"/>
                  <a:t>2</a:t>
                </a:r>
                <a:r>
                  <a:rPr lang="en-US" sz="1600" dirty="0" smtClean="0"/>
                  <a:t> </a:t>
                </a:r>
                <a:r>
                  <a:rPr lang="en-US" sz="1600" dirty="0"/>
                  <a:t>= –1, and every complex number has the form a </a:t>
                </a:r>
                <a14:m>
                  <m:oMath xmlns=""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smtClean="0"/>
                  <a:t> </a:t>
                </a:r>
                <a:r>
                  <a:rPr lang="en-US" sz="1600" dirty="0"/>
                  <a:t>bi with a and b real. </a:t>
                </a:r>
                <a:endParaRPr lang="en-US" sz="1600" dirty="0" smtClean="0"/>
              </a:p>
              <a:p>
                <a:endParaRPr lang="en-US" sz="1600" dirty="0"/>
              </a:p>
              <a:p>
                <a:r>
                  <a:rPr lang="en-US" sz="1600" b="1" dirty="0"/>
                  <a:t>N-CN.A.2 </a:t>
                </a:r>
                <a:r>
                  <a:rPr lang="en-US" sz="1600" dirty="0"/>
                  <a:t>Use the relation </a:t>
                </a:r>
                <a:r>
                  <a:rPr lang="en-US" sz="1600" dirty="0" err="1"/>
                  <a:t>i</a:t>
                </a:r>
                <a:r>
                  <a:rPr lang="en-US" sz="1600" dirty="0" smtClean="0"/>
                  <a:t> </a:t>
                </a:r>
                <a:r>
                  <a:rPr lang="en-US" sz="1600" baseline="30000" dirty="0" smtClean="0"/>
                  <a:t>2</a:t>
                </a:r>
                <a:r>
                  <a:rPr lang="en-US" sz="1600" dirty="0" smtClean="0"/>
                  <a:t> </a:t>
                </a:r>
                <a:r>
                  <a:rPr lang="en-US" sz="1600" dirty="0"/>
                  <a:t>= –1 and the commutative, associative, and distributive properties to add, subtract, and multiply complex numbers. </a:t>
                </a:r>
                <a:r>
                  <a:rPr lang="en-US" dirty="0">
                    <a:solidFill>
                      <a:srgbClr val="000000"/>
                    </a:solidFill>
                    <a:latin typeface="Calibri" panose="020F0502020204030204" pitchFamily="34" charset="0"/>
                  </a:rPr>
                  <a:t>	</a:t>
                </a:r>
              </a:p>
            </p:txBody>
          </p:sp>
        </mc:Choice>
        <mc:Fallback xmlns="">
          <p:sp>
            <p:nvSpPr>
              <p:cNvPr id="9" name="Rectangle 8"/>
              <p:cNvSpPr>
                <a:spLocks noRot="1" noChangeAspect="1" noMove="1" noResize="1" noEditPoints="1" noAdjustHandles="1" noChangeArrowheads="1" noChangeShapeType="1" noTextEdit="1"/>
              </p:cNvSpPr>
              <p:nvPr/>
            </p:nvSpPr>
            <p:spPr>
              <a:xfrm>
                <a:off x="304800" y="3886200"/>
                <a:ext cx="8343900" cy="1846659"/>
              </a:xfrm>
              <a:prstGeom prst="rect">
                <a:avLst/>
              </a:prstGeom>
              <a:blipFill rotWithShape="1">
                <a:blip r:embed="rId3"/>
                <a:stretch>
                  <a:fillRect l="-292" t="-658" b="-2632"/>
                </a:stretch>
              </a:blipFill>
              <a:ln>
                <a:solidFill>
                  <a:schemeClr val="tx1"/>
                </a:solidFill>
              </a:ln>
            </p:spPr>
            <p:txBody>
              <a:bodyPr/>
              <a:lstStyle/>
              <a:p>
                <a:r>
                  <a:rPr lang="en-US">
                    <a:noFill/>
                  </a:rPr>
                  <a:t> </a:t>
                </a:r>
              </a:p>
            </p:txBody>
          </p:sp>
        </mc:Fallback>
      </mc:AlternateContent>
      <p:sp>
        <p:nvSpPr>
          <p:cNvPr id="10" name="Rectangle 9"/>
          <p:cNvSpPr/>
          <p:nvPr/>
        </p:nvSpPr>
        <p:spPr>
          <a:xfrm>
            <a:off x="304800" y="5791200"/>
            <a:ext cx="8343900" cy="861774"/>
          </a:xfrm>
          <a:prstGeom prst="rect">
            <a:avLst/>
          </a:prstGeom>
          <a:ln>
            <a:solidFill>
              <a:schemeClr val="tx1"/>
            </a:solidFill>
          </a:ln>
        </p:spPr>
        <p:txBody>
          <a:bodyPr wrap="square">
            <a:spAutoFit/>
          </a:bodyPr>
          <a:lstStyle/>
          <a:p>
            <a:r>
              <a:rPr lang="en-US" sz="1600" b="1" dirty="0"/>
              <a:t>C. Use complex numbers in polynomial identities and equations. </a:t>
            </a:r>
            <a:r>
              <a:rPr lang="en-US" sz="1600" b="1" dirty="0">
                <a:solidFill>
                  <a:schemeClr val="accent3"/>
                </a:solidFill>
              </a:rPr>
              <a:t>(Additional)</a:t>
            </a:r>
          </a:p>
          <a:p>
            <a:endParaRPr lang="en-US" sz="1600" b="1" dirty="0"/>
          </a:p>
          <a:p>
            <a:r>
              <a:rPr lang="en-US" sz="1600" b="1" dirty="0"/>
              <a:t>N-CN.C.7</a:t>
            </a:r>
            <a:r>
              <a:rPr lang="en-US" sz="1600" dirty="0"/>
              <a:t> Solve quadratic equations with real coefficients that have complex solutions. </a:t>
            </a:r>
            <a:r>
              <a:rPr lang="en-US"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121845516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43789"/>
            <a:ext cx="7924800" cy="838199"/>
          </a:xfrm>
        </p:spPr>
        <p:txBody>
          <a:bodyPr/>
          <a:lstStyle/>
          <a:p>
            <a:r>
              <a:rPr lang="en-US" dirty="0" smtClean="0"/>
              <a:t>Division of Polynomials – Comparing Methods</a:t>
            </a:r>
            <a:endParaRPr lang="en-US" dirty="0"/>
          </a:p>
        </p:txBody>
      </p:sp>
      <p:sp>
        <p:nvSpPr>
          <p:cNvPr id="3" name="Content Placeholder 2"/>
          <p:cNvSpPr>
            <a:spLocks noGrp="1"/>
          </p:cNvSpPr>
          <p:nvPr>
            <p:ph idx="1"/>
          </p:nvPr>
        </p:nvSpPr>
        <p:spPr>
          <a:xfrm>
            <a:off x="457200" y="1665027"/>
            <a:ext cx="8229600" cy="4267573"/>
          </a:xfrm>
        </p:spPr>
        <p:txBody>
          <a:bodyPr/>
          <a:lstStyle/>
          <a:p>
            <a:pPr>
              <a:buFont typeface="Arial" panose="020B0604020202020204" pitchFamily="34" charset="0"/>
              <a:buChar char="•"/>
            </a:pPr>
            <a:endParaRPr lang="en-US" sz="2400" dirty="0"/>
          </a:p>
          <a:p>
            <a:endParaRPr lang="en-US" dirty="0"/>
          </a:p>
        </p:txBody>
      </p:sp>
      <mc:AlternateContent xmlns:mc="http://schemas.openxmlformats.org/markup-compatibility/2006" xmlns:a14="http://schemas.microsoft.com/office/drawing/2010/main">
        <mc:Choice Requires="a14">
          <p:sp>
            <p:nvSpPr>
              <p:cNvPr id="4" name="Content Placeholder 2"/>
              <p:cNvSpPr txBox="1">
                <a:spLocks/>
              </p:cNvSpPr>
              <p:nvPr/>
            </p:nvSpPr>
            <p:spPr bwMode="auto">
              <a:xfrm>
                <a:off x="609600" y="2285999"/>
                <a:ext cx="8229600" cy="3799001"/>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defRPr sz="2000" kern="1200">
                    <a:solidFill>
                      <a:srgbClr val="617656"/>
                    </a:solidFill>
                    <a:latin typeface="Calibri"/>
                    <a:ea typeface="ＭＳ Ｐゴシック" charset="-128"/>
                    <a:cs typeface="Calibri"/>
                  </a:defRPr>
                </a:lvl1pPr>
                <a:lvl2pPr marL="458788" indent="-177800" algn="l" defTabSz="458788" rtl="0" eaLnBrk="0" fontAlgn="base" hangingPunct="0">
                  <a:spcBef>
                    <a:spcPts val="600"/>
                  </a:spcBef>
                  <a:spcAft>
                    <a:spcPct val="0"/>
                  </a:spcAft>
                  <a:buFont typeface="Arial" charset="0"/>
                  <a:buChar char="•"/>
                  <a:defRPr kern="1200">
                    <a:solidFill>
                      <a:srgbClr val="404040"/>
                    </a:solidFill>
                    <a:latin typeface="Calibri"/>
                    <a:ea typeface="ＭＳ Ｐゴシック"/>
                    <a:cs typeface="Calibri"/>
                  </a:defRPr>
                </a:lvl2pPr>
                <a:lvl3pPr marL="739775" indent="-166688" algn="l" defTabSz="457200" rtl="0" eaLnBrk="0" fontAlgn="base" hangingPunct="0">
                  <a:spcBef>
                    <a:spcPct val="20000"/>
                  </a:spcBef>
                  <a:spcAft>
                    <a:spcPct val="0"/>
                  </a:spcAft>
                  <a:buFont typeface="Arial" charset="0"/>
                  <a:buChar char="•"/>
                  <a:defRPr sz="1600" kern="1200">
                    <a:solidFill>
                      <a:srgbClr val="7F7F7F"/>
                    </a:solidFill>
                    <a:latin typeface="Calibri"/>
                    <a:ea typeface="ＭＳ Ｐゴシック"/>
                    <a:cs typeface="Calibri"/>
                  </a:defRPr>
                </a:lvl3pPr>
                <a:lvl4pPr marL="1030288" indent="-176213" algn="l" defTabSz="457200" rtl="0" eaLnBrk="0" fontAlgn="base" hangingPunct="0">
                  <a:spcBef>
                    <a:spcPct val="20000"/>
                  </a:spcBef>
                  <a:spcAft>
                    <a:spcPct val="0"/>
                  </a:spcAft>
                  <a:buFont typeface="Arial" charset="0"/>
                  <a:buChar char="–"/>
                  <a:defRPr sz="1300" kern="1200">
                    <a:solidFill>
                      <a:srgbClr val="0A668B"/>
                    </a:solidFill>
                    <a:latin typeface="Calibri"/>
                    <a:ea typeface="ＭＳ Ｐゴシック"/>
                    <a:cs typeface="Calibri"/>
                  </a:defRPr>
                </a:lvl4pPr>
                <a:lvl5pPr marL="1828800" algn="l" defTabSz="457200" rtl="0" eaLnBrk="0" fontAlgn="base" hangingPunct="0">
                  <a:spcBef>
                    <a:spcPct val="20000"/>
                  </a:spcBef>
                  <a:spcAft>
                    <a:spcPct val="0"/>
                  </a:spcAft>
                  <a:buFont typeface="Arial" charset="0"/>
                  <a:defRPr sz="2000" kern="1200">
                    <a:solidFill>
                      <a:schemeClr val="tx1"/>
                    </a:solidFill>
                    <a:latin typeface="Calibri"/>
                    <a:ea typeface="ＭＳ Ｐゴシック"/>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400" baseline="0" dirty="0" smtClean="0"/>
                  <a:t> Find the quotient </a:t>
                </a:r>
                <a14:m>
                  <m:oMath xmlns="" xmlns:m="http://schemas.openxmlformats.org/officeDocument/2006/math">
                    <m:f>
                      <m:fPr>
                        <m:ctrlPr>
                          <a:rPr lang="en-US" sz="2400" b="0" i="1" baseline="0" smtClean="0">
                            <a:latin typeface="Cambria Math"/>
                          </a:rPr>
                        </m:ctrlPr>
                      </m:fPr>
                      <m:num>
                        <m:r>
                          <a:rPr lang="en-US" sz="2400" b="0" i="1" baseline="0" smtClean="0">
                            <a:latin typeface="Cambria Math"/>
                          </a:rPr>
                          <m:t>2</m:t>
                        </m:r>
                        <m:sSup>
                          <m:sSupPr>
                            <m:ctrlPr>
                              <a:rPr lang="en-US" sz="2400" b="0" i="1" baseline="0" smtClean="0">
                                <a:latin typeface="Cambria Math"/>
                              </a:rPr>
                            </m:ctrlPr>
                          </m:sSupPr>
                          <m:e>
                            <m:r>
                              <a:rPr lang="en-US" sz="2400" b="0" i="1" baseline="0" smtClean="0">
                                <a:latin typeface="Cambria Math"/>
                              </a:rPr>
                              <m:t>𝑥</m:t>
                            </m:r>
                          </m:e>
                          <m:sup>
                            <m:r>
                              <a:rPr lang="en-US" sz="2400" b="0" i="1" baseline="0" smtClean="0">
                                <a:latin typeface="Cambria Math"/>
                              </a:rPr>
                              <m:t>2</m:t>
                            </m:r>
                          </m:sup>
                        </m:sSup>
                        <m:r>
                          <a:rPr lang="en-US" sz="2400" b="0" i="1" baseline="0" smtClean="0">
                            <a:latin typeface="Cambria Math"/>
                          </a:rPr>
                          <m:t>+</m:t>
                        </m:r>
                        <m:r>
                          <a:rPr lang="en-US" sz="2400" b="0" i="1" baseline="0" smtClean="0">
                            <a:latin typeface="Cambria Math"/>
                          </a:rPr>
                          <m:t>𝑥</m:t>
                        </m:r>
                        <m:r>
                          <a:rPr lang="en-US" sz="2400" b="0" i="1" baseline="0" smtClean="0">
                            <a:latin typeface="Cambria Math"/>
                          </a:rPr>
                          <m:t>−10</m:t>
                        </m:r>
                      </m:num>
                      <m:den>
                        <m:r>
                          <a:rPr lang="en-US" sz="2400" b="0" i="1" baseline="0" smtClean="0">
                            <a:latin typeface="Cambria Math"/>
                          </a:rPr>
                          <m:t>𝑥</m:t>
                        </m:r>
                        <m:r>
                          <a:rPr lang="en-US" sz="2400" b="0" i="1" baseline="0" smtClean="0">
                            <a:latin typeface="Cambria Math"/>
                          </a:rPr>
                          <m:t> −2</m:t>
                        </m:r>
                      </m:den>
                    </m:f>
                  </m:oMath>
                </a14:m>
                <a:r>
                  <a:rPr lang="en-US" sz="2400" baseline="0" dirty="0" smtClean="0"/>
                  <a:t>.</a:t>
                </a:r>
              </a:p>
              <a:p>
                <a:pPr>
                  <a:buFont typeface="Arial" panose="020B0604020202020204" pitchFamily="34" charset="0"/>
                  <a:buChar char="•"/>
                </a:pPr>
                <a:endParaRPr lang="en-US" sz="2400" baseline="0" dirty="0"/>
              </a:p>
              <a:p>
                <a:pPr>
                  <a:buFont typeface="Arial" panose="020B0604020202020204" pitchFamily="34" charset="0"/>
                  <a:buChar char="•"/>
                </a:pPr>
                <a:endParaRPr lang="en-US" sz="2400" baseline="0" dirty="0" smtClean="0"/>
              </a:p>
              <a:p>
                <a:pPr>
                  <a:buFont typeface="Arial" panose="020B0604020202020204" pitchFamily="34" charset="0"/>
                  <a:buChar char="•"/>
                </a:pPr>
                <a:endParaRPr lang="en-US" sz="2400" baseline="0" dirty="0"/>
              </a:p>
              <a:p>
                <a:pPr>
                  <a:buFont typeface="Arial" panose="020B0604020202020204" pitchFamily="34" charset="0"/>
                  <a:buChar char="•"/>
                </a:pPr>
                <a:endParaRPr lang="en-US" sz="2400" baseline="0" dirty="0" smtClean="0"/>
              </a:p>
              <a:p>
                <a:pPr>
                  <a:buFont typeface="Arial" panose="020B0604020202020204" pitchFamily="34" charset="0"/>
                  <a:buChar char="•"/>
                </a:pPr>
                <a:r>
                  <a:rPr lang="en-US" sz="2400" baseline="0" dirty="0" smtClean="0"/>
                  <a:t>Division Algorithm</a:t>
                </a:r>
              </a:p>
            </p:txBody>
          </p:sp>
        </mc:Choice>
        <mc:Fallback xmlns="">
          <p:sp>
            <p:nvSpPr>
              <p:cNvPr id="4" name="Content Placeholder 2"/>
              <p:cNvSpPr txBox="1">
                <a:spLocks noRot="1" noChangeAspect="1" noMove="1" noResize="1" noEditPoints="1" noAdjustHandles="1" noChangeArrowheads="1" noChangeShapeType="1" noTextEdit="1"/>
              </p:cNvSpPr>
              <p:nvPr/>
            </p:nvSpPr>
            <p:spPr bwMode="auto">
              <a:xfrm>
                <a:off x="609600" y="2285999"/>
                <a:ext cx="8229600" cy="3799001"/>
              </a:xfrm>
              <a:prstGeom prst="rect">
                <a:avLst/>
              </a:prstGeom>
              <a:blipFill rotWithShape="1">
                <a:blip r:embed="rId3"/>
                <a:stretch>
                  <a:fillRect l="-2074"/>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67866304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461433" y="1136032"/>
            <a:ext cx="35766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sz="2800" dirty="0">
                <a:cs typeface="Arial" pitchFamily="34" charset="0"/>
              </a:rPr>
              <a:t>(x+y+3)(y+1) is equivalent to </a:t>
            </a:r>
          </a:p>
        </p:txBody>
      </p:sp>
      <p:sp>
        <p:nvSpPr>
          <p:cNvPr id="20483" name="Rectangle 5"/>
          <p:cNvSpPr>
            <a:spLocks noChangeArrowheads="1"/>
          </p:cNvSpPr>
          <p:nvPr/>
        </p:nvSpPr>
        <p:spPr bwMode="auto">
          <a:xfrm>
            <a:off x="502444" y="2504017"/>
            <a:ext cx="3554413" cy="2208213"/>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en-US" altLang="en-US">
              <a:cs typeface="Arial" pitchFamily="34" charset="0"/>
            </a:endParaRPr>
          </a:p>
        </p:txBody>
      </p:sp>
      <p:sp>
        <p:nvSpPr>
          <p:cNvPr id="20484" name="Line 6"/>
          <p:cNvSpPr>
            <a:spLocks noChangeShapeType="1"/>
          </p:cNvSpPr>
          <p:nvPr/>
        </p:nvSpPr>
        <p:spPr bwMode="auto">
          <a:xfrm>
            <a:off x="1831182" y="2532592"/>
            <a:ext cx="0" cy="21939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5" name="Line 7"/>
          <p:cNvSpPr>
            <a:spLocks noChangeShapeType="1"/>
          </p:cNvSpPr>
          <p:nvPr/>
        </p:nvSpPr>
        <p:spPr bwMode="auto">
          <a:xfrm>
            <a:off x="3223419" y="2532592"/>
            <a:ext cx="0" cy="21939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6" name="Line 8"/>
          <p:cNvSpPr>
            <a:spLocks noChangeShapeType="1"/>
          </p:cNvSpPr>
          <p:nvPr/>
        </p:nvSpPr>
        <p:spPr bwMode="auto">
          <a:xfrm>
            <a:off x="3509169" y="2518305"/>
            <a:ext cx="0" cy="21796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7" name="Line 9"/>
          <p:cNvSpPr>
            <a:spLocks noChangeShapeType="1"/>
          </p:cNvSpPr>
          <p:nvPr/>
        </p:nvSpPr>
        <p:spPr bwMode="auto">
          <a:xfrm>
            <a:off x="3782219" y="2518305"/>
            <a:ext cx="0" cy="21796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8" name="Line 10"/>
          <p:cNvSpPr>
            <a:spLocks noChangeShapeType="1"/>
          </p:cNvSpPr>
          <p:nvPr/>
        </p:nvSpPr>
        <p:spPr bwMode="auto">
          <a:xfrm flipV="1">
            <a:off x="513557" y="4316942"/>
            <a:ext cx="35242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Text Box 11"/>
          <p:cNvSpPr txBox="1">
            <a:spLocks noChangeArrowheads="1"/>
          </p:cNvSpPr>
          <p:nvPr/>
        </p:nvSpPr>
        <p:spPr bwMode="auto">
          <a:xfrm>
            <a:off x="850019" y="2035704"/>
            <a:ext cx="7064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dirty="0">
                <a:cs typeface="Arial" pitchFamily="34" charset="0"/>
              </a:rPr>
              <a:t>x</a:t>
            </a:r>
          </a:p>
        </p:txBody>
      </p:sp>
      <p:sp>
        <p:nvSpPr>
          <p:cNvPr id="20490" name="Text Box 12"/>
          <p:cNvSpPr txBox="1">
            <a:spLocks noChangeArrowheads="1"/>
          </p:cNvSpPr>
          <p:nvPr/>
        </p:nvSpPr>
        <p:spPr bwMode="auto">
          <a:xfrm>
            <a:off x="2232819" y="2066221"/>
            <a:ext cx="990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dirty="0">
                <a:cs typeface="Arial" pitchFamily="34" charset="0"/>
              </a:rPr>
              <a:t>y</a:t>
            </a:r>
          </a:p>
        </p:txBody>
      </p:sp>
      <p:sp>
        <p:nvSpPr>
          <p:cNvPr id="20491" name="Text Box 14"/>
          <p:cNvSpPr txBox="1">
            <a:spLocks noChangeArrowheads="1"/>
          </p:cNvSpPr>
          <p:nvPr/>
        </p:nvSpPr>
        <p:spPr bwMode="auto">
          <a:xfrm>
            <a:off x="27782" y="3010430"/>
            <a:ext cx="315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a:cs typeface="Arial" pitchFamily="34" charset="0"/>
              </a:rPr>
              <a:t>y</a:t>
            </a:r>
          </a:p>
        </p:txBody>
      </p:sp>
      <p:sp>
        <p:nvSpPr>
          <p:cNvPr id="20492" name="Text Box 15"/>
          <p:cNvSpPr txBox="1">
            <a:spLocks noChangeArrowheads="1"/>
          </p:cNvSpPr>
          <p:nvPr/>
        </p:nvSpPr>
        <p:spPr bwMode="auto">
          <a:xfrm>
            <a:off x="89694" y="4486805"/>
            <a:ext cx="2016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a:cs typeface="Arial" pitchFamily="34" charset="0"/>
              </a:rPr>
              <a:t>1</a:t>
            </a:r>
          </a:p>
        </p:txBody>
      </p:sp>
      <p:sp>
        <p:nvSpPr>
          <p:cNvPr id="20493" name="Text Box 16"/>
          <p:cNvSpPr txBox="1">
            <a:spLocks noChangeArrowheads="1"/>
          </p:cNvSpPr>
          <p:nvPr/>
        </p:nvSpPr>
        <p:spPr bwMode="auto">
          <a:xfrm>
            <a:off x="775494" y="2981855"/>
            <a:ext cx="6238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a:cs typeface="Arial" pitchFamily="34" charset="0"/>
              </a:rPr>
              <a:t>xy</a:t>
            </a:r>
          </a:p>
        </p:txBody>
      </p:sp>
      <p:sp>
        <p:nvSpPr>
          <p:cNvPr id="20494" name="Text Box 17"/>
          <p:cNvSpPr txBox="1">
            <a:spLocks noChangeArrowheads="1"/>
          </p:cNvSpPr>
          <p:nvPr/>
        </p:nvSpPr>
        <p:spPr bwMode="auto">
          <a:xfrm>
            <a:off x="2032794" y="3024717"/>
            <a:ext cx="706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a:cs typeface="Arial" pitchFamily="34" charset="0"/>
              </a:rPr>
              <a:t>y</a:t>
            </a:r>
            <a:r>
              <a:rPr lang="en-US" altLang="en-US" baseline="30000">
                <a:cs typeface="Arial" pitchFamily="34" charset="0"/>
              </a:rPr>
              <a:t>2</a:t>
            </a:r>
            <a:endParaRPr lang="en-US" altLang="en-US">
              <a:cs typeface="Arial" pitchFamily="34" charset="0"/>
            </a:endParaRPr>
          </a:p>
        </p:txBody>
      </p:sp>
      <p:sp>
        <p:nvSpPr>
          <p:cNvPr id="20495" name="Text Box 20"/>
          <p:cNvSpPr txBox="1">
            <a:spLocks noChangeArrowheads="1"/>
          </p:cNvSpPr>
          <p:nvPr/>
        </p:nvSpPr>
        <p:spPr bwMode="auto">
          <a:xfrm>
            <a:off x="3844132" y="3053292"/>
            <a:ext cx="1476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a:cs typeface="Arial" pitchFamily="34" charset="0"/>
              </a:rPr>
              <a:t>y</a:t>
            </a:r>
          </a:p>
        </p:txBody>
      </p:sp>
      <p:sp>
        <p:nvSpPr>
          <p:cNvPr id="20496" name="Text Box 21"/>
          <p:cNvSpPr txBox="1">
            <a:spLocks noChangeArrowheads="1"/>
          </p:cNvSpPr>
          <p:nvPr/>
        </p:nvSpPr>
        <p:spPr bwMode="auto">
          <a:xfrm>
            <a:off x="838994" y="4388380"/>
            <a:ext cx="549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a:cs typeface="Arial" pitchFamily="34" charset="0"/>
              </a:rPr>
              <a:t>x</a:t>
            </a:r>
          </a:p>
        </p:txBody>
      </p:sp>
      <p:sp>
        <p:nvSpPr>
          <p:cNvPr id="20497" name="Text Box 22"/>
          <p:cNvSpPr txBox="1">
            <a:spLocks noChangeArrowheads="1"/>
          </p:cNvSpPr>
          <p:nvPr/>
        </p:nvSpPr>
        <p:spPr bwMode="auto">
          <a:xfrm>
            <a:off x="2074069" y="4318530"/>
            <a:ext cx="581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a:cs typeface="Arial" pitchFamily="34" charset="0"/>
              </a:rPr>
              <a:t>y</a:t>
            </a:r>
          </a:p>
        </p:txBody>
      </p:sp>
      <p:sp>
        <p:nvSpPr>
          <p:cNvPr id="20498" name="Text Box 23"/>
          <p:cNvSpPr txBox="1">
            <a:spLocks noChangeArrowheads="1"/>
          </p:cNvSpPr>
          <p:nvPr/>
        </p:nvSpPr>
        <p:spPr bwMode="auto">
          <a:xfrm>
            <a:off x="3277394" y="4332817"/>
            <a:ext cx="241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a:cs typeface="Arial" pitchFamily="34" charset="0"/>
              </a:rPr>
              <a:t>1</a:t>
            </a:r>
          </a:p>
        </p:txBody>
      </p:sp>
      <p:sp>
        <p:nvSpPr>
          <p:cNvPr id="20499" name="Text Box 25"/>
          <p:cNvSpPr txBox="1">
            <a:spLocks noChangeArrowheads="1"/>
          </p:cNvSpPr>
          <p:nvPr/>
        </p:nvSpPr>
        <p:spPr bwMode="auto">
          <a:xfrm>
            <a:off x="3540919" y="4332817"/>
            <a:ext cx="190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a:cs typeface="Arial" pitchFamily="34" charset="0"/>
              </a:rPr>
              <a:t>1</a:t>
            </a:r>
          </a:p>
        </p:txBody>
      </p:sp>
      <p:sp>
        <p:nvSpPr>
          <p:cNvPr id="20500" name="Text Box 27"/>
          <p:cNvSpPr txBox="1">
            <a:spLocks noChangeArrowheads="1"/>
          </p:cNvSpPr>
          <p:nvPr/>
        </p:nvSpPr>
        <p:spPr bwMode="auto">
          <a:xfrm>
            <a:off x="3825082" y="4347105"/>
            <a:ext cx="1793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a:cs typeface="Arial" pitchFamily="34" charset="0"/>
              </a:rPr>
              <a:t>1</a:t>
            </a:r>
          </a:p>
        </p:txBody>
      </p:sp>
      <p:sp>
        <p:nvSpPr>
          <p:cNvPr id="20502" name="Text Box 29"/>
          <p:cNvSpPr txBox="1">
            <a:spLocks noChangeArrowheads="1"/>
          </p:cNvSpPr>
          <p:nvPr/>
        </p:nvSpPr>
        <p:spPr bwMode="auto">
          <a:xfrm>
            <a:off x="3266282" y="3137430"/>
            <a:ext cx="1476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a:cs typeface="Arial" pitchFamily="34" charset="0"/>
              </a:rPr>
              <a:t>y</a:t>
            </a:r>
          </a:p>
        </p:txBody>
      </p:sp>
      <p:sp>
        <p:nvSpPr>
          <p:cNvPr id="20503" name="Text Box 30"/>
          <p:cNvSpPr txBox="1">
            <a:spLocks noChangeArrowheads="1"/>
          </p:cNvSpPr>
          <p:nvPr/>
        </p:nvSpPr>
        <p:spPr bwMode="auto">
          <a:xfrm>
            <a:off x="3242469" y="2023005"/>
            <a:ext cx="2016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a:cs typeface="Arial" pitchFamily="34" charset="0"/>
              </a:rPr>
              <a:t>1</a:t>
            </a:r>
          </a:p>
        </p:txBody>
      </p:sp>
      <p:sp>
        <p:nvSpPr>
          <p:cNvPr id="20504" name="Text Box 31"/>
          <p:cNvSpPr txBox="1">
            <a:spLocks noChangeArrowheads="1"/>
          </p:cNvSpPr>
          <p:nvPr/>
        </p:nvSpPr>
        <p:spPr bwMode="auto">
          <a:xfrm>
            <a:off x="3537744" y="2035705"/>
            <a:ext cx="2016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a:cs typeface="Arial" pitchFamily="34" charset="0"/>
              </a:rPr>
              <a:t>1</a:t>
            </a:r>
          </a:p>
        </p:txBody>
      </p:sp>
      <p:sp>
        <p:nvSpPr>
          <p:cNvPr id="20505" name="Text Box 32"/>
          <p:cNvSpPr txBox="1">
            <a:spLocks noChangeArrowheads="1"/>
          </p:cNvSpPr>
          <p:nvPr/>
        </p:nvSpPr>
        <p:spPr bwMode="auto">
          <a:xfrm>
            <a:off x="3844132" y="2051580"/>
            <a:ext cx="2016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a:cs typeface="Arial" pitchFamily="34" charset="0"/>
              </a:rPr>
              <a:t>1</a:t>
            </a:r>
          </a:p>
        </p:txBody>
      </p:sp>
      <p:sp>
        <p:nvSpPr>
          <p:cNvPr id="20506" name="Text Box 33"/>
          <p:cNvSpPr txBox="1">
            <a:spLocks noChangeArrowheads="1"/>
          </p:cNvSpPr>
          <p:nvPr/>
        </p:nvSpPr>
        <p:spPr bwMode="auto">
          <a:xfrm>
            <a:off x="775494" y="4876800"/>
            <a:ext cx="3049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sz="2400" dirty="0" err="1">
                <a:cs typeface="Arial" pitchFamily="34" charset="0"/>
              </a:rPr>
              <a:t>xy</a:t>
            </a:r>
            <a:r>
              <a:rPr lang="en-US" altLang="en-US" sz="2400" dirty="0">
                <a:cs typeface="Arial" pitchFamily="34" charset="0"/>
              </a:rPr>
              <a:t> + y</a:t>
            </a:r>
            <a:r>
              <a:rPr lang="en-US" altLang="en-US" sz="2400" baseline="30000" dirty="0">
                <a:cs typeface="Arial" pitchFamily="34" charset="0"/>
              </a:rPr>
              <a:t>2</a:t>
            </a:r>
            <a:r>
              <a:rPr lang="en-US" altLang="en-US" sz="2400" dirty="0">
                <a:cs typeface="Arial" pitchFamily="34" charset="0"/>
              </a:rPr>
              <a:t> + 4y + x + 3</a:t>
            </a:r>
          </a:p>
        </p:txBody>
      </p:sp>
      <p:sp>
        <p:nvSpPr>
          <p:cNvPr id="20511" name="Text Box 28"/>
          <p:cNvSpPr txBox="1">
            <a:spLocks noChangeArrowheads="1"/>
          </p:cNvSpPr>
          <p:nvPr/>
        </p:nvSpPr>
        <p:spPr bwMode="auto">
          <a:xfrm>
            <a:off x="3239294" y="3158067"/>
            <a:ext cx="242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dirty="0">
                <a:cs typeface="Arial" pitchFamily="34" charset="0"/>
              </a:rPr>
              <a:t>y</a:t>
            </a:r>
          </a:p>
        </p:txBody>
      </p:sp>
      <p:sp>
        <p:nvSpPr>
          <p:cNvPr id="20513" name="Text Box 28"/>
          <p:cNvSpPr txBox="1">
            <a:spLocks noChangeArrowheads="1"/>
          </p:cNvSpPr>
          <p:nvPr/>
        </p:nvSpPr>
        <p:spPr bwMode="auto">
          <a:xfrm>
            <a:off x="3544094" y="3234267"/>
            <a:ext cx="242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en-US">
                <a:cs typeface="Arial" pitchFamily="34" charset="0"/>
              </a:rPr>
              <a:t>y</a:t>
            </a:r>
          </a:p>
        </p:txBody>
      </p:sp>
      <p:sp>
        <p:nvSpPr>
          <p:cNvPr id="3" name="TextBox 2"/>
          <p:cNvSpPr txBox="1"/>
          <p:nvPr/>
        </p:nvSpPr>
        <p:spPr>
          <a:xfrm>
            <a:off x="532606" y="152400"/>
            <a:ext cx="7849394" cy="646331"/>
          </a:xfrm>
          <a:prstGeom prst="rect">
            <a:avLst/>
          </a:prstGeom>
          <a:noFill/>
        </p:spPr>
        <p:txBody>
          <a:bodyPr wrap="square" rtlCol="0">
            <a:spAutoFit/>
          </a:bodyPr>
          <a:lstStyle/>
          <a:p>
            <a:r>
              <a:rPr lang="en-US" u="sng" dirty="0" smtClean="0">
                <a:solidFill>
                  <a:schemeClr val="accent2"/>
                </a:solidFill>
              </a:rPr>
              <a:t>Algebra I and II</a:t>
            </a:r>
            <a:r>
              <a:rPr lang="en-US" dirty="0" smtClean="0">
                <a:solidFill>
                  <a:schemeClr val="accent2"/>
                </a:solidFill>
              </a:rPr>
              <a:t>:  Using area models with the work involving operations with polynomials and factoring.</a:t>
            </a:r>
            <a:endParaRPr lang="en-US" dirty="0">
              <a:solidFill>
                <a:schemeClr val="accent2"/>
              </a:solidFill>
            </a:endParaRPr>
          </a:p>
        </p:txBody>
      </p:sp>
      <p:sp>
        <p:nvSpPr>
          <p:cNvPr id="4" name="Rectangle 3"/>
          <p:cNvSpPr/>
          <p:nvPr/>
        </p:nvSpPr>
        <p:spPr>
          <a:xfrm>
            <a:off x="5215467" y="3651208"/>
            <a:ext cx="3276600" cy="22518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p:cNvSpPr txBox="1"/>
              <p:nvPr/>
            </p:nvSpPr>
            <p:spPr>
              <a:xfrm>
                <a:off x="5544255" y="1845246"/>
                <a:ext cx="3352800" cy="369332"/>
              </a:xfrm>
              <a:prstGeom prst="rect">
                <a:avLst/>
              </a:prstGeom>
              <a:noFill/>
            </p:spPr>
            <p:txBody>
              <a:bodyPr wrap="square" rtlCol="0">
                <a:spAutoFit/>
              </a:bodyPr>
              <a:lstStyle/>
              <a:p>
                <a:r>
                  <a:rPr lang="en-US" u="sng" dirty="0"/>
                  <a:t>2</a:t>
                </a:r>
                <a14:m>
                  <m:oMath xmlns="" xmlns:m="http://schemas.openxmlformats.org/officeDocument/2006/math">
                    <m:sSup>
                      <m:sSupPr>
                        <m:ctrlPr>
                          <a:rPr lang="en-US" i="1" u="sng">
                            <a:latin typeface="Cambria Math"/>
                          </a:rPr>
                        </m:ctrlPr>
                      </m:sSupPr>
                      <m:e>
                        <m:r>
                          <a:rPr lang="en-US" i="1" u="sng">
                            <a:latin typeface="Cambria Math"/>
                          </a:rPr>
                          <m:t>𝑥</m:t>
                        </m:r>
                      </m:e>
                      <m:sup>
                        <m:r>
                          <a:rPr lang="en-US" i="1" u="sng">
                            <a:latin typeface="Cambria Math"/>
                          </a:rPr>
                          <m:t>3</m:t>
                        </m:r>
                      </m:sup>
                    </m:sSup>
                  </m:oMath>
                </a14:m>
                <a:r>
                  <a:rPr lang="en-US" u="sng" dirty="0" smtClean="0"/>
                  <a:t>+ 11</a:t>
                </a:r>
                <a14:m>
                  <m:oMath xmlns="" xmlns:m="http://schemas.openxmlformats.org/officeDocument/2006/math">
                    <m:sSup>
                      <m:sSupPr>
                        <m:ctrlPr>
                          <a:rPr lang="en-US" i="1" u="sng" dirty="0" smtClean="0">
                            <a:latin typeface="Cambria Math"/>
                          </a:rPr>
                        </m:ctrlPr>
                      </m:sSupPr>
                      <m:e>
                        <m:r>
                          <a:rPr lang="en-US" i="1" u="sng" dirty="0" smtClean="0">
                            <a:latin typeface="Cambria Math"/>
                          </a:rPr>
                          <m:t>𝑥</m:t>
                        </m:r>
                      </m:e>
                      <m:sup>
                        <m:r>
                          <a:rPr lang="en-US" i="1" u="sng" dirty="0" smtClean="0">
                            <a:latin typeface="Cambria Math"/>
                          </a:rPr>
                          <m:t>2</m:t>
                        </m:r>
                      </m:sup>
                    </m:sSup>
                    <m:r>
                      <a:rPr lang="en-US" b="0" i="1" u="sng" dirty="0" smtClean="0">
                        <a:latin typeface="Cambria Math"/>
                      </a:rPr>
                      <m:t>+7</m:t>
                    </m:r>
                    <m:r>
                      <a:rPr lang="en-US" b="0" i="1" u="sng" dirty="0" smtClean="0">
                        <a:latin typeface="Cambria Math"/>
                      </a:rPr>
                      <m:t>𝑥</m:t>
                    </m:r>
                    <m:r>
                      <a:rPr lang="en-US" b="0" i="1" u="sng" dirty="0" smtClean="0">
                        <a:latin typeface="Cambria Math"/>
                      </a:rPr>
                      <m:t>+10</m:t>
                    </m:r>
                  </m:oMath>
                </a14:m>
                <a:endParaRPr lang="en-US" u="sng" dirty="0"/>
              </a:p>
            </p:txBody>
          </p:sp>
        </mc:Choice>
        <mc:Fallback xmlns="">
          <p:sp>
            <p:nvSpPr>
              <p:cNvPr id="5" name="TextBox 4"/>
              <p:cNvSpPr txBox="1">
                <a:spLocks noRot="1" noChangeAspect="1" noMove="1" noResize="1" noEditPoints="1" noAdjustHandles="1" noChangeArrowheads="1" noChangeShapeType="1" noTextEdit="1"/>
              </p:cNvSpPr>
              <p:nvPr/>
            </p:nvSpPr>
            <p:spPr>
              <a:xfrm>
                <a:off x="5544255" y="1845246"/>
                <a:ext cx="3352800" cy="369332"/>
              </a:xfrm>
              <a:prstGeom prst="rect">
                <a:avLst/>
              </a:prstGeom>
              <a:blipFill rotWithShape="1">
                <a:blip r:embed="rId2"/>
                <a:stretch>
                  <a:fillRect l="-1455" t="-6667" b="-28333"/>
                </a:stretch>
              </a:blipFill>
            </p:spPr>
            <p:txBody>
              <a:bodyPr/>
              <a:lstStyle/>
              <a:p>
                <a:r>
                  <a:rPr lang="en-US">
                    <a:noFill/>
                  </a:rPr>
                  <a:t> </a:t>
                </a:r>
              </a:p>
            </p:txBody>
          </p:sp>
        </mc:Fallback>
      </mc:AlternateContent>
      <p:sp>
        <p:nvSpPr>
          <p:cNvPr id="6" name="TextBox 5"/>
          <p:cNvSpPr txBox="1"/>
          <p:nvPr/>
        </p:nvSpPr>
        <p:spPr>
          <a:xfrm>
            <a:off x="6395155" y="2235682"/>
            <a:ext cx="2819400" cy="369332"/>
          </a:xfrm>
          <a:prstGeom prst="rect">
            <a:avLst/>
          </a:prstGeom>
          <a:noFill/>
        </p:spPr>
        <p:txBody>
          <a:bodyPr wrap="square" rtlCol="0">
            <a:spAutoFit/>
          </a:bodyPr>
          <a:lstStyle/>
          <a:p>
            <a:r>
              <a:rPr lang="en-US" dirty="0" smtClean="0"/>
              <a:t>X+5</a:t>
            </a:r>
            <a:endParaRPr lang="en-US" dirty="0"/>
          </a:p>
        </p:txBody>
      </p:sp>
      <p:sp>
        <p:nvSpPr>
          <p:cNvPr id="7" name="TextBox 6"/>
          <p:cNvSpPr txBox="1"/>
          <p:nvPr/>
        </p:nvSpPr>
        <p:spPr>
          <a:xfrm>
            <a:off x="8564739" y="4197880"/>
            <a:ext cx="495300" cy="381000"/>
          </a:xfrm>
          <a:prstGeom prst="rect">
            <a:avLst/>
          </a:prstGeom>
          <a:noFill/>
        </p:spPr>
        <p:txBody>
          <a:bodyPr wrap="square" rtlCol="0">
            <a:spAutoFit/>
          </a:bodyPr>
          <a:lstStyle/>
          <a:p>
            <a:r>
              <a:rPr lang="en-US" dirty="0" smtClean="0"/>
              <a:t>x</a:t>
            </a:r>
            <a:endParaRPr lang="en-US" dirty="0"/>
          </a:p>
        </p:txBody>
      </p:sp>
      <p:sp>
        <p:nvSpPr>
          <p:cNvPr id="8" name="TextBox 7"/>
          <p:cNvSpPr txBox="1"/>
          <p:nvPr/>
        </p:nvSpPr>
        <p:spPr>
          <a:xfrm>
            <a:off x="8469489" y="5334000"/>
            <a:ext cx="685800" cy="369332"/>
          </a:xfrm>
          <a:prstGeom prst="rect">
            <a:avLst/>
          </a:prstGeom>
          <a:noFill/>
        </p:spPr>
        <p:txBody>
          <a:bodyPr wrap="square" rtlCol="0">
            <a:spAutoFit/>
          </a:bodyPr>
          <a:lstStyle/>
          <a:p>
            <a:r>
              <a:rPr lang="en-US" dirty="0" smtClean="0"/>
              <a:t>+5</a:t>
            </a:r>
            <a:endParaRPr lang="en-US" dirty="0"/>
          </a:p>
        </p:txBody>
      </p:sp>
      <p:cxnSp>
        <p:nvCxnSpPr>
          <p:cNvPr id="10" name="Straight Connector 9"/>
          <p:cNvCxnSpPr/>
          <p:nvPr/>
        </p:nvCxnSpPr>
        <p:spPr>
          <a:xfrm>
            <a:off x="6206067" y="3648960"/>
            <a:ext cx="0" cy="2251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425267" y="3665231"/>
            <a:ext cx="0" cy="2251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1"/>
            <a:endCxn id="4" idx="3"/>
          </p:cNvCxnSpPr>
          <p:nvPr/>
        </p:nvCxnSpPr>
        <p:spPr>
          <a:xfrm>
            <a:off x="5215467" y="4777143"/>
            <a:ext cx="3276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5334000" y="3193786"/>
                <a:ext cx="685800" cy="369332"/>
              </a:xfrm>
              <a:prstGeom prst="rect">
                <a:avLst/>
              </a:prstGeom>
              <a:noFill/>
            </p:spPr>
            <p:txBody>
              <a:bodyPr wrap="square" rtlCol="0">
                <a:spAutoFit/>
              </a:bodyPr>
              <a:lstStyle/>
              <a:p>
                <a:r>
                  <a:rPr lang="en-US" dirty="0" smtClean="0"/>
                  <a:t>2</a:t>
                </a:r>
                <a14:m>
                  <m:oMath xmlns="" xmlns:m="http://schemas.openxmlformats.org/officeDocument/2006/math">
                    <m:sSup>
                      <m:sSupPr>
                        <m:ctrlPr>
                          <a:rPr lang="en-US" i="1" smtClean="0">
                            <a:latin typeface="Cambria Math"/>
                          </a:rPr>
                        </m:ctrlPr>
                      </m:sSupPr>
                      <m:e>
                        <m:r>
                          <a:rPr lang="en-US" i="1" smtClean="0">
                            <a:latin typeface="Cambria Math"/>
                          </a:rPr>
                          <m:t>𝑥</m:t>
                        </m:r>
                      </m:e>
                      <m:sup>
                        <m:r>
                          <a:rPr lang="en-US" i="1" smtClean="0">
                            <a:latin typeface="Cambria Math"/>
                          </a:rPr>
                          <m:t>2</m:t>
                        </m:r>
                      </m:sup>
                    </m:sSup>
                  </m:oMath>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5334000" y="3193786"/>
                <a:ext cx="685800" cy="369332"/>
              </a:xfrm>
              <a:prstGeom prst="rect">
                <a:avLst/>
              </a:prstGeom>
              <a:blipFill rotWithShape="1">
                <a:blip r:embed="rId3"/>
                <a:stretch>
                  <a:fillRect l="-7080" t="-6557" b="-26230"/>
                </a:stretch>
              </a:blipFill>
            </p:spPr>
            <p:txBody>
              <a:bodyPr/>
              <a:lstStyle/>
              <a:p>
                <a:r>
                  <a:rPr lang="en-US">
                    <a:noFill/>
                  </a:rPr>
                  <a:t> </a:t>
                </a:r>
              </a:p>
            </p:txBody>
          </p:sp>
        </mc:Fallback>
      </mc:AlternateContent>
      <p:sp>
        <p:nvSpPr>
          <p:cNvPr id="16" name="TextBox 15"/>
          <p:cNvSpPr txBox="1"/>
          <p:nvPr/>
        </p:nvSpPr>
        <p:spPr>
          <a:xfrm>
            <a:off x="6395155" y="3231648"/>
            <a:ext cx="762000" cy="369332"/>
          </a:xfrm>
          <a:prstGeom prst="rect">
            <a:avLst/>
          </a:prstGeom>
          <a:noFill/>
        </p:spPr>
        <p:txBody>
          <a:bodyPr wrap="square" rtlCol="0">
            <a:spAutoFit/>
          </a:bodyPr>
          <a:lstStyle/>
          <a:p>
            <a:r>
              <a:rPr lang="en-US" dirty="0" smtClean="0"/>
              <a:t>+x</a:t>
            </a:r>
            <a:endParaRPr lang="en-US" dirty="0"/>
          </a:p>
        </p:txBody>
      </p:sp>
      <p:sp>
        <p:nvSpPr>
          <p:cNvPr id="17" name="TextBox 16"/>
          <p:cNvSpPr txBox="1"/>
          <p:nvPr/>
        </p:nvSpPr>
        <p:spPr>
          <a:xfrm>
            <a:off x="7635523" y="3228826"/>
            <a:ext cx="697089" cy="369332"/>
          </a:xfrm>
          <a:prstGeom prst="rect">
            <a:avLst/>
          </a:prstGeom>
          <a:noFill/>
        </p:spPr>
        <p:txBody>
          <a:bodyPr wrap="square" rtlCol="0">
            <a:spAutoFit/>
          </a:bodyPr>
          <a:lstStyle/>
          <a:p>
            <a:r>
              <a:rPr lang="en-US" dirty="0" smtClean="0"/>
              <a:t>+2</a:t>
            </a:r>
            <a:endParaRPr lang="en-US" dirty="0"/>
          </a:p>
        </p:txBody>
      </p:sp>
      <mc:AlternateContent xmlns:mc="http://schemas.openxmlformats.org/markup-compatibility/2006" xmlns:a14="http://schemas.microsoft.com/office/drawing/2010/main">
        <mc:Choice Requires="a14">
          <p:sp>
            <p:nvSpPr>
              <p:cNvPr id="45" name="TextBox 44"/>
              <p:cNvSpPr txBox="1"/>
              <p:nvPr/>
            </p:nvSpPr>
            <p:spPr>
              <a:xfrm>
                <a:off x="4419600" y="4757503"/>
                <a:ext cx="685800" cy="369332"/>
              </a:xfrm>
              <a:prstGeom prst="rect">
                <a:avLst/>
              </a:prstGeom>
              <a:noFill/>
            </p:spPr>
            <p:txBody>
              <a:bodyPr wrap="square" rtlCol="0">
                <a:spAutoFit/>
              </a:bodyPr>
              <a:lstStyle/>
              <a:p>
                <a:r>
                  <a:rPr lang="en-US" dirty="0" smtClean="0"/>
                  <a:t>2</a:t>
                </a:r>
                <a14:m>
                  <m:oMath xmlns="" xmlns:m="http://schemas.openxmlformats.org/officeDocument/2006/math">
                    <m:sSup>
                      <m:sSupPr>
                        <m:ctrlPr>
                          <a:rPr lang="en-US" i="1" smtClean="0">
                            <a:latin typeface="Cambria Math"/>
                          </a:rPr>
                        </m:ctrlPr>
                      </m:sSupPr>
                      <m:e>
                        <m:r>
                          <a:rPr lang="en-US" i="1" smtClean="0">
                            <a:latin typeface="Cambria Math"/>
                          </a:rPr>
                          <m:t>𝑥</m:t>
                        </m:r>
                      </m:e>
                      <m:sup>
                        <m:r>
                          <a:rPr lang="en-US" b="0" i="1" smtClean="0">
                            <a:latin typeface="Cambria Math"/>
                          </a:rPr>
                          <m:t>3</m:t>
                        </m:r>
                      </m:sup>
                    </m:sSup>
                  </m:oMath>
                </a14:m>
                <a:endParaRPr 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4419600" y="4757503"/>
                <a:ext cx="685800" cy="369332"/>
              </a:xfrm>
              <a:prstGeom prst="rect">
                <a:avLst/>
              </a:prstGeom>
              <a:blipFill rotWithShape="1">
                <a:blip r:embed="rId4"/>
                <a:stretch>
                  <a:fillRect l="-7080" t="-6557"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4408311" y="6019800"/>
                <a:ext cx="685800" cy="369332"/>
              </a:xfrm>
              <a:prstGeom prst="rect">
                <a:avLst/>
              </a:prstGeom>
              <a:noFill/>
            </p:spPr>
            <p:txBody>
              <a:bodyPr wrap="square" rtlCol="0">
                <a:spAutoFit/>
              </a:bodyPr>
              <a:lstStyle/>
              <a:p>
                <a14:m>
                  <m:oMathPara xmlns="" xmlns:m="http://schemas.openxmlformats.org/officeDocument/2006/math">
                    <m:oMathParaPr>
                      <m:jc m:val="centerGroup"/>
                    </m:oMathParaPr>
                    <m:oMath xmlns:m="http://schemas.openxmlformats.org/officeDocument/2006/math">
                      <m:r>
                        <a:rPr lang="en-US" b="0" i="1" smtClean="0">
                          <a:latin typeface="Cambria Math"/>
                        </a:rPr>
                        <m:t>11</m:t>
                      </m:r>
                      <m:sSup>
                        <m:sSupPr>
                          <m:ctrlPr>
                            <a:rPr lang="en-US" i="1" smtClean="0">
                              <a:latin typeface="Cambria Math"/>
                            </a:rPr>
                          </m:ctrlPr>
                        </m:sSupPr>
                        <m:e>
                          <m:r>
                            <a:rPr lang="en-US" i="1" smtClean="0">
                              <a:latin typeface="Cambria Math"/>
                            </a:rPr>
                            <m:t>𝑥</m:t>
                          </m:r>
                        </m:e>
                        <m:sup>
                          <m:r>
                            <a:rPr lang="en-US" i="1" smtClean="0">
                              <a:latin typeface="Cambria Math"/>
                            </a:rPr>
                            <m:t>2</m:t>
                          </m:r>
                        </m:sup>
                      </m:sSup>
                    </m:oMath>
                  </m:oMathPara>
                </a14:m>
                <a:endParaRPr lang="en-US" dirty="0"/>
              </a:p>
            </p:txBody>
          </p:sp>
        </mc:Choice>
        <mc:Fallback xmlns="">
          <p:sp>
            <p:nvSpPr>
              <p:cNvPr id="46" name="TextBox 45"/>
              <p:cNvSpPr txBox="1">
                <a:spLocks noRot="1" noChangeAspect="1" noMove="1" noResize="1" noEditPoints="1" noAdjustHandles="1" noChangeArrowheads="1" noChangeShapeType="1" noTextEdit="1"/>
              </p:cNvSpPr>
              <p:nvPr/>
            </p:nvSpPr>
            <p:spPr>
              <a:xfrm>
                <a:off x="4408311" y="6019800"/>
                <a:ext cx="685800" cy="369332"/>
              </a:xfrm>
              <a:prstGeom prst="rect">
                <a:avLst/>
              </a:prstGeom>
              <a:blipFill rotWithShape="1">
                <a:blip r:embed="rId5"/>
                <a:stretch>
                  <a:fillRect/>
                </a:stretch>
              </a:blipFill>
            </p:spPr>
            <p:txBody>
              <a:bodyPr/>
              <a:lstStyle/>
              <a:p>
                <a:r>
                  <a:rPr lang="en-US">
                    <a:noFill/>
                  </a:rPr>
                  <a:t> </a:t>
                </a:r>
              </a:p>
            </p:txBody>
          </p:sp>
        </mc:Fallback>
      </mc:AlternateContent>
      <p:sp>
        <p:nvSpPr>
          <p:cNvPr id="47" name="TextBox 46"/>
          <p:cNvSpPr txBox="1"/>
          <p:nvPr/>
        </p:nvSpPr>
        <p:spPr>
          <a:xfrm>
            <a:off x="5802995" y="6199499"/>
            <a:ext cx="762000" cy="369332"/>
          </a:xfrm>
          <a:prstGeom prst="rect">
            <a:avLst/>
          </a:prstGeom>
          <a:noFill/>
        </p:spPr>
        <p:txBody>
          <a:bodyPr wrap="square" rtlCol="0">
            <a:spAutoFit/>
          </a:bodyPr>
          <a:lstStyle/>
          <a:p>
            <a:r>
              <a:rPr lang="en-US" dirty="0" smtClean="0"/>
              <a:t>+7x</a:t>
            </a:r>
            <a:endParaRPr lang="en-US" dirty="0"/>
          </a:p>
        </p:txBody>
      </p:sp>
      <p:sp>
        <p:nvSpPr>
          <p:cNvPr id="48" name="TextBox 47"/>
          <p:cNvSpPr txBox="1"/>
          <p:nvPr/>
        </p:nvSpPr>
        <p:spPr>
          <a:xfrm>
            <a:off x="7056061" y="6206365"/>
            <a:ext cx="697089" cy="369332"/>
          </a:xfrm>
          <a:prstGeom prst="rect">
            <a:avLst/>
          </a:prstGeom>
          <a:noFill/>
        </p:spPr>
        <p:txBody>
          <a:bodyPr wrap="square" rtlCol="0">
            <a:spAutoFit/>
          </a:bodyPr>
          <a:lstStyle/>
          <a:p>
            <a:r>
              <a:rPr lang="en-US" dirty="0" smtClean="0"/>
              <a:t>+10</a:t>
            </a:r>
            <a:endParaRPr lang="en-US" dirty="0"/>
          </a:p>
        </p:txBody>
      </p:sp>
      <mc:AlternateContent xmlns:mc="http://schemas.openxmlformats.org/markup-compatibility/2006" xmlns:a14="http://schemas.microsoft.com/office/drawing/2010/main">
        <mc:Choice Requires="a14">
          <p:sp>
            <p:nvSpPr>
              <p:cNvPr id="49" name="TextBox 48"/>
              <p:cNvSpPr txBox="1"/>
              <p:nvPr/>
            </p:nvSpPr>
            <p:spPr>
              <a:xfrm>
                <a:off x="5405967" y="4117473"/>
                <a:ext cx="685800" cy="369332"/>
              </a:xfrm>
              <a:prstGeom prst="rect">
                <a:avLst/>
              </a:prstGeom>
              <a:noFill/>
            </p:spPr>
            <p:txBody>
              <a:bodyPr wrap="square" rtlCol="0">
                <a:spAutoFit/>
              </a:bodyPr>
              <a:lstStyle/>
              <a:p>
                <a:r>
                  <a:rPr lang="en-US" dirty="0" smtClean="0"/>
                  <a:t>2</a:t>
                </a:r>
                <a14:m>
                  <m:oMath xmlns="" xmlns:m="http://schemas.openxmlformats.org/officeDocument/2006/math">
                    <m:sSup>
                      <m:sSupPr>
                        <m:ctrlPr>
                          <a:rPr lang="en-US" i="1" smtClean="0">
                            <a:latin typeface="Cambria Math"/>
                          </a:rPr>
                        </m:ctrlPr>
                      </m:sSupPr>
                      <m:e>
                        <m:r>
                          <a:rPr lang="en-US" i="1" smtClean="0">
                            <a:latin typeface="Cambria Math"/>
                          </a:rPr>
                          <m:t>𝑥</m:t>
                        </m:r>
                      </m:e>
                      <m:sup>
                        <m:r>
                          <a:rPr lang="en-US" b="0" i="1" smtClean="0">
                            <a:latin typeface="Cambria Math"/>
                          </a:rPr>
                          <m:t>3</m:t>
                        </m:r>
                      </m:sup>
                    </m:sSup>
                  </m:oMath>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5405967" y="4117473"/>
                <a:ext cx="685800" cy="369332"/>
              </a:xfrm>
              <a:prstGeom prst="rect">
                <a:avLst/>
              </a:prstGeom>
              <a:blipFill rotWithShape="1">
                <a:blip r:embed="rId6"/>
                <a:stretch>
                  <a:fillRect l="-8036" t="-6557"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6510867" y="4108037"/>
                <a:ext cx="685800" cy="369332"/>
              </a:xfrm>
              <a:prstGeom prst="rect">
                <a:avLst/>
              </a:prstGeom>
              <a:noFill/>
            </p:spPr>
            <p:txBody>
              <a:bodyPr wrap="square" rtlCol="0">
                <a:spAutoFit/>
              </a:bodyPr>
              <a:lstStyle/>
              <a:p>
                <a14:m>
                  <m:oMathPara xmlns="" xmlns:m="http://schemas.openxmlformats.org/officeDocument/2006/math">
                    <m:oMathParaPr>
                      <m:jc m:val="centerGroup"/>
                    </m:oMathParaPr>
                    <m:oMath xmlns:m="http://schemas.openxmlformats.org/officeDocument/2006/math">
                      <m:sSup>
                        <m:sSupPr>
                          <m:ctrlPr>
                            <a:rPr lang="en-US" i="1" smtClean="0">
                              <a:latin typeface="Cambria Math"/>
                            </a:rPr>
                          </m:ctrlPr>
                        </m:sSupPr>
                        <m:e>
                          <m:r>
                            <a:rPr lang="en-US" i="1" smtClean="0">
                              <a:latin typeface="Cambria Math"/>
                            </a:rPr>
                            <m:t>𝑥</m:t>
                          </m:r>
                        </m:e>
                        <m:sup>
                          <m:r>
                            <a:rPr lang="en-US" i="1" smtClean="0">
                              <a:latin typeface="Cambria Math"/>
                            </a:rPr>
                            <m:t>2</m:t>
                          </m:r>
                        </m:sup>
                      </m:sSup>
                    </m:oMath>
                  </m:oMathPara>
                </a14:m>
                <a:endParaRPr lang="en-US" dirty="0"/>
              </a:p>
            </p:txBody>
          </p:sp>
        </mc:Choice>
        <mc:Fallback xmlns="">
          <p:sp>
            <p:nvSpPr>
              <p:cNvPr id="50" name="TextBox 49"/>
              <p:cNvSpPr txBox="1">
                <a:spLocks noRot="1" noChangeAspect="1" noMove="1" noResize="1" noEditPoints="1" noAdjustHandles="1" noChangeArrowheads="1" noChangeShapeType="1" noTextEdit="1"/>
              </p:cNvSpPr>
              <p:nvPr/>
            </p:nvSpPr>
            <p:spPr>
              <a:xfrm>
                <a:off x="6510867" y="4108037"/>
                <a:ext cx="685800" cy="369332"/>
              </a:xfrm>
              <a:prstGeom prst="rect">
                <a:avLst/>
              </a:prstGeom>
              <a:blipFill rotWithShape="1">
                <a:blip r:embed="rId7"/>
                <a:stretch>
                  <a:fillRect/>
                </a:stretch>
              </a:blipFill>
            </p:spPr>
            <p:txBody>
              <a:bodyPr/>
              <a:lstStyle/>
              <a:p>
                <a:r>
                  <a:rPr lang="en-US">
                    <a:noFill/>
                  </a:rPr>
                  <a:t> </a:t>
                </a:r>
              </a:p>
            </p:txBody>
          </p:sp>
        </mc:Fallback>
      </mc:AlternateContent>
      <p:sp>
        <p:nvSpPr>
          <p:cNvPr id="51" name="TextBox 50"/>
          <p:cNvSpPr txBox="1"/>
          <p:nvPr/>
        </p:nvSpPr>
        <p:spPr>
          <a:xfrm>
            <a:off x="7603067" y="4108037"/>
            <a:ext cx="762000" cy="369332"/>
          </a:xfrm>
          <a:prstGeom prst="rect">
            <a:avLst/>
          </a:prstGeom>
          <a:noFill/>
        </p:spPr>
        <p:txBody>
          <a:bodyPr wrap="square" rtlCol="0">
            <a:spAutoFit/>
          </a:bodyPr>
          <a:lstStyle/>
          <a:p>
            <a:r>
              <a:rPr lang="en-US" dirty="0"/>
              <a:t>2</a:t>
            </a:r>
            <a:r>
              <a:rPr lang="en-US" dirty="0" smtClean="0"/>
              <a:t>x</a:t>
            </a:r>
            <a:endParaRPr lang="en-US" dirty="0"/>
          </a:p>
        </p:txBody>
      </p:sp>
      <mc:AlternateContent xmlns:mc="http://schemas.openxmlformats.org/markup-compatibility/2006" xmlns:a14="http://schemas.microsoft.com/office/drawing/2010/main">
        <mc:Choice Requires="a14">
          <p:sp>
            <p:nvSpPr>
              <p:cNvPr id="52" name="TextBox 51"/>
              <p:cNvSpPr txBox="1"/>
              <p:nvPr/>
            </p:nvSpPr>
            <p:spPr>
              <a:xfrm>
                <a:off x="5334000" y="5149334"/>
                <a:ext cx="685800" cy="369332"/>
              </a:xfrm>
              <a:prstGeom prst="rect">
                <a:avLst/>
              </a:prstGeom>
              <a:noFill/>
            </p:spPr>
            <p:txBody>
              <a:bodyPr wrap="square" rtlCol="0">
                <a:spAutoFit/>
              </a:bodyPr>
              <a:lstStyle/>
              <a:p>
                <a14:m>
                  <m:oMathPara xmlns="" xmlns:m="http://schemas.openxmlformats.org/officeDocument/2006/math">
                    <m:oMathParaPr>
                      <m:jc m:val="centerGroup"/>
                    </m:oMathParaPr>
                    <m:oMath xmlns:m="http://schemas.openxmlformats.org/officeDocument/2006/math">
                      <m:sSup>
                        <m:sSupPr>
                          <m:ctrlPr>
                            <a:rPr lang="en-US" i="1" smtClean="0">
                              <a:latin typeface="Cambria Math"/>
                            </a:rPr>
                          </m:ctrlPr>
                        </m:sSupPr>
                        <m:e>
                          <m:r>
                            <a:rPr lang="en-US" b="0" i="1" smtClean="0">
                              <a:latin typeface="Cambria Math"/>
                            </a:rPr>
                            <m:t>10</m:t>
                          </m:r>
                          <m:r>
                            <a:rPr lang="en-US" i="1" smtClean="0">
                              <a:latin typeface="Cambria Math"/>
                            </a:rPr>
                            <m:t>𝑥</m:t>
                          </m:r>
                        </m:e>
                        <m:sup>
                          <m:r>
                            <a:rPr lang="en-US" i="1" smtClean="0">
                              <a:latin typeface="Cambria Math"/>
                            </a:rPr>
                            <m:t>2</m:t>
                          </m:r>
                        </m:sup>
                      </m:sSup>
                    </m:oMath>
                  </m:oMathPara>
                </a14:m>
                <a:endParaRPr lang="en-US" dirty="0"/>
              </a:p>
            </p:txBody>
          </p:sp>
        </mc:Choice>
        <mc:Fallback xmlns="">
          <p:sp>
            <p:nvSpPr>
              <p:cNvPr id="52" name="TextBox 51"/>
              <p:cNvSpPr txBox="1">
                <a:spLocks noRot="1" noChangeAspect="1" noMove="1" noResize="1" noEditPoints="1" noAdjustHandles="1" noChangeArrowheads="1" noChangeShapeType="1" noTextEdit="1"/>
              </p:cNvSpPr>
              <p:nvPr/>
            </p:nvSpPr>
            <p:spPr>
              <a:xfrm>
                <a:off x="5334000" y="5149334"/>
                <a:ext cx="685800" cy="369332"/>
              </a:xfrm>
              <a:prstGeom prst="rect">
                <a:avLst/>
              </a:prstGeom>
              <a:blipFill rotWithShape="1">
                <a:blip r:embed="rId8"/>
                <a:stretch>
                  <a:fillRect/>
                </a:stretch>
              </a:blipFill>
            </p:spPr>
            <p:txBody>
              <a:bodyPr/>
              <a:lstStyle/>
              <a:p>
                <a:r>
                  <a:rPr lang="en-US">
                    <a:noFill/>
                  </a:rPr>
                  <a:t> </a:t>
                </a:r>
              </a:p>
            </p:txBody>
          </p:sp>
        </mc:Fallback>
      </mc:AlternateContent>
      <p:sp>
        <p:nvSpPr>
          <p:cNvPr id="53" name="TextBox 52"/>
          <p:cNvSpPr txBox="1"/>
          <p:nvPr/>
        </p:nvSpPr>
        <p:spPr>
          <a:xfrm>
            <a:off x="6395155" y="5126835"/>
            <a:ext cx="762000" cy="369332"/>
          </a:xfrm>
          <a:prstGeom prst="rect">
            <a:avLst/>
          </a:prstGeom>
          <a:noFill/>
        </p:spPr>
        <p:txBody>
          <a:bodyPr wrap="square" rtlCol="0">
            <a:spAutoFit/>
          </a:bodyPr>
          <a:lstStyle/>
          <a:p>
            <a:r>
              <a:rPr lang="en-US" dirty="0" smtClean="0"/>
              <a:t>5x</a:t>
            </a:r>
            <a:endParaRPr lang="en-US" dirty="0"/>
          </a:p>
        </p:txBody>
      </p:sp>
      <p:sp>
        <p:nvSpPr>
          <p:cNvPr id="54" name="TextBox 53"/>
          <p:cNvSpPr txBox="1"/>
          <p:nvPr/>
        </p:nvSpPr>
        <p:spPr>
          <a:xfrm>
            <a:off x="7610122" y="5149334"/>
            <a:ext cx="697089" cy="369332"/>
          </a:xfrm>
          <a:prstGeom prst="rect">
            <a:avLst/>
          </a:prstGeom>
          <a:noFill/>
        </p:spPr>
        <p:txBody>
          <a:bodyPr wrap="square" rtlCol="0">
            <a:spAutoFit/>
          </a:bodyPr>
          <a:lstStyle/>
          <a:p>
            <a:r>
              <a:rPr lang="en-US" dirty="0" smtClean="0"/>
              <a:t>10</a:t>
            </a:r>
            <a:endParaRPr lang="en-US" dirty="0"/>
          </a:p>
        </p:txBody>
      </p:sp>
      <p:cxnSp>
        <p:nvCxnSpPr>
          <p:cNvPr id="19" name="Straight Arrow Connector 18"/>
          <p:cNvCxnSpPr/>
          <p:nvPr/>
        </p:nvCxnSpPr>
        <p:spPr>
          <a:xfrm flipV="1">
            <a:off x="4986470" y="4403773"/>
            <a:ext cx="419497" cy="3873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4929121" y="5515685"/>
            <a:ext cx="419497" cy="3873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6355247" y="5703026"/>
            <a:ext cx="419497" cy="3873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7539169" y="5816530"/>
            <a:ext cx="419497" cy="3873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999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par>
                                <p:cTn id="53" presetID="10"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500"/>
                                        <p:tgtEl>
                                          <p:spTgt spid="48"/>
                                        </p:tgtEl>
                                      </p:cBhvr>
                                    </p:animEffect>
                                  </p:childTnLst>
                                </p:cTn>
                              </p:par>
                              <p:par>
                                <p:cTn id="71" presetID="10" presetClass="entr" presetSubtype="0" fill="hold" nodeType="with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45" grpId="0"/>
      <p:bldP spid="46" grpId="0"/>
      <p:bldP spid="47" grpId="0"/>
      <p:bldP spid="48" grpId="0"/>
      <p:bldP spid="49" grpId="0"/>
      <p:bldP spid="50" grpId="0"/>
      <p:bldP spid="51" grpId="0"/>
      <p:bldP spid="52" grpId="0"/>
      <p:bldP spid="53" grpId="0"/>
      <p:bldP spid="5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3124200" cy="369332"/>
          </a:xfrm>
          <a:prstGeom prst="rect">
            <a:avLst/>
          </a:prstGeom>
          <a:noFill/>
        </p:spPr>
        <p:txBody>
          <a:bodyPr wrap="square" rtlCol="0">
            <a:spAutoFit/>
          </a:bodyPr>
          <a:lstStyle/>
          <a:p>
            <a:r>
              <a:rPr lang="en-US" dirty="0" smtClean="0"/>
              <a:t>Completing the Square</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609600" y="990600"/>
                <a:ext cx="2286000" cy="369332"/>
              </a:xfrm>
              <a:prstGeom prst="rect">
                <a:avLst/>
              </a:prstGeom>
              <a:noFill/>
            </p:spPr>
            <p:txBody>
              <a:bodyPr wrap="square" rtlCol="0">
                <a:spAutoFit/>
              </a:bodyPr>
              <a:lstStyle/>
              <a:p>
                <a14:m>
                  <m:oMathPara xmlns="" xmlns:m="http://schemas.openxmlformats.org/officeDocument/2006/math">
                    <m:oMathParaPr>
                      <m:jc m:val="centerGroup"/>
                    </m:oMathParaPr>
                    <m:oMath xmlns:m="http://schemas.openxmlformats.org/officeDocument/2006/math">
                      <m:sSup>
                        <m:sSupPr>
                          <m:ctrlPr>
                            <a:rPr lang="en-US" i="1" smtClean="0">
                              <a:latin typeface="Cambria Math"/>
                            </a:rPr>
                          </m:ctrlPr>
                        </m:sSupPr>
                        <m:e>
                          <m:r>
                            <a:rPr lang="en-US" i="1" smtClean="0">
                              <a:latin typeface="Cambria Math"/>
                            </a:rPr>
                            <m:t>𝑥</m:t>
                          </m:r>
                        </m:e>
                        <m:sup>
                          <m:r>
                            <a:rPr lang="en-US" i="1" smtClean="0">
                              <a:latin typeface="Cambria Math"/>
                            </a:rPr>
                            <m:t>2</m:t>
                          </m:r>
                        </m:sup>
                      </m:sSup>
                      <m:r>
                        <a:rPr lang="en-US" b="0" i="0" smtClean="0">
                          <a:latin typeface="Cambria Math"/>
                        </a:rPr>
                        <m:t>+6</m:t>
                      </m:r>
                      <m:r>
                        <m:rPr>
                          <m:sty m:val="p"/>
                        </m:rPr>
                        <a:rPr lang="en-US" b="0" i="0" smtClean="0">
                          <a:latin typeface="Cambria Math"/>
                        </a:rPr>
                        <m:t>x</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609600" y="990600"/>
                <a:ext cx="2286000" cy="369332"/>
              </a:xfrm>
              <a:prstGeom prst="rect">
                <a:avLst/>
              </a:prstGeom>
              <a:blipFill rotWithShape="1">
                <a:blip r:embed="rId2"/>
                <a:stretch>
                  <a:fillRect/>
                </a:stretch>
              </a:blipFill>
            </p:spPr>
            <p:txBody>
              <a:bodyPr/>
              <a:lstStyle/>
              <a:p>
                <a:r>
                  <a:rPr lang="en-US">
                    <a:noFill/>
                  </a:rPr>
                  <a:t> </a:t>
                </a:r>
              </a:p>
            </p:txBody>
          </p:sp>
        </mc:Fallback>
      </mc:AlternateContent>
      <p:sp>
        <p:nvSpPr>
          <p:cNvPr id="4" name="Rectangle 3"/>
          <p:cNvSpPr/>
          <p:nvPr/>
        </p:nvSpPr>
        <p:spPr>
          <a:xfrm>
            <a:off x="1066800" y="1981200"/>
            <a:ext cx="15240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635956" y="2003776"/>
            <a:ext cx="304800" cy="1371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77443" y="1991266"/>
            <a:ext cx="304800" cy="138411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93532" y="1981200"/>
            <a:ext cx="304800" cy="1371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5400000">
            <a:off x="1721556" y="3364087"/>
            <a:ext cx="304800" cy="154657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5400000">
            <a:off x="1710267" y="3059287"/>
            <a:ext cx="304800" cy="154657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5400000">
            <a:off x="1698978" y="2754489"/>
            <a:ext cx="304800" cy="152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002844" y="3392311"/>
            <a:ext cx="304800" cy="304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02844" y="3697111"/>
            <a:ext cx="304800" cy="304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002844" y="4007554"/>
            <a:ext cx="304800" cy="304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338688" y="3714045"/>
            <a:ext cx="304800" cy="304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338688" y="4018845"/>
            <a:ext cx="304800" cy="304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338688" y="3375376"/>
            <a:ext cx="304800" cy="304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75467" y="4001911"/>
            <a:ext cx="304800" cy="304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675467" y="3697111"/>
            <a:ext cx="304800" cy="304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647245" y="3392311"/>
            <a:ext cx="304800" cy="304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371600" y="1600200"/>
            <a:ext cx="762000" cy="369332"/>
          </a:xfrm>
          <a:prstGeom prst="rect">
            <a:avLst/>
          </a:prstGeom>
          <a:noFill/>
        </p:spPr>
        <p:txBody>
          <a:bodyPr wrap="square" rtlCol="0">
            <a:spAutoFit/>
          </a:bodyPr>
          <a:lstStyle/>
          <a:p>
            <a:r>
              <a:rPr lang="en-US" dirty="0" smtClean="0"/>
              <a:t>x</a:t>
            </a:r>
            <a:endParaRPr lang="en-US" dirty="0"/>
          </a:p>
        </p:txBody>
      </p:sp>
      <p:sp>
        <p:nvSpPr>
          <p:cNvPr id="25" name="TextBox 24"/>
          <p:cNvSpPr txBox="1"/>
          <p:nvPr/>
        </p:nvSpPr>
        <p:spPr>
          <a:xfrm>
            <a:off x="457200" y="2438400"/>
            <a:ext cx="304800" cy="369332"/>
          </a:xfrm>
          <a:prstGeom prst="rect">
            <a:avLst/>
          </a:prstGeom>
          <a:noFill/>
        </p:spPr>
        <p:txBody>
          <a:bodyPr wrap="square" rtlCol="0">
            <a:spAutoFit/>
          </a:bodyPr>
          <a:lstStyle/>
          <a:p>
            <a:r>
              <a:rPr lang="en-US" dirty="0" smtClean="0"/>
              <a:t>x</a:t>
            </a:r>
            <a:endParaRPr lang="en-US" dirty="0"/>
          </a:p>
        </p:txBody>
      </p:sp>
      <p:sp>
        <p:nvSpPr>
          <p:cNvPr id="26" name="TextBox 25"/>
          <p:cNvSpPr txBox="1"/>
          <p:nvPr/>
        </p:nvSpPr>
        <p:spPr>
          <a:xfrm>
            <a:off x="2813755" y="1611868"/>
            <a:ext cx="632177" cy="369332"/>
          </a:xfrm>
          <a:prstGeom prst="rect">
            <a:avLst/>
          </a:prstGeom>
          <a:noFill/>
        </p:spPr>
        <p:txBody>
          <a:bodyPr wrap="square" rtlCol="0">
            <a:spAutoFit/>
          </a:bodyPr>
          <a:lstStyle/>
          <a:p>
            <a:r>
              <a:rPr lang="en-US" dirty="0" smtClean="0"/>
              <a:t>3</a:t>
            </a:r>
            <a:endParaRPr lang="en-US" dirty="0"/>
          </a:p>
        </p:txBody>
      </p:sp>
      <p:sp>
        <p:nvSpPr>
          <p:cNvPr id="27" name="TextBox 26"/>
          <p:cNvSpPr txBox="1"/>
          <p:nvPr/>
        </p:nvSpPr>
        <p:spPr>
          <a:xfrm>
            <a:off x="457200" y="3668889"/>
            <a:ext cx="457200" cy="369332"/>
          </a:xfrm>
          <a:prstGeom prst="rect">
            <a:avLst/>
          </a:prstGeom>
          <a:noFill/>
        </p:spPr>
        <p:txBody>
          <a:bodyPr wrap="square" rtlCol="0">
            <a:spAutoFit/>
          </a:bodyPr>
          <a:lstStyle/>
          <a:p>
            <a:r>
              <a:rPr lang="en-US" dirty="0" smtClean="0"/>
              <a:t>3</a:t>
            </a:r>
            <a:endParaRPr lang="en-US" dirty="0"/>
          </a:p>
        </p:txBody>
      </p:sp>
      <mc:AlternateContent xmlns:mc="http://schemas.openxmlformats.org/markup-compatibility/2006" xmlns:a14="http://schemas.microsoft.com/office/drawing/2010/main">
        <mc:Choice Requires="a14">
          <p:sp>
            <p:nvSpPr>
              <p:cNvPr id="28" name="TextBox 27"/>
              <p:cNvSpPr txBox="1"/>
              <p:nvPr/>
            </p:nvSpPr>
            <p:spPr>
              <a:xfrm>
                <a:off x="1089378" y="4876800"/>
                <a:ext cx="2286000" cy="369332"/>
              </a:xfrm>
              <a:prstGeom prst="rect">
                <a:avLst/>
              </a:prstGeom>
              <a:noFill/>
            </p:spPr>
            <p:txBody>
              <a:bodyPr wrap="square" rtlCol="0">
                <a:spAutoFit/>
              </a:bodyPr>
              <a:lstStyle/>
              <a:p>
                <a14:m>
                  <m:oMath xmlns="" xmlns:m="http://schemas.openxmlformats.org/officeDocument/2006/math">
                    <m:sSup>
                      <m:sSupPr>
                        <m:ctrlPr>
                          <a:rPr lang="en-US" i="1" smtClean="0">
                            <a:latin typeface="Cambria Math"/>
                          </a:rPr>
                        </m:ctrlPr>
                      </m:sSupPr>
                      <m:e>
                        <m:r>
                          <a:rPr lang="en-US" i="1" smtClean="0">
                            <a:latin typeface="Cambria Math"/>
                          </a:rPr>
                          <m:t>𝑥</m:t>
                        </m:r>
                      </m:e>
                      <m:sup>
                        <m:r>
                          <a:rPr lang="en-US" i="1" smtClean="0">
                            <a:latin typeface="Cambria Math"/>
                          </a:rPr>
                          <m:t>2</m:t>
                        </m:r>
                      </m:sup>
                    </m:sSup>
                    <m:r>
                      <a:rPr lang="en-US" b="0" i="0" smtClean="0">
                        <a:latin typeface="Cambria Math"/>
                      </a:rPr>
                      <m:t>+6</m:t>
                    </m:r>
                    <m:r>
                      <m:rPr>
                        <m:sty m:val="p"/>
                      </m:rPr>
                      <a:rPr lang="en-US" b="0" i="0" smtClean="0">
                        <a:latin typeface="Cambria Math"/>
                      </a:rPr>
                      <m:t>x</m:t>
                    </m:r>
                  </m:oMath>
                </a14:m>
                <a:r>
                  <a:rPr lang="en-US" dirty="0" smtClean="0"/>
                  <a:t> +9</a:t>
                </a:r>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1089378" y="4876800"/>
                <a:ext cx="2286000" cy="369332"/>
              </a:xfrm>
              <a:prstGeom prst="rect">
                <a:avLst/>
              </a:prstGeom>
              <a:blipFill rotWithShape="1">
                <a:blip r:embed="rId3"/>
                <a:stretch>
                  <a:fillRect t="-6557" b="-26230"/>
                </a:stretch>
              </a:blipFill>
            </p:spPr>
            <p:txBody>
              <a:bodyPr/>
              <a:lstStyle/>
              <a:p>
                <a:r>
                  <a:rPr lang="en-US">
                    <a:noFill/>
                  </a:rPr>
                  <a:t> </a:t>
                </a:r>
              </a:p>
            </p:txBody>
          </p:sp>
        </mc:Fallback>
      </mc:AlternateContent>
    </p:spTree>
    <p:extLst>
      <p:ext uri="{BB962C8B-B14F-4D97-AF65-F5344CB8AC3E}">
        <p14:creationId xmlns:p14="http://schemas.microsoft.com/office/powerpoint/2010/main" val="12947912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90" t="15492" r="31657" b="9858"/>
          <a:stretch/>
        </p:blipFill>
        <p:spPr bwMode="auto">
          <a:xfrm>
            <a:off x="685800" y="76200"/>
            <a:ext cx="5867400" cy="661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172200" y="2438400"/>
            <a:ext cx="2438400" cy="646331"/>
          </a:xfrm>
          <a:prstGeom prst="rect">
            <a:avLst/>
          </a:prstGeom>
          <a:noFill/>
          <a:ln>
            <a:solidFill>
              <a:schemeClr val="accent1"/>
            </a:solidFill>
          </a:ln>
        </p:spPr>
        <p:txBody>
          <a:bodyPr wrap="square" rtlCol="0">
            <a:spAutoFit/>
          </a:bodyPr>
          <a:lstStyle/>
          <a:p>
            <a:r>
              <a:rPr lang="en-US" u="sng" dirty="0" smtClean="0"/>
              <a:t> x</a:t>
            </a:r>
            <a:r>
              <a:rPr lang="en-US" u="sng" baseline="30000" dirty="0" smtClean="0"/>
              <a:t>3</a:t>
            </a:r>
            <a:r>
              <a:rPr lang="en-US" u="sng" dirty="0" smtClean="0"/>
              <a:t>  - 3x</a:t>
            </a:r>
            <a:r>
              <a:rPr lang="en-US" u="sng" baseline="30000" dirty="0" smtClean="0"/>
              <a:t>2</a:t>
            </a:r>
            <a:r>
              <a:rPr lang="en-US" u="sng" dirty="0" smtClean="0"/>
              <a:t>  -9x +27</a:t>
            </a:r>
          </a:p>
          <a:p>
            <a:r>
              <a:rPr lang="en-US" dirty="0"/>
              <a:t> </a:t>
            </a:r>
            <a:r>
              <a:rPr lang="en-US" dirty="0" smtClean="0"/>
              <a:t>              x-3</a:t>
            </a:r>
            <a:endParaRPr lang="en-US" dirty="0"/>
          </a:p>
        </p:txBody>
      </p:sp>
      <p:sp>
        <p:nvSpPr>
          <p:cNvPr id="2" name="TextBox 1"/>
          <p:cNvSpPr txBox="1"/>
          <p:nvPr/>
        </p:nvSpPr>
        <p:spPr>
          <a:xfrm>
            <a:off x="1371600" y="5334000"/>
            <a:ext cx="2438400" cy="381000"/>
          </a:xfrm>
          <a:prstGeom prst="rect">
            <a:avLst/>
          </a:prstGeom>
          <a:noFill/>
        </p:spPr>
        <p:txBody>
          <a:bodyPr wrap="square" rtlCol="0">
            <a:spAutoFit/>
          </a:bodyPr>
          <a:lstStyle/>
          <a:p>
            <a:r>
              <a:rPr lang="en-US" dirty="0" smtClean="0"/>
              <a:t>No remainders yet …</a:t>
            </a:r>
            <a:endParaRPr lang="en-US" dirty="0"/>
          </a:p>
        </p:txBody>
      </p:sp>
    </p:spTree>
    <p:extLst>
      <p:ext uri="{BB962C8B-B14F-4D97-AF65-F5344CB8AC3E}">
        <p14:creationId xmlns:p14="http://schemas.microsoft.com/office/powerpoint/2010/main" val="334539884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091"/>
            <a:ext cx="8229600" cy="685118"/>
          </a:xfrm>
        </p:spPr>
        <p:txBody>
          <a:bodyPr/>
          <a:lstStyle/>
          <a:p>
            <a:r>
              <a:rPr lang="en-US" dirty="0" smtClean="0"/>
              <a:t>Lesson 6:  Dividing by x – a and x + a</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4800" y="1651379"/>
                <a:ext cx="8382000" cy="4281221"/>
              </a:xfrm>
            </p:spPr>
            <p:txBody>
              <a:bodyPr/>
              <a:lstStyle/>
              <a:p>
                <a:pPr marL="0" indent="0">
                  <a:buNone/>
                </a:pPr>
                <a:r>
                  <a:rPr lang="en-US" sz="2400" dirty="0" smtClean="0"/>
                  <a:t>Find each quotient:</a:t>
                </a:r>
              </a:p>
              <a:p>
                <a:pPr marL="0" indent="0">
                  <a:buNone/>
                </a:pPr>
                <a14:m>
                  <m:oMath xmlns="" xmlns:m="http://schemas.openxmlformats.org/officeDocument/2006/math">
                    <m:r>
                      <a:rPr lang="en-US" sz="2400" b="0" i="1" smtClean="0">
                        <a:latin typeface="Cambria Math"/>
                      </a:rPr>
                      <m:t>                                </m:t>
                    </m:r>
                    <m:f>
                      <m:fPr>
                        <m:ctrlPr>
                          <a:rPr lang="en-US" sz="2400" b="0" i="1" smtClean="0">
                            <a:latin typeface="Cambria Math"/>
                          </a:rPr>
                        </m:ctrlPr>
                      </m:fPr>
                      <m:num>
                        <m:sSup>
                          <m:sSupPr>
                            <m:ctrlPr>
                              <a:rPr lang="en-US" sz="2400" b="0" i="1" smtClean="0">
                                <a:latin typeface="Cambria Math"/>
                              </a:rPr>
                            </m:ctrlPr>
                          </m:sSupPr>
                          <m:e>
                            <m:r>
                              <a:rPr lang="en-US" sz="2400" b="0" i="1" smtClean="0">
                                <a:latin typeface="Cambria Math"/>
                              </a:rPr>
                              <m:t>𝑥</m:t>
                            </m:r>
                          </m:e>
                          <m:sup>
                            <m:r>
                              <a:rPr lang="en-US" sz="2400" b="0" i="1" smtClean="0">
                                <a:latin typeface="Cambria Math"/>
                              </a:rPr>
                              <m:t>2</m:t>
                            </m:r>
                          </m:sup>
                        </m:sSup>
                        <m:r>
                          <a:rPr lang="en-US" sz="2400" b="0" i="1" smtClean="0">
                            <a:latin typeface="Cambria Math"/>
                          </a:rPr>
                          <m:t>−4 </m:t>
                        </m:r>
                      </m:num>
                      <m:den>
                        <m:r>
                          <a:rPr lang="en-US" sz="2400" b="0" i="1" smtClean="0">
                            <a:latin typeface="Cambria Math"/>
                          </a:rPr>
                          <m:t>𝑥</m:t>
                        </m:r>
                        <m:r>
                          <a:rPr lang="en-US" sz="2400" b="0" i="1" smtClean="0">
                            <a:latin typeface="Cambria Math"/>
                          </a:rPr>
                          <m:t>−2</m:t>
                        </m:r>
                      </m:den>
                    </m:f>
                  </m:oMath>
                </a14:m>
                <a:r>
                  <a:rPr lang="en-US" sz="2400" dirty="0" smtClean="0"/>
                  <a:t>               </a:t>
                </a:r>
                <a14:m>
                  <m:oMath xmlns="" xmlns:m="http://schemas.openxmlformats.org/officeDocument/2006/math">
                    <m:f>
                      <m:fPr>
                        <m:ctrlPr>
                          <a:rPr lang="en-US" sz="2400" i="1">
                            <a:latin typeface="Cambria Math"/>
                          </a:rPr>
                        </m:ctrlPr>
                      </m:fPr>
                      <m:num>
                        <m:sSup>
                          <m:sSupPr>
                            <m:ctrlPr>
                              <a:rPr lang="en-US" sz="2400" b="0" i="1" smtClean="0">
                                <a:latin typeface="Cambria Math"/>
                              </a:rPr>
                            </m:ctrlPr>
                          </m:sSupPr>
                          <m:e>
                            <m:r>
                              <a:rPr lang="en-US" sz="2400" b="0" i="1" smtClean="0">
                                <a:latin typeface="Cambria Math"/>
                              </a:rPr>
                              <m:t>𝑥</m:t>
                            </m:r>
                          </m:e>
                          <m:sup>
                            <m:r>
                              <a:rPr lang="en-US" sz="2400" b="0" i="1" smtClean="0">
                                <a:latin typeface="Cambria Math"/>
                              </a:rPr>
                              <m:t>3</m:t>
                            </m:r>
                          </m:sup>
                        </m:sSup>
                        <m:r>
                          <a:rPr lang="en-US" sz="2400" b="0" i="1" smtClean="0">
                            <a:latin typeface="Cambria Math"/>
                          </a:rPr>
                          <m:t>−8 </m:t>
                        </m:r>
                      </m:num>
                      <m:den>
                        <m:r>
                          <a:rPr lang="en-US" sz="2400" i="1">
                            <a:latin typeface="Cambria Math"/>
                          </a:rPr>
                          <m:t>𝑥</m:t>
                        </m:r>
                        <m:r>
                          <a:rPr lang="en-US" sz="2400" i="1">
                            <a:latin typeface="Cambria Math"/>
                          </a:rPr>
                          <m:t>−2</m:t>
                        </m:r>
                      </m:den>
                    </m:f>
                  </m:oMath>
                </a14:m>
                <a:r>
                  <a:rPr lang="en-US" sz="2400" dirty="0" smtClean="0"/>
                  <a:t>		     </a:t>
                </a:r>
                <a14:m>
                  <m:oMath xmlns="" xmlns:m="http://schemas.openxmlformats.org/officeDocument/2006/math">
                    <m:f>
                      <m:fPr>
                        <m:ctrlPr>
                          <a:rPr lang="en-US" sz="2400" i="1">
                            <a:latin typeface="Cambria Math"/>
                          </a:rPr>
                        </m:ctrlPr>
                      </m:fPr>
                      <m:num>
                        <m:sSup>
                          <m:sSupPr>
                            <m:ctrlPr>
                              <a:rPr lang="en-US" sz="2400" b="0" i="1" smtClean="0">
                                <a:latin typeface="Cambria Math"/>
                              </a:rPr>
                            </m:ctrlPr>
                          </m:sSupPr>
                          <m:e>
                            <m:r>
                              <a:rPr lang="en-US" sz="2400" b="0" i="1" smtClean="0">
                                <a:latin typeface="Cambria Math"/>
                              </a:rPr>
                              <m:t>𝑥</m:t>
                            </m:r>
                          </m:e>
                          <m:sup>
                            <m:r>
                              <a:rPr lang="en-US" sz="2400" b="0" i="1" smtClean="0">
                                <a:latin typeface="Cambria Math"/>
                              </a:rPr>
                              <m:t>4</m:t>
                            </m:r>
                          </m:sup>
                        </m:sSup>
                        <m:r>
                          <a:rPr lang="en-US" sz="2400" b="0" i="1" smtClean="0">
                            <a:latin typeface="Cambria Math"/>
                          </a:rPr>
                          <m:t>−16 </m:t>
                        </m:r>
                      </m:num>
                      <m:den>
                        <m:r>
                          <a:rPr lang="en-US" sz="2400" i="1">
                            <a:latin typeface="Cambria Math"/>
                          </a:rPr>
                          <m:t>𝑥</m:t>
                        </m:r>
                        <m:r>
                          <a:rPr lang="en-US" sz="2400" i="1">
                            <a:latin typeface="Cambria Math"/>
                          </a:rPr>
                          <m:t>−2</m:t>
                        </m:r>
                      </m:den>
                    </m:f>
                  </m:oMath>
                </a14:m>
                <a:endParaRPr lang="en-US" sz="2400" dirty="0"/>
              </a:p>
              <a:p>
                <a:pPr marL="0" indent="0">
                  <a:buNone/>
                </a:pPr>
                <a:r>
                  <a:rPr lang="en-US" sz="2400" dirty="0" smtClean="0"/>
                  <a:t>Based on your results, predict the quotient:</a:t>
                </a:r>
              </a:p>
              <a:p>
                <a:pPr marL="0" indent="0"/>
                <a14:m>
                  <m:oMath xmlns="" xmlns:m="http://schemas.openxmlformats.org/officeDocument/2006/math">
                    <m:f>
                      <m:fPr>
                        <m:ctrlPr>
                          <a:rPr lang="en-US" sz="2400" b="0" i="1" smtClean="0">
                            <a:latin typeface="Cambria Math"/>
                          </a:rPr>
                        </m:ctrlPr>
                      </m:fPr>
                      <m:num>
                        <m:sSup>
                          <m:sSupPr>
                            <m:ctrlPr>
                              <a:rPr lang="en-US" sz="2400" b="0" i="1" smtClean="0">
                                <a:latin typeface="Cambria Math"/>
                              </a:rPr>
                            </m:ctrlPr>
                          </m:sSupPr>
                          <m:e>
                            <m:r>
                              <a:rPr lang="en-US" sz="2400" b="0" i="1" smtClean="0">
                                <a:latin typeface="Cambria Math"/>
                              </a:rPr>
                              <m:t>     </m:t>
                            </m:r>
                            <m:r>
                              <a:rPr lang="en-US" sz="2400" b="0" i="1" smtClean="0">
                                <a:latin typeface="Cambria Math"/>
                              </a:rPr>
                              <m:t>𝑥</m:t>
                            </m:r>
                          </m:e>
                          <m:sup>
                            <m:r>
                              <a:rPr lang="en-US" sz="2400" b="0" i="1" smtClean="0">
                                <a:latin typeface="Cambria Math"/>
                              </a:rPr>
                              <m:t>5</m:t>
                            </m:r>
                          </m:sup>
                        </m:sSup>
                        <m:r>
                          <a:rPr lang="en-US" sz="2400" b="0" i="1" smtClean="0">
                            <a:latin typeface="Cambria Math"/>
                          </a:rPr>
                          <m:t>−32</m:t>
                        </m:r>
                      </m:num>
                      <m:den>
                        <m:r>
                          <a:rPr lang="en-US" sz="2400" b="0" i="1" smtClean="0">
                            <a:latin typeface="Cambria Math"/>
                          </a:rPr>
                          <m:t>𝑥</m:t>
                        </m:r>
                        <m:r>
                          <a:rPr lang="en-US" sz="2400" b="0" i="1" smtClean="0">
                            <a:latin typeface="Cambria Math"/>
                          </a:rPr>
                          <m:t>−2</m:t>
                        </m:r>
                      </m:den>
                    </m:f>
                    <m:r>
                      <a:rPr lang="en-US" sz="2400" b="0" i="1" smtClean="0">
                        <a:latin typeface="Cambria Math"/>
                      </a:rPr>
                      <m:t> </m:t>
                    </m:r>
                  </m:oMath>
                </a14:m>
                <a:endParaRPr lang="en-US" dirty="0" smtClean="0"/>
              </a:p>
              <a:p>
                <a:pPr marL="0" indent="0">
                  <a:buNone/>
                </a:pPr>
                <a:r>
                  <a:rPr lang="en-US" sz="2400" dirty="0" smtClean="0"/>
                  <a:t>From this lesson, we can identify some patterns:</a:t>
                </a:r>
                <a:endParaRPr lang="en-US" sz="2400" dirty="0"/>
              </a:p>
              <a:p>
                <a:pPr>
                  <a:buFont typeface="Arial" pitchFamily="34" charset="0"/>
                  <a:buChar char="•"/>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4800" y="1651379"/>
                <a:ext cx="8382000" cy="4281221"/>
              </a:xfrm>
              <a:blipFill rotWithShape="1">
                <a:blip r:embed="rId3"/>
                <a:stretch>
                  <a:fillRect l="-2182" t="-1140"/>
                </a:stretch>
              </a:blipFill>
            </p:spPr>
            <p:txBody>
              <a:bodyPr/>
              <a:lstStyle/>
              <a:p>
                <a:r>
                  <a:rPr lang="en-US">
                    <a:noFill/>
                  </a:rPr>
                  <a:t> </a:t>
                </a:r>
              </a:p>
            </p:txBody>
          </p:sp>
        </mc:Fallback>
      </mc:AlternateContent>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737" y="4430527"/>
            <a:ext cx="2981741" cy="895475"/>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33" y="5727031"/>
            <a:ext cx="6134957" cy="438211"/>
          </a:xfrm>
          <a:prstGeom prst="rect">
            <a:avLst/>
          </a:prstGeom>
        </p:spPr>
      </p:pic>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0804" t="33767" r="29911" b="16881"/>
          <a:stretch/>
        </p:blipFill>
        <p:spPr bwMode="auto">
          <a:xfrm>
            <a:off x="6211158" y="2895600"/>
            <a:ext cx="2763510" cy="3749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09600" y="5326001"/>
            <a:ext cx="1219200" cy="646331"/>
          </a:xfrm>
          <a:prstGeom prst="rect">
            <a:avLst/>
          </a:prstGeom>
          <a:noFill/>
        </p:spPr>
        <p:txBody>
          <a:bodyPr wrap="square" rtlCol="0">
            <a:spAutoFit/>
          </a:bodyPr>
          <a:lstStyle/>
          <a:p>
            <a:r>
              <a:rPr lang="en-US" u="sng" dirty="0" err="1" smtClean="0"/>
              <a:t>X</a:t>
            </a:r>
            <a:r>
              <a:rPr lang="en-US" u="sng" baseline="30000" dirty="0" err="1" smtClean="0"/>
              <a:t>n</a:t>
            </a:r>
            <a:r>
              <a:rPr lang="en-US" u="sng" dirty="0" smtClean="0"/>
              <a:t> -1</a:t>
            </a:r>
          </a:p>
          <a:p>
            <a:r>
              <a:rPr lang="en-US" dirty="0" smtClean="0"/>
              <a:t>X-1</a:t>
            </a:r>
            <a:endParaRPr lang="en-US" dirty="0"/>
          </a:p>
        </p:txBody>
      </p:sp>
    </p:spTree>
    <p:extLst>
      <p:ext uri="{BB962C8B-B14F-4D97-AF65-F5344CB8AC3E}">
        <p14:creationId xmlns:p14="http://schemas.microsoft.com/office/powerpoint/2010/main" val="298442609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04716" y="1364777"/>
                <a:ext cx="8939284" cy="4776716"/>
              </a:xfrm>
            </p:spPr>
            <p:txBody>
              <a:bodyPr>
                <a:normAutofit lnSpcReduction="10000"/>
              </a:bodyPr>
              <a:lstStyle/>
              <a:p>
                <a:pPr marL="0" indent="0"/>
                <a14:m>
                  <m:oMath xmlns="" xmlns:m="http://schemas.openxmlformats.org/officeDocument/2006/math">
                    <m:sSup>
                      <m:sSupPr>
                        <m:ctrlPr>
                          <a:rPr lang="en-US" sz="2400" b="0" i="1" smtClean="0">
                            <a:latin typeface="Cambria Math"/>
                          </a:rPr>
                        </m:ctrlPr>
                      </m:sSupPr>
                      <m:e>
                        <m:r>
                          <a:rPr lang="en-US" sz="2400" b="0" i="1" smtClean="0">
                            <a:latin typeface="Cambria Math"/>
                          </a:rPr>
                          <m:t>𝑥</m:t>
                        </m:r>
                      </m:e>
                      <m:sup>
                        <m:r>
                          <a:rPr lang="en-US" sz="2400" b="0" i="1" smtClean="0">
                            <a:latin typeface="Cambria Math"/>
                          </a:rPr>
                          <m:t>2</m:t>
                        </m:r>
                      </m:sup>
                    </m:sSup>
                    <m:r>
                      <a:rPr lang="en-US" sz="2400" b="0" i="1" smtClean="0">
                        <a:latin typeface="Cambria Math"/>
                      </a:rPr>
                      <m:t>−</m:t>
                    </m:r>
                    <m:sSup>
                      <m:sSupPr>
                        <m:ctrlPr>
                          <a:rPr lang="en-US" sz="2400" b="0" i="1" smtClean="0">
                            <a:latin typeface="Cambria Math"/>
                          </a:rPr>
                        </m:ctrlPr>
                      </m:sSupPr>
                      <m:e>
                        <m:r>
                          <a:rPr lang="en-US" sz="2400" b="0" i="1" smtClean="0">
                            <a:latin typeface="Cambria Math"/>
                          </a:rPr>
                          <m:t>𝑎</m:t>
                        </m:r>
                      </m:e>
                      <m:sup>
                        <m:r>
                          <a:rPr lang="en-US" sz="2400" b="0" i="1" smtClean="0">
                            <a:latin typeface="Cambria Math"/>
                          </a:rPr>
                          <m:t>2</m:t>
                        </m:r>
                      </m:sup>
                    </m:sSup>
                    <m:r>
                      <a:rPr lang="en-US" sz="2400" b="0" i="1" smtClean="0">
                        <a:latin typeface="Cambria Math"/>
                      </a:rPr>
                      <m:t>=</m:t>
                    </m:r>
                    <m:d>
                      <m:dPr>
                        <m:ctrlPr>
                          <a:rPr lang="en-US" sz="2400" b="0" i="1" smtClean="0">
                            <a:latin typeface="Cambria Math"/>
                          </a:rPr>
                        </m:ctrlPr>
                      </m:dPr>
                      <m:e>
                        <m:r>
                          <a:rPr lang="en-US" sz="2400" b="0" i="1" smtClean="0">
                            <a:latin typeface="Cambria Math"/>
                          </a:rPr>
                          <m:t>𝑥</m:t>
                        </m:r>
                        <m:r>
                          <a:rPr lang="en-US" sz="2400" b="0" i="1" smtClean="0">
                            <a:latin typeface="Cambria Math"/>
                          </a:rPr>
                          <m:t>+</m:t>
                        </m:r>
                        <m:r>
                          <a:rPr lang="en-US" sz="2400" b="0" i="1" smtClean="0">
                            <a:latin typeface="Cambria Math"/>
                          </a:rPr>
                          <m:t>𝑎</m:t>
                        </m:r>
                      </m:e>
                    </m:d>
                    <m:d>
                      <m:dPr>
                        <m:ctrlPr>
                          <a:rPr lang="en-US" sz="2400" b="0" i="1" smtClean="0">
                            <a:latin typeface="Cambria Math"/>
                          </a:rPr>
                        </m:ctrlPr>
                      </m:dPr>
                      <m:e>
                        <m:r>
                          <a:rPr lang="en-US" sz="2400" b="0" i="1" smtClean="0">
                            <a:latin typeface="Cambria Math"/>
                          </a:rPr>
                          <m:t>𝑥</m:t>
                        </m:r>
                        <m:r>
                          <a:rPr lang="en-US" sz="2400" b="0" i="1" smtClean="0">
                            <a:latin typeface="Cambria Math"/>
                          </a:rPr>
                          <m:t> −</m:t>
                        </m:r>
                        <m:r>
                          <a:rPr lang="en-US" sz="2400" b="0" i="1" smtClean="0">
                            <a:latin typeface="Cambria Math"/>
                          </a:rPr>
                          <m:t>𝑎</m:t>
                        </m:r>
                      </m:e>
                    </m:d>
                  </m:oMath>
                </a14:m>
                <a:endParaRPr lang="en-US" sz="2400" b="0" dirty="0" smtClean="0"/>
              </a:p>
              <a:p>
                <a:pPr marL="0" indent="0"/>
                <a14:m>
                  <m:oMath xmlns="" xmlns:m="http://schemas.openxmlformats.org/officeDocument/2006/math">
                    <m:sSup>
                      <m:sSupPr>
                        <m:ctrlPr>
                          <a:rPr lang="en-US" sz="2400" b="0" i="1" smtClean="0">
                            <a:latin typeface="Cambria Math"/>
                          </a:rPr>
                        </m:ctrlPr>
                      </m:sSupPr>
                      <m:e>
                        <m:r>
                          <a:rPr lang="en-US" sz="2400" b="0" i="1" smtClean="0">
                            <a:latin typeface="Cambria Math"/>
                          </a:rPr>
                          <m:t>𝑥</m:t>
                        </m:r>
                      </m:e>
                      <m:sup>
                        <m:r>
                          <a:rPr lang="en-US" sz="2400" b="0" i="1" smtClean="0">
                            <a:latin typeface="Cambria Math"/>
                          </a:rPr>
                          <m:t>𝑛</m:t>
                        </m:r>
                      </m:sup>
                    </m:sSup>
                    <m:r>
                      <a:rPr lang="en-US" sz="2400" b="0" i="1" smtClean="0">
                        <a:latin typeface="Cambria Math"/>
                      </a:rPr>
                      <m:t>−</m:t>
                    </m:r>
                    <m:sSup>
                      <m:sSupPr>
                        <m:ctrlPr>
                          <a:rPr lang="en-US" sz="2400" b="0" i="1" smtClean="0">
                            <a:latin typeface="Cambria Math"/>
                          </a:rPr>
                        </m:ctrlPr>
                      </m:sSupPr>
                      <m:e>
                        <m:r>
                          <a:rPr lang="en-US" sz="2400" b="0" i="1" smtClean="0">
                            <a:latin typeface="Cambria Math"/>
                          </a:rPr>
                          <m:t>𝑎</m:t>
                        </m:r>
                      </m:e>
                      <m:sup>
                        <m:r>
                          <a:rPr lang="en-US" sz="2400" b="0" i="1" smtClean="0">
                            <a:latin typeface="Cambria Math"/>
                          </a:rPr>
                          <m:t>𝑛</m:t>
                        </m:r>
                      </m:sup>
                    </m:sSup>
                    <m:r>
                      <a:rPr lang="en-US" sz="2400" b="0" i="1" smtClean="0">
                        <a:latin typeface="Cambria Math"/>
                      </a:rPr>
                      <m:t>=(</m:t>
                    </m:r>
                    <m:r>
                      <a:rPr lang="en-US" sz="2400" b="0" i="1" smtClean="0">
                        <a:latin typeface="Cambria Math"/>
                      </a:rPr>
                      <m:t>𝑥</m:t>
                    </m:r>
                    <m:r>
                      <a:rPr lang="en-US" sz="2400" b="0" i="1" smtClean="0">
                        <a:latin typeface="Cambria Math"/>
                      </a:rPr>
                      <m:t> −</m:t>
                    </m:r>
                    <m:r>
                      <a:rPr lang="en-US" sz="2400" b="0" i="1" smtClean="0">
                        <a:latin typeface="Cambria Math"/>
                      </a:rPr>
                      <m:t>𝑎</m:t>
                    </m:r>
                    <m:r>
                      <a:rPr lang="en-US" sz="2400" b="0" i="1" smtClean="0">
                        <a:latin typeface="Cambria Math"/>
                      </a:rPr>
                      <m:t>)(</m:t>
                    </m:r>
                    <m:sSup>
                      <m:sSupPr>
                        <m:ctrlPr>
                          <a:rPr lang="en-US" sz="2400" b="0" i="1" smtClean="0">
                            <a:latin typeface="Cambria Math"/>
                          </a:rPr>
                        </m:ctrlPr>
                      </m:sSupPr>
                      <m:e>
                        <m:r>
                          <a:rPr lang="en-US" sz="2400" b="0" i="1" smtClean="0">
                            <a:latin typeface="Cambria Math"/>
                          </a:rPr>
                          <m:t>𝑥</m:t>
                        </m:r>
                      </m:e>
                      <m:sup>
                        <m:r>
                          <a:rPr lang="en-US" sz="2400" b="0" i="1" smtClean="0">
                            <a:latin typeface="Cambria Math"/>
                          </a:rPr>
                          <m:t>𝑛</m:t>
                        </m:r>
                        <m:r>
                          <a:rPr lang="en-US" sz="2400" b="0" i="1" smtClean="0">
                            <a:latin typeface="Cambria Math"/>
                          </a:rPr>
                          <m:t>−1</m:t>
                        </m:r>
                      </m:sup>
                    </m:sSup>
                    <m:r>
                      <a:rPr lang="en-US" sz="2400" b="0" i="1" smtClean="0">
                        <a:latin typeface="Cambria Math"/>
                      </a:rPr>
                      <m:t>+</m:t>
                    </m:r>
                    <m:r>
                      <a:rPr lang="en-US" sz="2400" b="0" i="1" smtClean="0">
                        <a:latin typeface="Cambria Math"/>
                      </a:rPr>
                      <m:t>𝑎</m:t>
                    </m:r>
                    <m:sSup>
                      <m:sSupPr>
                        <m:ctrlPr>
                          <a:rPr lang="en-US" sz="2400" b="0" i="1" smtClean="0">
                            <a:latin typeface="Cambria Math"/>
                          </a:rPr>
                        </m:ctrlPr>
                      </m:sSupPr>
                      <m:e>
                        <m:r>
                          <a:rPr lang="en-US" sz="2400" b="0" i="1" smtClean="0">
                            <a:latin typeface="Cambria Math"/>
                          </a:rPr>
                          <m:t>𝑥</m:t>
                        </m:r>
                      </m:e>
                      <m:sup>
                        <m:r>
                          <a:rPr lang="en-US" sz="2400" b="0" i="1" smtClean="0">
                            <a:latin typeface="Cambria Math"/>
                          </a:rPr>
                          <m:t>𝑛</m:t>
                        </m:r>
                        <m:r>
                          <a:rPr lang="en-US" sz="2400" b="0" i="1" smtClean="0">
                            <a:latin typeface="Cambria Math"/>
                          </a:rPr>
                          <m:t>−2</m:t>
                        </m:r>
                      </m:sup>
                    </m:sSup>
                    <m:r>
                      <a:rPr lang="en-US" sz="2400" b="0" i="1" smtClean="0">
                        <a:latin typeface="Cambria Math"/>
                      </a:rPr>
                      <m:t>+</m:t>
                    </m:r>
                    <m:sSup>
                      <m:sSupPr>
                        <m:ctrlPr>
                          <a:rPr lang="en-US" sz="2400" b="0" i="1" smtClean="0">
                            <a:latin typeface="Cambria Math"/>
                          </a:rPr>
                        </m:ctrlPr>
                      </m:sSupPr>
                      <m:e>
                        <m:r>
                          <a:rPr lang="en-US" sz="2400" b="0" i="1" smtClean="0">
                            <a:latin typeface="Cambria Math"/>
                          </a:rPr>
                          <m:t>𝑎</m:t>
                        </m:r>
                      </m:e>
                      <m:sup>
                        <m:r>
                          <a:rPr lang="en-US" sz="2400" b="0" i="1" smtClean="0">
                            <a:latin typeface="Cambria Math"/>
                          </a:rPr>
                          <m:t>2</m:t>
                        </m:r>
                      </m:sup>
                    </m:sSup>
                    <m:sSup>
                      <m:sSupPr>
                        <m:ctrlPr>
                          <a:rPr lang="en-US" sz="2400" b="0" i="1" smtClean="0">
                            <a:latin typeface="Cambria Math"/>
                          </a:rPr>
                        </m:ctrlPr>
                      </m:sSupPr>
                      <m:e>
                        <m:r>
                          <a:rPr lang="en-US" sz="2400" b="0" i="1" smtClean="0">
                            <a:latin typeface="Cambria Math"/>
                          </a:rPr>
                          <m:t>𝑥</m:t>
                        </m:r>
                      </m:e>
                      <m:sup>
                        <m:r>
                          <a:rPr lang="en-US" sz="2400" b="0" i="1" smtClean="0">
                            <a:latin typeface="Cambria Math"/>
                          </a:rPr>
                          <m:t>𝑛</m:t>
                        </m:r>
                        <m:r>
                          <a:rPr lang="en-US" sz="2400" b="0" i="1" smtClean="0">
                            <a:latin typeface="Cambria Math"/>
                          </a:rPr>
                          <m:t>−3</m:t>
                        </m:r>
                      </m:sup>
                    </m:sSup>
                    <m:r>
                      <a:rPr lang="en-US" sz="2400" b="0" i="1" smtClean="0">
                        <a:latin typeface="Cambria Math"/>
                      </a:rPr>
                      <m:t>+…+</m:t>
                    </m:r>
                    <m:sSup>
                      <m:sSupPr>
                        <m:ctrlPr>
                          <a:rPr lang="en-US" sz="2400" b="0" i="1" smtClean="0">
                            <a:latin typeface="Cambria Math"/>
                          </a:rPr>
                        </m:ctrlPr>
                      </m:sSupPr>
                      <m:e>
                        <m:r>
                          <a:rPr lang="en-US" sz="2400" b="0" i="1" smtClean="0">
                            <a:latin typeface="Cambria Math"/>
                          </a:rPr>
                          <m:t>𝑎</m:t>
                        </m:r>
                      </m:e>
                      <m:sup>
                        <m:r>
                          <a:rPr lang="en-US" sz="2400" b="0" i="1" smtClean="0">
                            <a:latin typeface="Cambria Math"/>
                          </a:rPr>
                          <m:t>𝑛</m:t>
                        </m:r>
                        <m:r>
                          <a:rPr lang="en-US" sz="2400" b="0" i="1" smtClean="0">
                            <a:latin typeface="Cambria Math"/>
                          </a:rPr>
                          <m:t>−2</m:t>
                        </m:r>
                      </m:sup>
                    </m:sSup>
                    <m:r>
                      <a:rPr lang="en-US" sz="2400" b="0" i="1" smtClean="0">
                        <a:latin typeface="Cambria Math"/>
                      </a:rPr>
                      <m:t>𝑥</m:t>
                    </m:r>
                    <m:r>
                      <a:rPr lang="en-US" sz="2400" b="0" i="1" smtClean="0">
                        <a:latin typeface="Cambria Math"/>
                      </a:rPr>
                      <m:t>+</m:t>
                    </m:r>
                    <m:sSup>
                      <m:sSupPr>
                        <m:ctrlPr>
                          <a:rPr lang="en-US" sz="2400" b="0" i="1" smtClean="0">
                            <a:latin typeface="Cambria Math"/>
                          </a:rPr>
                        </m:ctrlPr>
                      </m:sSupPr>
                      <m:e>
                        <m:r>
                          <a:rPr lang="en-US" sz="2400" b="0" i="1" smtClean="0">
                            <a:latin typeface="Cambria Math"/>
                          </a:rPr>
                          <m:t>𝑎</m:t>
                        </m:r>
                      </m:e>
                      <m:sup>
                        <m:r>
                          <a:rPr lang="en-US" sz="2400" b="0" i="1" smtClean="0">
                            <a:latin typeface="Cambria Math"/>
                          </a:rPr>
                          <m:t>𝑛</m:t>
                        </m:r>
                        <m:r>
                          <a:rPr lang="en-US" sz="2400" b="0" i="1" smtClean="0">
                            <a:latin typeface="Cambria Math"/>
                          </a:rPr>
                          <m:t>−1</m:t>
                        </m:r>
                      </m:sup>
                    </m:sSup>
                    <m:r>
                      <a:rPr lang="en-US" sz="2400" b="0" i="1" smtClean="0">
                        <a:latin typeface="Cambria Math"/>
                      </a:rPr>
                      <m:t>)</m:t>
                    </m:r>
                  </m:oMath>
                </a14:m>
                <a:endParaRPr lang="en-US" sz="2400" dirty="0"/>
              </a:p>
              <a:p>
                <a:pPr marL="457200" indent="-457200">
                  <a:buAutoNum type="arabicParenR"/>
                </a:pPr>
                <a:r>
                  <a:rPr lang="en-US" sz="2400" dirty="0" smtClean="0"/>
                  <a:t>Compute each of the following.</a:t>
                </a:r>
              </a:p>
              <a:p>
                <a:pPr marL="0" indent="0"/>
                <a14:m>
                  <m:oMath xmlns="" xmlns:m="http://schemas.openxmlformats.org/officeDocument/2006/math">
                    <m:r>
                      <a:rPr lang="en-US" sz="2000" b="0" i="1" smtClean="0">
                        <a:latin typeface="Cambria Math"/>
                      </a:rPr>
                      <m:t>           </m:t>
                    </m:r>
                    <m:sSup>
                      <m:sSupPr>
                        <m:ctrlPr>
                          <a:rPr lang="en-US" sz="2000" b="0" i="1" smtClean="0">
                            <a:latin typeface="Cambria Math"/>
                          </a:rPr>
                        </m:ctrlPr>
                      </m:sSupPr>
                      <m:e>
                        <m:r>
                          <a:rPr lang="en-US" sz="2000" b="0" i="1" smtClean="0">
                            <a:latin typeface="Cambria Math"/>
                          </a:rPr>
                          <m:t>112</m:t>
                        </m:r>
                      </m:e>
                      <m:sup>
                        <m:r>
                          <a:rPr lang="en-US" sz="2000" b="0" i="1" smtClean="0">
                            <a:latin typeface="Cambria Math"/>
                          </a:rPr>
                          <m:t>2</m:t>
                        </m:r>
                      </m:sup>
                    </m:sSup>
                    <m:r>
                      <a:rPr lang="en-US" sz="2000" b="0" i="1" smtClean="0">
                        <a:latin typeface="Cambria Math"/>
                      </a:rPr>
                      <m:t>−</m:t>
                    </m:r>
                    <m:sSup>
                      <m:sSupPr>
                        <m:ctrlPr>
                          <a:rPr lang="en-US" sz="2000" b="0" i="1" smtClean="0">
                            <a:latin typeface="Cambria Math"/>
                          </a:rPr>
                        </m:ctrlPr>
                      </m:sSupPr>
                      <m:e>
                        <m:r>
                          <a:rPr lang="en-US" sz="2000" b="0" i="1" smtClean="0">
                            <a:latin typeface="Cambria Math"/>
                          </a:rPr>
                          <m:t>88</m:t>
                        </m:r>
                      </m:e>
                      <m:sup>
                        <m:r>
                          <a:rPr lang="en-US" sz="2000" b="0" i="1" smtClean="0">
                            <a:latin typeface="Cambria Math"/>
                          </a:rPr>
                          <m:t>2</m:t>
                        </m:r>
                      </m:sup>
                    </m:sSup>
                  </m:oMath>
                </a14:m>
                <a:r>
                  <a:rPr lang="en-US" sz="800" dirty="0" smtClean="0"/>
                  <a:t> (112+88)(112-88)=4800	</a:t>
                </a:r>
                <a:r>
                  <a:rPr lang="en-US" dirty="0" smtClean="0"/>
                  <a:t>		</a:t>
                </a:r>
                <a14:m>
                  <m:oMath xmlns="" xmlns:m="http://schemas.openxmlformats.org/officeDocument/2006/math">
                    <m:r>
                      <a:rPr lang="en-US" b="0" i="1" smtClean="0">
                        <a:latin typeface="Cambria Math"/>
                      </a:rPr>
                      <m:t>993</m:t>
                    </m:r>
                    <m:r>
                      <a:rPr lang="en-US" b="0" i="1" smtClean="0">
                        <a:latin typeface="Cambria Math"/>
                        <a:ea typeface="Cambria Math"/>
                      </a:rPr>
                      <m:t>∙1,007</m:t>
                    </m:r>
                  </m:oMath>
                </a14:m>
                <a:r>
                  <a:rPr lang="en-US" sz="800" dirty="0" smtClean="0"/>
                  <a:t> (1000-7)(1000+7)=1000</a:t>
                </a:r>
                <a:r>
                  <a:rPr lang="en-US" sz="800" baseline="30000" dirty="0" smtClean="0"/>
                  <a:t>2</a:t>
                </a:r>
                <a:r>
                  <a:rPr lang="en-US" sz="800" dirty="0" smtClean="0"/>
                  <a:t> -49	</a:t>
                </a:r>
              </a:p>
              <a:p>
                <a:pPr marL="0" indent="0">
                  <a:buNone/>
                </a:pPr>
                <a:endParaRPr lang="en-US" sz="800" dirty="0"/>
              </a:p>
              <a:p>
                <a:pPr marL="0" indent="0"/>
                <a:r>
                  <a:rPr lang="en-US" sz="2400" dirty="0" smtClean="0"/>
                  <a:t>2) Prove that </a:t>
                </a:r>
                <a14:m>
                  <m:oMath xmlns="" xmlns:m="http://schemas.openxmlformats.org/officeDocument/2006/math">
                    <m:sSup>
                      <m:sSupPr>
                        <m:ctrlPr>
                          <a:rPr lang="en-US" sz="2400" b="0" i="1" smtClean="0">
                            <a:latin typeface="Cambria Math"/>
                          </a:rPr>
                        </m:ctrlPr>
                      </m:sSupPr>
                      <m:e>
                        <m:r>
                          <a:rPr lang="en-US" sz="2400" b="0" i="1" smtClean="0">
                            <a:latin typeface="Cambria Math"/>
                          </a:rPr>
                          <m:t>10</m:t>
                        </m:r>
                      </m:e>
                      <m:sup>
                        <m:r>
                          <a:rPr lang="en-US" sz="2400" b="0" i="1" smtClean="0">
                            <a:latin typeface="Cambria Math"/>
                          </a:rPr>
                          <m:t>3</m:t>
                        </m:r>
                      </m:sup>
                    </m:sSup>
                    <m:r>
                      <a:rPr lang="en-US" sz="2400" b="0" i="1" smtClean="0">
                        <a:latin typeface="Cambria Math"/>
                      </a:rPr>
                      <m:t>−1</m:t>
                    </m:r>
                  </m:oMath>
                </a14:m>
                <a:r>
                  <a:rPr lang="en-US" sz="2400" dirty="0" smtClean="0"/>
                  <a:t> is divisible by 9. </a:t>
                </a:r>
                <a:r>
                  <a:rPr lang="en-US" sz="800" dirty="0" smtClean="0"/>
                  <a:t>(10-1)(10</a:t>
                </a:r>
                <a:r>
                  <a:rPr lang="en-US" sz="800" baseline="30000" dirty="0" smtClean="0"/>
                  <a:t>2</a:t>
                </a:r>
                <a:r>
                  <a:rPr lang="en-US" sz="800" dirty="0" smtClean="0"/>
                  <a:t> +10 +1)=9(111)=999</a:t>
                </a:r>
              </a:p>
              <a:p>
                <a:pPr marL="0" indent="0"/>
                <a:endParaRPr lang="en-US" sz="2400" dirty="0" smtClean="0"/>
              </a:p>
              <a:p>
                <a:pPr marL="0" indent="0"/>
                <a:r>
                  <a:rPr lang="en-US" sz="2400" dirty="0" smtClean="0"/>
                  <a:t>3) Explain why no number written in the form </a:t>
                </a:r>
                <a14:m>
                  <m:oMath xmlns="" xmlns:m="http://schemas.openxmlformats.org/officeDocument/2006/math">
                    <m:sSup>
                      <m:sSupPr>
                        <m:ctrlPr>
                          <a:rPr lang="en-US" sz="2400" i="1">
                            <a:latin typeface="Cambria Math"/>
                          </a:rPr>
                        </m:ctrlPr>
                      </m:sSupPr>
                      <m:e>
                        <m:r>
                          <a:rPr lang="en-US" sz="2400" i="1">
                            <a:latin typeface="Cambria Math"/>
                          </a:rPr>
                          <m:t>𝑥</m:t>
                        </m:r>
                      </m:e>
                      <m:sup>
                        <m:r>
                          <a:rPr lang="en-US" sz="2400" i="1">
                            <a:latin typeface="Cambria Math"/>
                          </a:rPr>
                          <m:t>𝑛</m:t>
                        </m:r>
                      </m:sup>
                    </m:sSup>
                    <m:r>
                      <a:rPr lang="en-US" sz="2400" i="1">
                        <a:latin typeface="Cambria Math"/>
                      </a:rPr>
                      <m:t>−</m:t>
                    </m:r>
                    <m:sSup>
                      <m:sSupPr>
                        <m:ctrlPr>
                          <a:rPr lang="en-US" sz="2400" i="1">
                            <a:latin typeface="Cambria Math"/>
                          </a:rPr>
                        </m:ctrlPr>
                      </m:sSupPr>
                      <m:e>
                        <m:r>
                          <a:rPr lang="en-US" sz="2400" i="1">
                            <a:latin typeface="Cambria Math"/>
                          </a:rPr>
                          <m:t>𝑎</m:t>
                        </m:r>
                      </m:e>
                      <m:sup>
                        <m:r>
                          <a:rPr lang="en-US" sz="2400" i="1">
                            <a:latin typeface="Cambria Math"/>
                          </a:rPr>
                          <m:t>𝑛</m:t>
                        </m:r>
                      </m:sup>
                    </m:sSup>
                  </m:oMath>
                </a14:m>
                <a:r>
                  <a:rPr lang="en-US" sz="2400" dirty="0" smtClean="0"/>
                  <a:t> (x, a and n are integers, n&gt;1)  can be prime.</a:t>
                </a:r>
              </a:p>
              <a:p>
                <a:pPr marL="0" indent="0"/>
                <a:endParaRPr lang="en-US" sz="2400" dirty="0" smtClean="0"/>
              </a:p>
              <a:p>
                <a:pPr marL="0" indent="0"/>
                <a:r>
                  <a:rPr lang="en-US" sz="2400" dirty="0" smtClean="0"/>
                  <a:t>4) </a:t>
                </a:r>
                <a14:m>
                  <m:oMath xmlns="" xmlns:m="http://schemas.openxmlformats.org/officeDocument/2006/math">
                    <m:sSup>
                      <m:sSupPr>
                        <m:ctrlPr>
                          <a:rPr lang="en-US" sz="2400" b="0" i="1" smtClean="0">
                            <a:latin typeface="Cambria Math"/>
                          </a:rPr>
                        </m:ctrlPr>
                      </m:sSupPr>
                      <m:e>
                        <m:r>
                          <a:rPr lang="en-US" sz="2400" b="0" i="1" smtClean="0">
                            <a:latin typeface="Cambria Math"/>
                          </a:rPr>
                          <m:t>2</m:t>
                        </m:r>
                      </m:e>
                      <m:sup>
                        <m:r>
                          <a:rPr lang="en-US" sz="2400" b="0" i="1" smtClean="0">
                            <a:latin typeface="Cambria Math"/>
                          </a:rPr>
                          <m:t>3</m:t>
                        </m:r>
                      </m:sup>
                    </m:sSup>
                    <m:r>
                      <a:rPr lang="en-US" sz="2400" b="0" i="1" smtClean="0">
                        <a:latin typeface="Cambria Math"/>
                      </a:rPr>
                      <m:t>−1</m:t>
                    </m:r>
                    <m:r>
                      <a:rPr lang="en-US" sz="2400" b="0" i="0" smtClean="0">
                        <a:latin typeface="Cambria Math"/>
                      </a:rPr>
                      <m:t>, </m:t>
                    </m:r>
                    <m:sSup>
                      <m:sSupPr>
                        <m:ctrlPr>
                          <a:rPr lang="en-US" sz="2400" i="1">
                            <a:latin typeface="Cambria Math"/>
                          </a:rPr>
                        </m:ctrlPr>
                      </m:sSupPr>
                      <m:e>
                        <m:r>
                          <a:rPr lang="en-US" sz="2400" i="1">
                            <a:latin typeface="Cambria Math"/>
                          </a:rPr>
                          <m:t>2</m:t>
                        </m:r>
                      </m:e>
                      <m:sup>
                        <m:r>
                          <a:rPr lang="en-US" sz="2400" b="0" i="1" smtClean="0">
                            <a:latin typeface="Cambria Math"/>
                          </a:rPr>
                          <m:t>5</m:t>
                        </m:r>
                      </m:sup>
                    </m:sSup>
                    <m:r>
                      <a:rPr lang="en-US" sz="2400" i="1">
                        <a:latin typeface="Cambria Math"/>
                      </a:rPr>
                      <m:t>−1</m:t>
                    </m:r>
                    <m:r>
                      <a:rPr lang="en-US" sz="2400" b="0" i="1" smtClean="0">
                        <a:latin typeface="Cambria Math"/>
                      </a:rPr>
                      <m:t>,</m:t>
                    </m:r>
                  </m:oMath>
                </a14:m>
                <a:r>
                  <a:rPr lang="en-US" sz="2400" dirty="0" smtClean="0"/>
                  <a:t> and </a:t>
                </a:r>
                <a14:m>
                  <m:oMath xmlns="" xmlns:m="http://schemas.openxmlformats.org/officeDocument/2006/math">
                    <m:sSup>
                      <m:sSupPr>
                        <m:ctrlPr>
                          <a:rPr lang="en-US" sz="2400" i="1">
                            <a:latin typeface="Cambria Math"/>
                          </a:rPr>
                        </m:ctrlPr>
                      </m:sSupPr>
                      <m:e>
                        <m:r>
                          <a:rPr lang="en-US" sz="2400" i="1">
                            <a:latin typeface="Cambria Math"/>
                          </a:rPr>
                          <m:t>2</m:t>
                        </m:r>
                      </m:e>
                      <m:sup>
                        <m:r>
                          <a:rPr lang="en-US" sz="2400" b="0" i="1" smtClean="0">
                            <a:latin typeface="Cambria Math"/>
                          </a:rPr>
                          <m:t>7</m:t>
                        </m:r>
                      </m:sup>
                    </m:sSup>
                    <m:r>
                      <a:rPr lang="en-US" sz="2400" i="1">
                        <a:latin typeface="Cambria Math"/>
                      </a:rPr>
                      <m:t>−1</m:t>
                    </m:r>
                  </m:oMath>
                </a14:m>
                <a:r>
                  <a:rPr lang="en-US" sz="2400" dirty="0" smtClean="0"/>
                  <a:t> are all prime numbers.  Is </a:t>
                </a:r>
                <a14:m>
                  <m:oMath xmlns="" xmlns:m="http://schemas.openxmlformats.org/officeDocument/2006/math">
                    <m:sSup>
                      <m:sSupPr>
                        <m:ctrlPr>
                          <a:rPr lang="en-US" sz="2400" i="1">
                            <a:latin typeface="Cambria Math"/>
                          </a:rPr>
                        </m:ctrlPr>
                      </m:sSupPr>
                      <m:e>
                        <m:r>
                          <a:rPr lang="en-US" sz="2400" i="1">
                            <a:latin typeface="Cambria Math"/>
                          </a:rPr>
                          <m:t>2</m:t>
                        </m:r>
                      </m:e>
                      <m:sup>
                        <m:r>
                          <a:rPr lang="en-US" sz="2400" b="0" i="1" smtClean="0">
                            <a:latin typeface="Cambria Math"/>
                          </a:rPr>
                          <m:t>9</m:t>
                        </m:r>
                      </m:sup>
                    </m:sSup>
                    <m:r>
                      <a:rPr lang="en-US" sz="2400" i="1">
                        <a:latin typeface="Cambria Math"/>
                      </a:rPr>
                      <m:t>−1</m:t>
                    </m:r>
                  </m:oMath>
                </a14:m>
                <a:r>
                  <a:rPr lang="en-US" sz="2400" dirty="0" smtClean="0"/>
                  <a:t> also prime?   Will 2</a:t>
                </a:r>
                <a:r>
                  <a:rPr lang="en-US" sz="2400" baseline="30000" dirty="0" smtClean="0"/>
                  <a:t>n</a:t>
                </a:r>
                <a:r>
                  <a:rPr lang="en-US" sz="2400" dirty="0" smtClean="0"/>
                  <a:t> – 1 always be prime ?  Explain.   </a:t>
                </a: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04716" y="1364777"/>
                <a:ext cx="8939284" cy="4776716"/>
              </a:xfrm>
              <a:blipFill rotWithShape="1">
                <a:blip r:embed="rId3"/>
                <a:stretch>
                  <a:fillRect l="-2115" t="-639" b="-2554"/>
                </a:stretch>
              </a:blipFill>
            </p:spPr>
            <p:txBody>
              <a:bodyPr/>
              <a:lstStyle/>
              <a:p>
                <a:r>
                  <a:rPr lang="en-US">
                    <a:noFill/>
                  </a:rPr>
                  <a:t> </a:t>
                </a:r>
              </a:p>
            </p:txBody>
          </p:sp>
        </mc:Fallback>
      </mc:AlternateContent>
      <p:sp>
        <p:nvSpPr>
          <p:cNvPr id="4" name="TextBox 3"/>
          <p:cNvSpPr txBox="1"/>
          <p:nvPr/>
        </p:nvSpPr>
        <p:spPr>
          <a:xfrm>
            <a:off x="228600" y="838200"/>
            <a:ext cx="5486400" cy="369332"/>
          </a:xfrm>
          <a:prstGeom prst="rect">
            <a:avLst/>
          </a:prstGeom>
          <a:noFill/>
        </p:spPr>
        <p:txBody>
          <a:bodyPr wrap="square" rtlCol="0">
            <a:spAutoFit/>
          </a:bodyPr>
          <a:lstStyle/>
          <a:p>
            <a:r>
              <a:rPr lang="en-US" dirty="0" smtClean="0"/>
              <a:t>Use the identities to explore numeric relationships.</a:t>
            </a:r>
            <a:endParaRPr lang="en-US" dirty="0"/>
          </a:p>
        </p:txBody>
      </p:sp>
    </p:spTree>
    <p:extLst>
      <p:ext uri="{BB962C8B-B14F-4D97-AF65-F5344CB8AC3E}">
        <p14:creationId xmlns:p14="http://schemas.microsoft.com/office/powerpoint/2010/main" val="2198761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228600"/>
            <a:ext cx="4114800" cy="4801314"/>
          </a:xfrm>
          <a:prstGeom prst="rect">
            <a:avLst/>
          </a:prstGeom>
          <a:noFill/>
        </p:spPr>
        <p:txBody>
          <a:bodyPr wrap="square" rtlCol="0">
            <a:spAutoFit/>
          </a:bodyPr>
          <a:lstStyle/>
          <a:p>
            <a:r>
              <a:rPr lang="en-US" dirty="0" smtClean="0"/>
              <a:t>Have they heard these terms…</a:t>
            </a:r>
          </a:p>
          <a:p>
            <a:pPr marL="285750" indent="-285750">
              <a:buFont typeface="Arial" panose="020B0604020202020204" pitchFamily="34" charset="0"/>
              <a:buChar char="•"/>
            </a:pPr>
            <a:r>
              <a:rPr lang="en-US" dirty="0" smtClean="0"/>
              <a:t>Data – numerical /categorical</a:t>
            </a:r>
          </a:p>
          <a:p>
            <a:pPr marL="285750" indent="-285750">
              <a:buFont typeface="Arial" panose="020B0604020202020204" pitchFamily="34" charset="0"/>
              <a:buChar char="•"/>
            </a:pPr>
            <a:r>
              <a:rPr lang="en-US" dirty="0" smtClean="0"/>
              <a:t>Chance experiment/outcomes</a:t>
            </a:r>
          </a:p>
          <a:p>
            <a:pPr marL="285750" indent="-285750">
              <a:buFont typeface="Arial" panose="020B0604020202020204" pitchFamily="34" charset="0"/>
              <a:buChar char="•"/>
            </a:pPr>
            <a:r>
              <a:rPr lang="en-US" dirty="0" smtClean="0"/>
              <a:t>Sample space</a:t>
            </a:r>
          </a:p>
          <a:p>
            <a:pPr marL="285750" indent="-285750">
              <a:buFont typeface="Arial" panose="020B0604020202020204" pitchFamily="34" charset="0"/>
              <a:buChar char="•"/>
            </a:pPr>
            <a:r>
              <a:rPr lang="en-US" dirty="0" smtClean="0"/>
              <a:t>Counting principle</a:t>
            </a:r>
          </a:p>
          <a:p>
            <a:pPr marL="285750" indent="-285750">
              <a:buFont typeface="Arial" panose="020B0604020202020204" pitchFamily="34" charset="0"/>
              <a:buChar char="•"/>
            </a:pPr>
            <a:r>
              <a:rPr lang="en-US" dirty="0" smtClean="0"/>
              <a:t>Tree diagram</a:t>
            </a:r>
          </a:p>
          <a:p>
            <a:pPr marL="285750" indent="-285750">
              <a:buFont typeface="Arial" panose="020B0604020202020204" pitchFamily="34" charset="0"/>
              <a:buChar char="•"/>
            </a:pPr>
            <a:r>
              <a:rPr lang="en-US" dirty="0" smtClean="0"/>
              <a:t>Event</a:t>
            </a:r>
          </a:p>
          <a:p>
            <a:pPr marL="285750" indent="-285750">
              <a:buFont typeface="Arial" panose="020B0604020202020204" pitchFamily="34" charset="0"/>
              <a:buChar char="•"/>
            </a:pPr>
            <a:r>
              <a:rPr lang="en-US" dirty="0" smtClean="0"/>
              <a:t>Complement</a:t>
            </a:r>
          </a:p>
          <a:p>
            <a:pPr marL="285750" indent="-285750">
              <a:buFont typeface="Arial" panose="020B0604020202020204" pitchFamily="34" charset="0"/>
              <a:buChar char="•"/>
            </a:pPr>
            <a:r>
              <a:rPr lang="en-US" dirty="0" smtClean="0"/>
              <a:t>Intersection</a:t>
            </a:r>
          </a:p>
          <a:p>
            <a:pPr marL="285750" indent="-285750">
              <a:buFont typeface="Arial" panose="020B0604020202020204" pitchFamily="34" charset="0"/>
              <a:buChar char="•"/>
            </a:pPr>
            <a:r>
              <a:rPr lang="en-US" dirty="0" smtClean="0"/>
              <a:t>Union</a:t>
            </a:r>
          </a:p>
          <a:p>
            <a:pPr marL="285750" indent="-285750">
              <a:buFont typeface="Arial" panose="020B0604020202020204" pitchFamily="34" charset="0"/>
              <a:buChar char="•"/>
            </a:pPr>
            <a:r>
              <a:rPr lang="en-US" dirty="0" smtClean="0"/>
              <a:t>Mutually exclusive</a:t>
            </a:r>
          </a:p>
          <a:p>
            <a:pPr marL="285750" indent="-285750">
              <a:buFont typeface="Arial" panose="020B0604020202020204" pitchFamily="34" charset="0"/>
              <a:buChar char="•"/>
            </a:pPr>
            <a:r>
              <a:rPr lang="en-US" dirty="0" smtClean="0"/>
              <a:t>Venn Diagrams</a:t>
            </a:r>
          </a:p>
          <a:p>
            <a:pPr marL="285750" indent="-285750">
              <a:buFont typeface="Arial" panose="020B0604020202020204" pitchFamily="34" charset="0"/>
              <a:buChar char="•"/>
            </a:pPr>
            <a:r>
              <a:rPr lang="en-US" dirty="0" smtClean="0"/>
              <a:t>Independent/dependent events</a:t>
            </a:r>
          </a:p>
          <a:p>
            <a:pPr marL="285750" indent="-285750">
              <a:buFont typeface="Arial" panose="020B0604020202020204" pitchFamily="34" charset="0"/>
              <a:buChar char="•"/>
            </a:pPr>
            <a:r>
              <a:rPr lang="en-US" dirty="0" smtClean="0"/>
              <a:t>Association</a:t>
            </a:r>
          </a:p>
          <a:p>
            <a:pPr marL="285750" indent="-285750">
              <a:buFont typeface="Arial" panose="020B0604020202020204" pitchFamily="34" charset="0"/>
              <a:buChar char="•"/>
            </a:pPr>
            <a:r>
              <a:rPr lang="en-US" dirty="0" smtClean="0"/>
              <a:t>Conditional Relative Frequency</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8846564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090"/>
            <a:ext cx="8229600" cy="1273109"/>
          </a:xfrm>
        </p:spPr>
        <p:txBody>
          <a:bodyPr/>
          <a:lstStyle/>
          <a:p>
            <a:r>
              <a:rPr lang="en-US" dirty="0" smtClean="0"/>
              <a:t>Lessons 10:  The Power of Algebra – </a:t>
            </a:r>
            <a:r>
              <a:rPr lang="en-US" dirty="0"/>
              <a:t>Finding </a:t>
            </a:r>
            <a:r>
              <a:rPr lang="en-US" dirty="0" smtClean="0"/>
              <a:t>Pythagorean </a:t>
            </a:r>
            <a:r>
              <a:rPr lang="en-US" dirty="0"/>
              <a:t>Triples</a:t>
            </a:r>
          </a:p>
        </p:txBody>
      </p:sp>
      <p:sp>
        <p:nvSpPr>
          <p:cNvPr id="3" name="Content Placeholder 2"/>
          <p:cNvSpPr>
            <a:spLocks noGrp="1"/>
          </p:cNvSpPr>
          <p:nvPr>
            <p:ph idx="1"/>
          </p:nvPr>
        </p:nvSpPr>
        <p:spPr>
          <a:xfrm>
            <a:off x="457200" y="2362200"/>
            <a:ext cx="8229600" cy="3475150"/>
          </a:xfrm>
        </p:spPr>
        <p:txBody>
          <a:bodyPr/>
          <a:lstStyle/>
          <a:p>
            <a:pPr>
              <a:buFont typeface="Arial" panose="020B0604020202020204" pitchFamily="34" charset="0"/>
              <a:buChar char="•"/>
            </a:pPr>
            <a:r>
              <a:rPr lang="en-US" sz="2400" b="1" dirty="0" smtClean="0"/>
              <a:t>A-APR.C.4:  </a:t>
            </a:r>
            <a:r>
              <a:rPr lang="en-US" sz="2400" dirty="0" smtClean="0"/>
              <a:t>Prove </a:t>
            </a:r>
            <a:r>
              <a:rPr lang="en-US" sz="2400" dirty="0"/>
              <a:t>polynomial identities and use them to describe numerical relationships. </a:t>
            </a:r>
            <a:r>
              <a:rPr lang="en-US" sz="2400" i="1" dirty="0"/>
              <a:t>For example, the polynomial identity (x</a:t>
            </a:r>
            <a:r>
              <a:rPr lang="en-US" sz="2400" i="1" baseline="30000" dirty="0"/>
              <a:t>2</a:t>
            </a:r>
            <a:r>
              <a:rPr lang="en-US" sz="2400" i="1" dirty="0"/>
              <a:t> + y</a:t>
            </a:r>
            <a:r>
              <a:rPr lang="en-US" sz="2400" i="1" baseline="30000" dirty="0"/>
              <a:t>2</a:t>
            </a:r>
            <a:r>
              <a:rPr lang="en-US" sz="2400" i="1" dirty="0"/>
              <a:t>)</a:t>
            </a:r>
            <a:r>
              <a:rPr lang="en-US" sz="2400" i="1" baseline="30000" dirty="0"/>
              <a:t>2</a:t>
            </a:r>
            <a:r>
              <a:rPr lang="en-US" sz="2400" i="1" dirty="0"/>
              <a:t> = (x</a:t>
            </a:r>
            <a:r>
              <a:rPr lang="en-US" sz="2400" i="1" baseline="30000" dirty="0"/>
              <a:t>2</a:t>
            </a:r>
            <a:r>
              <a:rPr lang="en-US" sz="2400" i="1" dirty="0"/>
              <a:t> - y</a:t>
            </a:r>
            <a:r>
              <a:rPr lang="en-US" sz="2400" i="1" baseline="30000" dirty="0"/>
              <a:t>2</a:t>
            </a:r>
            <a:r>
              <a:rPr lang="en-US" sz="2400" i="1" dirty="0"/>
              <a:t>)</a:t>
            </a:r>
            <a:r>
              <a:rPr lang="en-US" sz="2400" i="1" baseline="30000" dirty="0"/>
              <a:t>2</a:t>
            </a:r>
            <a:r>
              <a:rPr lang="en-US" sz="2400" i="1" dirty="0"/>
              <a:t> + (2xy)</a:t>
            </a:r>
            <a:r>
              <a:rPr lang="en-US" sz="2400" i="1" baseline="30000" dirty="0"/>
              <a:t>2</a:t>
            </a:r>
            <a:r>
              <a:rPr lang="en-US" sz="2400" i="1" dirty="0"/>
              <a:t> can be used to generate Pythagorean triples</a:t>
            </a:r>
            <a:r>
              <a:rPr lang="en-US" sz="2400" i="1" dirty="0" smtClean="0"/>
              <a:t>.</a:t>
            </a:r>
          </a:p>
          <a:p>
            <a:pPr>
              <a:buFont typeface="Arial" panose="020B0604020202020204" pitchFamily="34" charset="0"/>
              <a:buChar char="•"/>
            </a:pPr>
            <a:r>
              <a:rPr lang="en-US" sz="2400" dirty="0" smtClean="0"/>
              <a:t>Example 1 and 2</a:t>
            </a:r>
            <a:endParaRPr lang="en-US" sz="24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95" t="16933" r="36004" b="45970"/>
          <a:stretch/>
        </p:blipFill>
        <p:spPr bwMode="auto">
          <a:xfrm>
            <a:off x="3581400" y="3705726"/>
            <a:ext cx="497508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4001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flipV="1">
            <a:off x="423333" y="861030"/>
            <a:ext cx="8153400" cy="4349192"/>
          </a:xfrm>
          <a:prstGeom prst="rect">
            <a:avLst/>
          </a:prstGeom>
          <a:solidFill>
            <a:srgbClr val="FFFFFF"/>
          </a:solidFill>
          <a:ln>
            <a:noFill/>
          </a:ln>
          <a:effectLst/>
          <a:scene3d>
            <a:camera prst="orthographicFront">
              <a:rot lat="300000" lon="0" rev="10799999"/>
            </a:camera>
            <a:lightRig rig="threePt" dir="t"/>
          </a:scene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23805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quatro-slab"/>
                <a:cs typeface="Arial" pitchFamily="34" charset="0"/>
              </a:rPr>
              <a:t>A-APR Trina's Triangles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FF3C00"/>
                </a:solidFill>
                <a:effectLst/>
                <a:latin typeface="open-sans"/>
                <a:cs typeface="Arial" pitchFamily="34" charset="0"/>
              </a:rPr>
              <a:t>No Tags</a:t>
            </a:r>
            <a:endParaRPr kumimoji="0" lang="en-US" altLang="en-US" sz="1200" b="0" i="0" u="none" strike="noStrike" cap="none" normalizeH="0" baseline="0" dirty="0" smtClean="0">
              <a:ln>
                <a:noFill/>
              </a:ln>
              <a:solidFill>
                <a:srgbClr val="000000"/>
              </a:solidFill>
              <a:effectLst/>
              <a:latin typeface="open-sans"/>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open-sans"/>
                <a:cs typeface="Arial" pitchFamily="34" charset="0"/>
              </a:rPr>
              <a:t/>
            </a:r>
            <a:br>
              <a:rPr kumimoji="0" lang="en-US" altLang="en-US" sz="1200" b="0" i="0" u="none" strike="noStrike" cap="none" normalizeH="0" baseline="0" dirty="0" smtClean="0">
                <a:ln>
                  <a:noFill/>
                </a:ln>
                <a:solidFill>
                  <a:srgbClr val="000000"/>
                </a:solidFill>
                <a:effectLst/>
                <a:latin typeface="open-sans"/>
                <a:cs typeface="Arial" pitchFamily="34" charset="0"/>
              </a:rPr>
            </a:b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B9B9B9"/>
                </a:solidFill>
                <a:effectLst/>
                <a:latin typeface="open-sans"/>
                <a:cs typeface="Arial" pitchFamily="34" charset="0"/>
              </a:rPr>
              <a:t>Alignments to Content Standards:</a:t>
            </a:r>
            <a:r>
              <a:rPr kumimoji="0" lang="en-US" altLang="en-US" sz="1200" b="1" i="0" u="none" strike="noStrike" cap="none" normalizeH="0" baseline="0" dirty="0" smtClean="0">
                <a:ln>
                  <a:noFill/>
                </a:ln>
                <a:solidFill>
                  <a:srgbClr val="000000"/>
                </a:solidFill>
                <a:effectLst/>
                <a:latin typeface="open-sans"/>
                <a:cs typeface="Arial" pitchFamily="34" charset="0"/>
              </a:rPr>
              <a:t> </a:t>
            </a:r>
            <a:r>
              <a:rPr kumimoji="0" lang="en-US" altLang="en-US" sz="1200" b="1" i="0" u="none" strike="noStrike" cap="none" normalizeH="0" baseline="0" dirty="0" smtClean="0">
                <a:ln>
                  <a:noFill/>
                </a:ln>
                <a:solidFill>
                  <a:srgbClr val="FF3C00"/>
                </a:solidFill>
                <a:effectLst/>
                <a:latin typeface="open-sans"/>
                <a:cs typeface="Arial" pitchFamily="34" charset="0"/>
                <a:hlinkClick r:id="rId2"/>
              </a:rPr>
              <a:t>A-APR.C.4</a:t>
            </a: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3C00"/>
                </a:solidFill>
                <a:effectLst/>
                <a:latin typeface="open-sans"/>
                <a:cs typeface="Arial" pitchFamily="34" charset="0"/>
                <a:hlinkClick r:id="rId3"/>
              </a:rPr>
              <a:t>Student View</a:t>
            </a: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open-sans"/>
                <a:cs typeface="Arial" pitchFamily="34" charset="0"/>
              </a:rPr>
              <a:t>Task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smtClean="0">
                <a:ln>
                  <a:noFill/>
                </a:ln>
                <a:solidFill>
                  <a:srgbClr val="000000"/>
                </a:solidFill>
                <a:effectLst/>
                <a:latin typeface="open-sans"/>
                <a:cs typeface="Arial" pitchFamily="34" charset="0"/>
              </a:rPr>
              <a:t>Alice was having a conversation with her friend Trina, who had a discovery to share:</a:t>
            </a:r>
            <a:endParaRPr kumimoji="0" lang="en-US" altLang="en-US" sz="1800" b="0" i="0" u="none" strike="noStrike" cap="none" normalizeH="0" baseline="0" dirty="0" smtClean="0">
              <a:ln>
                <a:noFill/>
              </a:ln>
              <a:solidFill>
                <a:srgbClr val="000000"/>
              </a:solidFill>
              <a:effectLst/>
              <a:latin typeface="open-sans"/>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open-sans"/>
                <a:cs typeface="Arial" pitchFamily="34" charset="0"/>
              </a:rPr>
              <a:t>“</a:t>
            </a:r>
            <a:r>
              <a:rPr kumimoji="0" lang="en-US" altLang="en-US" sz="1400" b="0" i="0" u="none" strike="noStrike" cap="none" normalizeH="0" baseline="0" dirty="0" smtClean="0">
                <a:ln>
                  <a:noFill/>
                </a:ln>
                <a:solidFill>
                  <a:srgbClr val="000000"/>
                </a:solidFill>
                <a:effectLst/>
                <a:latin typeface="open-sans"/>
                <a:cs typeface="Arial" pitchFamily="34" charset="0"/>
              </a:rPr>
              <a:t>Pick any two integers. Look at the sum of their squares, the difference of their squares, and twice the product of the two integers you chose. Those three numbers are the sides of a right triangle.”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open-sans"/>
                <a:cs typeface="Arial" pitchFamily="34" charset="0"/>
              </a:rPr>
              <a:t>Trina had tried this several times and found that it worked for every pair of integers she tried. However, she admitted that she wasn't sure whether this "trick" always works, or if there might be cases in which the trick doesn't work.</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400" b="0" i="0" u="none" strike="noStrike" cap="none" normalizeH="0" baseline="0" dirty="0" smtClean="0">
                <a:ln>
                  <a:noFill/>
                </a:ln>
                <a:solidFill>
                  <a:srgbClr val="000000"/>
                </a:solidFill>
                <a:effectLst/>
                <a:latin typeface="open-sans"/>
                <a:cs typeface="Arial" pitchFamily="34" charset="0"/>
              </a:rPr>
              <a:t>Investigate Trina's conjecture for several pairs of integers. Does her trick appear to work in all cases, or only in some cases?</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400" b="0" i="0" u="none" strike="noStrike" cap="none" normalizeH="0" baseline="0" dirty="0" smtClean="0">
                <a:ln>
                  <a:noFill/>
                </a:ln>
                <a:solidFill>
                  <a:srgbClr val="000000"/>
                </a:solidFill>
                <a:effectLst/>
                <a:latin typeface="open-sans"/>
                <a:cs typeface="Arial" pitchFamily="34" charset="0"/>
              </a:rPr>
              <a:t>If Trina's conjecture is true, then give a precise statement of the conjecture, using variables to represent the two chosen integers, and prove it. If the conjecture is not true, modify it so that it is a true statement, and prove the new statement.</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400" b="0" i="0" u="none" strike="noStrike" cap="none" normalizeH="0" baseline="0" dirty="0" smtClean="0">
                <a:ln>
                  <a:noFill/>
                </a:ln>
                <a:solidFill>
                  <a:srgbClr val="000000"/>
                </a:solidFill>
                <a:effectLst/>
                <a:latin typeface="open-sans"/>
                <a:cs typeface="Arial" pitchFamily="34" charset="0"/>
              </a:rPr>
              <a:t>Use Trina's trick to find an example of a right triangle in which all of the sides have integer length, all three sides are longer than 100 units, and the three side lengths do not have any common factors.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cs typeface="Arial" pitchFamily="34" charset="0"/>
            </a:endParaRPr>
          </a:p>
        </p:txBody>
      </p:sp>
      <p:sp>
        <p:nvSpPr>
          <p:cNvPr id="5" name="Rectangle 4"/>
          <p:cNvSpPr/>
          <p:nvPr/>
        </p:nvSpPr>
        <p:spPr>
          <a:xfrm>
            <a:off x="2286000" y="5334000"/>
            <a:ext cx="4572000" cy="646331"/>
          </a:xfrm>
          <a:prstGeom prst="rect">
            <a:avLst/>
          </a:prstGeom>
        </p:spPr>
        <p:txBody>
          <a:bodyPr>
            <a:spAutoFit/>
          </a:bodyPr>
          <a:lstStyle/>
          <a:p>
            <a:r>
              <a:rPr lang="en-US" dirty="0">
                <a:hlinkClick r:id="rId4"/>
              </a:rPr>
              <a:t>https://www.illustrativemathematics.org/content-standards/HSA/APR/C/4/tasks/594</a:t>
            </a:r>
            <a:endParaRPr lang="en-US" dirty="0"/>
          </a:p>
        </p:txBody>
      </p:sp>
    </p:spTree>
    <p:extLst>
      <p:ext uri="{BB962C8B-B14F-4D97-AF65-F5344CB8AC3E}">
        <p14:creationId xmlns:p14="http://schemas.microsoft.com/office/powerpoint/2010/main" val="88619543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684" y="1858328"/>
            <a:ext cx="6096000" cy="1200329"/>
          </a:xfrm>
          <a:prstGeom prst="rect">
            <a:avLst/>
          </a:prstGeom>
          <a:noFill/>
        </p:spPr>
        <p:txBody>
          <a:bodyPr wrap="square" rtlCol="0">
            <a:spAutoFit/>
          </a:bodyPr>
          <a:lstStyle/>
          <a:p>
            <a:r>
              <a:rPr lang="en-US" dirty="0"/>
              <a:t>Suppose we know that the polynomial </a:t>
            </a:r>
            <a:r>
              <a:rPr lang="en-US" dirty="0" smtClean="0"/>
              <a:t>equation</a:t>
            </a:r>
          </a:p>
          <a:p>
            <a:r>
              <a:rPr lang="en-US" dirty="0" smtClean="0"/>
              <a:t> 4x</a:t>
            </a:r>
            <a:r>
              <a:rPr lang="en-US" baseline="30000" dirty="0" smtClean="0"/>
              <a:t>3</a:t>
            </a:r>
            <a:r>
              <a:rPr lang="en-US" dirty="0" smtClean="0"/>
              <a:t> -12x</a:t>
            </a:r>
            <a:r>
              <a:rPr lang="en-US" baseline="30000" dirty="0" smtClean="0"/>
              <a:t>2 </a:t>
            </a:r>
            <a:r>
              <a:rPr lang="en-US" dirty="0" smtClean="0"/>
              <a:t> +3x+5 =0 has </a:t>
            </a:r>
            <a:r>
              <a:rPr lang="en-US" dirty="0"/>
              <a:t>three real solutions and that one of the factors of </a:t>
            </a:r>
            <a:r>
              <a:rPr lang="en-US" dirty="0" smtClean="0"/>
              <a:t> is  </a:t>
            </a:r>
            <a:r>
              <a:rPr lang="en-US" dirty="0"/>
              <a:t>(</a:t>
            </a:r>
            <a:r>
              <a:rPr lang="en-US" dirty="0" smtClean="0"/>
              <a:t>𝒙 </a:t>
            </a:r>
            <a:r>
              <a:rPr lang="en-US" dirty="0"/>
              <a:t>− </a:t>
            </a:r>
            <a:r>
              <a:rPr lang="en-US" dirty="0" smtClean="0"/>
              <a:t>𝟏). </a:t>
            </a:r>
            <a:r>
              <a:rPr lang="en-US" dirty="0"/>
              <a:t>How can we find all three solutions to the given equation?</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731" t="27819" r="27310" b="36693"/>
          <a:stretch/>
        </p:blipFill>
        <p:spPr bwMode="auto">
          <a:xfrm>
            <a:off x="3124200" y="2684133"/>
            <a:ext cx="5272088"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4724400"/>
            <a:ext cx="2438400" cy="369332"/>
          </a:xfrm>
          <a:prstGeom prst="rect">
            <a:avLst/>
          </a:prstGeom>
          <a:noFill/>
        </p:spPr>
        <p:txBody>
          <a:bodyPr wrap="square" rtlCol="0">
            <a:spAutoFit/>
          </a:bodyPr>
          <a:lstStyle/>
          <a:p>
            <a:r>
              <a:rPr lang="en-US" dirty="0" smtClean="0"/>
              <a:t>Polynomial Functions</a:t>
            </a:r>
            <a:endParaRPr lang="en-US" dirty="0"/>
          </a:p>
        </p:txBody>
      </p:sp>
      <p:sp>
        <p:nvSpPr>
          <p:cNvPr id="5" name="TextBox 4"/>
          <p:cNvSpPr txBox="1"/>
          <p:nvPr/>
        </p:nvSpPr>
        <p:spPr>
          <a:xfrm>
            <a:off x="685800" y="5093732"/>
            <a:ext cx="1066800" cy="369332"/>
          </a:xfrm>
          <a:prstGeom prst="rect">
            <a:avLst/>
          </a:prstGeom>
          <a:noFill/>
        </p:spPr>
        <p:txBody>
          <a:bodyPr wrap="square" rtlCol="0">
            <a:spAutoFit/>
          </a:bodyPr>
          <a:lstStyle/>
          <a:p>
            <a:r>
              <a:rPr lang="en-US" dirty="0" smtClean="0"/>
              <a:t>Zeros</a:t>
            </a:r>
            <a:endParaRPr lang="en-US" dirty="0"/>
          </a:p>
        </p:txBody>
      </p:sp>
      <p:sp>
        <p:nvSpPr>
          <p:cNvPr id="6" name="TextBox 5"/>
          <p:cNvSpPr txBox="1"/>
          <p:nvPr/>
        </p:nvSpPr>
        <p:spPr>
          <a:xfrm>
            <a:off x="685800" y="5463064"/>
            <a:ext cx="1447800" cy="369332"/>
          </a:xfrm>
          <a:prstGeom prst="rect">
            <a:avLst/>
          </a:prstGeom>
          <a:noFill/>
        </p:spPr>
        <p:txBody>
          <a:bodyPr wrap="square" rtlCol="0">
            <a:spAutoFit/>
          </a:bodyPr>
          <a:lstStyle/>
          <a:p>
            <a:r>
              <a:rPr lang="en-US" dirty="0" smtClean="0"/>
              <a:t>Multiplicity</a:t>
            </a:r>
            <a:endParaRPr lang="en-US" dirty="0"/>
          </a:p>
        </p:txBody>
      </p:sp>
      <p:sp>
        <p:nvSpPr>
          <p:cNvPr id="7" name="TextBox 6"/>
          <p:cNvSpPr txBox="1"/>
          <p:nvPr/>
        </p:nvSpPr>
        <p:spPr>
          <a:xfrm>
            <a:off x="681789" y="5832396"/>
            <a:ext cx="5791200" cy="646331"/>
          </a:xfrm>
          <a:prstGeom prst="rect">
            <a:avLst/>
          </a:prstGeom>
          <a:noFill/>
        </p:spPr>
        <p:txBody>
          <a:bodyPr wrap="square" rtlCol="0">
            <a:spAutoFit/>
          </a:bodyPr>
          <a:lstStyle/>
          <a:p>
            <a:r>
              <a:rPr lang="en-US" dirty="0" smtClean="0"/>
              <a:t>The number a is a zero of a polynomial function p with multiplicity m if the </a:t>
            </a:r>
            <a:r>
              <a:rPr lang="en-US" dirty="0" err="1" smtClean="0"/>
              <a:t>the</a:t>
            </a:r>
            <a:r>
              <a:rPr lang="en-US" dirty="0" smtClean="0"/>
              <a:t> factored form of p contains (x-a)</a:t>
            </a:r>
            <a:r>
              <a:rPr lang="en-US" baseline="30000" dirty="0" smtClean="0"/>
              <a:t>m</a:t>
            </a:r>
            <a:endParaRPr lang="en-US" dirty="0"/>
          </a:p>
        </p:txBody>
      </p:sp>
      <p:sp>
        <p:nvSpPr>
          <p:cNvPr id="8" name="TextBox 7"/>
          <p:cNvSpPr txBox="1"/>
          <p:nvPr/>
        </p:nvSpPr>
        <p:spPr>
          <a:xfrm>
            <a:off x="641684" y="609600"/>
            <a:ext cx="7620000" cy="1477328"/>
          </a:xfrm>
          <a:prstGeom prst="rect">
            <a:avLst/>
          </a:prstGeom>
          <a:noFill/>
        </p:spPr>
        <p:txBody>
          <a:bodyPr wrap="square" rtlCol="0">
            <a:spAutoFit/>
          </a:bodyPr>
          <a:lstStyle/>
          <a:p>
            <a:r>
              <a:rPr lang="en-US" dirty="0" smtClean="0"/>
              <a:t>Consider the following polynomial equation, (x</a:t>
            </a:r>
            <a:r>
              <a:rPr lang="en-US" baseline="30000" dirty="0" smtClean="0"/>
              <a:t>2</a:t>
            </a:r>
            <a:r>
              <a:rPr lang="en-US" dirty="0" smtClean="0"/>
              <a:t> -4x+3)(x</a:t>
            </a:r>
            <a:r>
              <a:rPr lang="en-US" baseline="30000" dirty="0" smtClean="0"/>
              <a:t>2</a:t>
            </a:r>
            <a:r>
              <a:rPr lang="en-US" dirty="0" smtClean="0"/>
              <a:t> +4x-5)=0</a:t>
            </a:r>
          </a:p>
          <a:p>
            <a:r>
              <a:rPr lang="en-US" dirty="0" smtClean="0"/>
              <a:t>What is the degree of this polynomial?</a:t>
            </a:r>
          </a:p>
          <a:p>
            <a:r>
              <a:rPr lang="en-US" dirty="0" smtClean="0"/>
              <a:t>How many solutions to this equation should there be?</a:t>
            </a:r>
          </a:p>
          <a:p>
            <a:r>
              <a:rPr lang="en-US" dirty="0" smtClean="0"/>
              <a:t>How might you begin to solve this equation?</a:t>
            </a:r>
          </a:p>
          <a:p>
            <a:endParaRPr lang="en-US" dirty="0"/>
          </a:p>
        </p:txBody>
      </p:sp>
      <p:sp>
        <p:nvSpPr>
          <p:cNvPr id="9" name="TextBox 8"/>
          <p:cNvSpPr txBox="1"/>
          <p:nvPr/>
        </p:nvSpPr>
        <p:spPr>
          <a:xfrm>
            <a:off x="3152274" y="16042"/>
            <a:ext cx="2362200" cy="381000"/>
          </a:xfrm>
          <a:prstGeom prst="rect">
            <a:avLst/>
          </a:prstGeom>
          <a:noFill/>
        </p:spPr>
        <p:txBody>
          <a:bodyPr wrap="square" rtlCol="0">
            <a:spAutoFit/>
          </a:bodyPr>
          <a:lstStyle/>
          <a:p>
            <a:r>
              <a:rPr lang="en-US" dirty="0" smtClean="0"/>
              <a:t>Power of Factoring </a:t>
            </a:r>
            <a:endParaRPr lang="en-US" dirty="0"/>
          </a:p>
        </p:txBody>
      </p:sp>
      <p:sp>
        <p:nvSpPr>
          <p:cNvPr id="10" name="TextBox 9"/>
          <p:cNvSpPr txBox="1"/>
          <p:nvPr/>
        </p:nvSpPr>
        <p:spPr>
          <a:xfrm>
            <a:off x="681789" y="3352800"/>
            <a:ext cx="2061411" cy="646331"/>
          </a:xfrm>
          <a:prstGeom prst="rect">
            <a:avLst/>
          </a:prstGeom>
          <a:noFill/>
        </p:spPr>
        <p:txBody>
          <a:bodyPr wrap="square" rtlCol="0">
            <a:spAutoFit/>
          </a:bodyPr>
          <a:lstStyle/>
          <a:p>
            <a:r>
              <a:rPr lang="en-US" dirty="0" smtClean="0"/>
              <a:t>(x-1)(4x</a:t>
            </a:r>
            <a:r>
              <a:rPr lang="en-US" baseline="30000" dirty="0" smtClean="0"/>
              <a:t>2</a:t>
            </a:r>
            <a:r>
              <a:rPr lang="en-US" dirty="0" smtClean="0"/>
              <a:t> -8x+5)=0</a:t>
            </a:r>
          </a:p>
          <a:p>
            <a:r>
              <a:rPr lang="en-US" dirty="0" smtClean="0"/>
              <a:t>(x-1)(2x+1)(2x-5)=0</a:t>
            </a:r>
            <a:endParaRPr lang="en-US" dirty="0"/>
          </a:p>
        </p:txBody>
      </p:sp>
    </p:spTree>
    <p:extLst>
      <p:ext uri="{BB962C8B-B14F-4D97-AF65-F5344CB8AC3E}">
        <p14:creationId xmlns:p14="http://schemas.microsoft.com/office/powerpoint/2010/main" val="25236841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3189" y="533400"/>
            <a:ext cx="5943600" cy="369332"/>
          </a:xfrm>
          <a:prstGeom prst="rect">
            <a:avLst/>
          </a:prstGeom>
          <a:noFill/>
        </p:spPr>
        <p:txBody>
          <a:bodyPr wrap="square" rtlCol="0">
            <a:spAutoFit/>
          </a:bodyPr>
          <a:lstStyle/>
          <a:p>
            <a:r>
              <a:rPr lang="en-US" dirty="0" smtClean="0"/>
              <a:t>Find all real solutions to the equation (x</a:t>
            </a:r>
            <a:r>
              <a:rPr lang="en-US" baseline="30000" dirty="0" smtClean="0"/>
              <a:t>2</a:t>
            </a:r>
            <a:r>
              <a:rPr lang="en-US" dirty="0" smtClean="0"/>
              <a:t> -2x-4)(3x</a:t>
            </a:r>
            <a:r>
              <a:rPr lang="en-US" baseline="30000" dirty="0" smtClean="0"/>
              <a:t>2 </a:t>
            </a:r>
            <a:r>
              <a:rPr lang="en-US" dirty="0" smtClean="0"/>
              <a:t> +8x -3)=0</a:t>
            </a:r>
            <a:endParaRPr lang="en-US" dirty="0"/>
          </a:p>
        </p:txBody>
      </p:sp>
      <p:sp>
        <p:nvSpPr>
          <p:cNvPr id="10" name="Rectangle 9"/>
          <p:cNvSpPr/>
          <p:nvPr/>
        </p:nvSpPr>
        <p:spPr>
          <a:xfrm>
            <a:off x="1143000" y="990600"/>
            <a:ext cx="1281120" cy="369332"/>
          </a:xfrm>
          <a:prstGeom prst="rect">
            <a:avLst/>
          </a:prstGeom>
        </p:spPr>
        <p:txBody>
          <a:bodyPr wrap="none">
            <a:spAutoFit/>
          </a:bodyPr>
          <a:lstStyle/>
          <a:p>
            <a:r>
              <a:rPr lang="en-US" dirty="0"/>
              <a:t>x</a:t>
            </a:r>
            <a:r>
              <a:rPr lang="en-US" baseline="30000" dirty="0"/>
              <a:t>2</a:t>
            </a:r>
            <a:r>
              <a:rPr lang="en-US" dirty="0"/>
              <a:t> -</a:t>
            </a:r>
            <a:r>
              <a:rPr lang="en-US" dirty="0" smtClean="0"/>
              <a:t>2x-4 = 0 </a:t>
            </a:r>
            <a:endParaRPr lang="en-US" dirty="0"/>
          </a:p>
        </p:txBody>
      </p:sp>
      <p:sp>
        <p:nvSpPr>
          <p:cNvPr id="11" name="Rectangle 10"/>
          <p:cNvSpPr/>
          <p:nvPr/>
        </p:nvSpPr>
        <p:spPr>
          <a:xfrm>
            <a:off x="3810000" y="1010471"/>
            <a:ext cx="1478290" cy="369332"/>
          </a:xfrm>
          <a:prstGeom prst="rect">
            <a:avLst/>
          </a:prstGeom>
        </p:spPr>
        <p:txBody>
          <a:bodyPr wrap="none">
            <a:spAutoFit/>
          </a:bodyPr>
          <a:lstStyle/>
          <a:p>
            <a:r>
              <a:rPr lang="en-US" dirty="0"/>
              <a:t>3x</a:t>
            </a:r>
            <a:r>
              <a:rPr lang="en-US" baseline="30000" dirty="0"/>
              <a:t>2 </a:t>
            </a:r>
            <a:r>
              <a:rPr lang="en-US" dirty="0"/>
              <a:t> +8x -</a:t>
            </a:r>
            <a:r>
              <a:rPr lang="en-US" dirty="0" smtClean="0"/>
              <a:t>3 = 0</a:t>
            </a:r>
            <a:endParaRPr lang="en-US" dirty="0"/>
          </a:p>
        </p:txBody>
      </p:sp>
      <p:sp>
        <p:nvSpPr>
          <p:cNvPr id="12" name="TextBox 11"/>
          <p:cNvSpPr txBox="1"/>
          <p:nvPr/>
        </p:nvSpPr>
        <p:spPr>
          <a:xfrm>
            <a:off x="4038600" y="1379803"/>
            <a:ext cx="1600200" cy="372797"/>
          </a:xfrm>
          <a:prstGeom prst="rect">
            <a:avLst/>
          </a:prstGeom>
          <a:noFill/>
        </p:spPr>
        <p:txBody>
          <a:bodyPr wrap="square" rtlCol="0">
            <a:spAutoFit/>
          </a:bodyPr>
          <a:lstStyle/>
          <a:p>
            <a:r>
              <a:rPr lang="en-US" dirty="0" smtClean="0"/>
              <a:t>X=-3 and 1/3</a:t>
            </a:r>
            <a:endParaRPr lang="en-US" dirty="0"/>
          </a:p>
        </p:txBody>
      </p:sp>
      <mc:AlternateContent xmlns:mc="http://schemas.openxmlformats.org/markup-compatibility/2006" xmlns:a14="http://schemas.microsoft.com/office/drawing/2010/main">
        <mc:Choice Requires="a14">
          <p:sp>
            <p:nvSpPr>
              <p:cNvPr id="13" name="TextBox 12"/>
              <p:cNvSpPr txBox="1"/>
              <p:nvPr/>
            </p:nvSpPr>
            <p:spPr>
              <a:xfrm>
                <a:off x="838200" y="1447800"/>
                <a:ext cx="1981200" cy="408253"/>
              </a:xfrm>
              <a:prstGeom prst="rect">
                <a:avLst/>
              </a:prstGeom>
              <a:noFill/>
            </p:spPr>
            <p:txBody>
              <a:bodyPr wrap="square" rtlCol="0">
                <a:spAutoFit/>
              </a:bodyPr>
              <a:lstStyle/>
              <a:p>
                <a:r>
                  <a:rPr lang="en-US" dirty="0" smtClean="0"/>
                  <a:t>X=1 </a:t>
                </a:r>
                <a14:m>
                  <m:oMath xmlns="" xmlns:m="http://schemas.openxmlformats.org/officeDocument/2006/math">
                    <m:r>
                      <a:rPr lang="en-US" i="1" smtClean="0">
                        <a:latin typeface="Cambria Math"/>
                        <a:ea typeface="Cambria Math"/>
                      </a:rPr>
                      <m:t>±</m:t>
                    </m:r>
                    <m:r>
                      <a:rPr lang="en-US" b="0" i="1" smtClean="0">
                        <a:latin typeface="Cambria Math"/>
                        <a:ea typeface="Cambria Math"/>
                      </a:rPr>
                      <m:t> </m:t>
                    </m:r>
                    <m:rad>
                      <m:radPr>
                        <m:degHide m:val="on"/>
                        <m:ctrlPr>
                          <a:rPr lang="en-US" b="0" i="1" smtClean="0">
                            <a:latin typeface="Cambria Math"/>
                            <a:ea typeface="Cambria Math"/>
                          </a:rPr>
                        </m:ctrlPr>
                      </m:radPr>
                      <m:deg/>
                      <m:e>
                        <m:r>
                          <a:rPr lang="en-US" b="0" i="1" smtClean="0">
                            <a:latin typeface="Cambria Math"/>
                            <a:ea typeface="Cambria Math"/>
                          </a:rPr>
                          <m:t>5</m:t>
                        </m:r>
                      </m:e>
                    </m:rad>
                  </m:oMath>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838200" y="1447800"/>
                <a:ext cx="1981200" cy="408253"/>
              </a:xfrm>
              <a:prstGeom prst="rect">
                <a:avLst/>
              </a:prstGeom>
              <a:blipFill rotWithShape="1">
                <a:blip r:embed="rId2"/>
                <a:stretch>
                  <a:fillRect l="-2769" b="-21212"/>
                </a:stretch>
              </a:blipFill>
            </p:spPr>
            <p:txBody>
              <a:bodyPr/>
              <a:lstStyle/>
              <a:p>
                <a:r>
                  <a:rPr lang="en-US">
                    <a:noFill/>
                  </a:rPr>
                  <a:t> </a:t>
                </a:r>
              </a:p>
            </p:txBody>
          </p:sp>
        </mc:Fallback>
      </mc:AlternateContent>
      <p:sp>
        <p:nvSpPr>
          <p:cNvPr id="14" name="TextBox 13"/>
          <p:cNvSpPr txBox="1"/>
          <p:nvPr/>
        </p:nvSpPr>
        <p:spPr>
          <a:xfrm>
            <a:off x="595320" y="2808823"/>
            <a:ext cx="3657600" cy="2585323"/>
          </a:xfrm>
          <a:prstGeom prst="rect">
            <a:avLst/>
          </a:prstGeom>
          <a:noFill/>
        </p:spPr>
        <p:txBody>
          <a:bodyPr wrap="square" rtlCol="0">
            <a:spAutoFit/>
          </a:bodyPr>
          <a:lstStyle/>
          <a:p>
            <a:r>
              <a:rPr lang="en-US" dirty="0" smtClean="0"/>
              <a:t>Find all solutions to x</a:t>
            </a:r>
            <a:r>
              <a:rPr lang="en-US" baseline="30000" dirty="0" smtClean="0"/>
              <a:t>3 </a:t>
            </a:r>
            <a:r>
              <a:rPr lang="en-US" dirty="0" smtClean="0"/>
              <a:t> +3x</a:t>
            </a:r>
            <a:r>
              <a:rPr lang="en-US" baseline="30000" dirty="0" smtClean="0"/>
              <a:t>2</a:t>
            </a:r>
            <a:r>
              <a:rPr lang="en-US" dirty="0" smtClean="0"/>
              <a:t> -9x-27=0     (Involves factoring by grouping)</a:t>
            </a:r>
          </a:p>
          <a:p>
            <a:endParaRPr lang="en-US" dirty="0" smtClean="0"/>
          </a:p>
          <a:p>
            <a:r>
              <a:rPr lang="en-US" dirty="0" smtClean="0"/>
              <a:t>X</a:t>
            </a:r>
            <a:r>
              <a:rPr lang="en-US" baseline="30000" dirty="0" smtClean="0"/>
              <a:t>2</a:t>
            </a:r>
            <a:r>
              <a:rPr lang="en-US" dirty="0" smtClean="0"/>
              <a:t> (x+3) – 9 (x+3)=0</a:t>
            </a:r>
          </a:p>
          <a:p>
            <a:r>
              <a:rPr lang="en-US" dirty="0" smtClean="0"/>
              <a:t>(X</a:t>
            </a:r>
            <a:r>
              <a:rPr lang="en-US" baseline="30000" dirty="0" smtClean="0"/>
              <a:t>2 </a:t>
            </a:r>
            <a:r>
              <a:rPr lang="en-US" dirty="0" smtClean="0"/>
              <a:t> -9) (x+3) =0</a:t>
            </a:r>
          </a:p>
          <a:p>
            <a:r>
              <a:rPr lang="en-US" dirty="0" smtClean="0"/>
              <a:t>(x+3)(x-3)(x+3)=0</a:t>
            </a:r>
          </a:p>
          <a:p>
            <a:r>
              <a:rPr lang="en-US" dirty="0" smtClean="0"/>
              <a:t>X=3 and -3</a:t>
            </a:r>
          </a:p>
          <a:p>
            <a:endParaRPr lang="en-US" dirty="0" smtClean="0"/>
          </a:p>
          <a:p>
            <a:endParaRPr lang="en-US" dirty="0"/>
          </a:p>
        </p:txBody>
      </p:sp>
      <p:sp>
        <p:nvSpPr>
          <p:cNvPr id="15" name="TextBox 14"/>
          <p:cNvSpPr txBox="1"/>
          <p:nvPr/>
        </p:nvSpPr>
        <p:spPr>
          <a:xfrm>
            <a:off x="2095500" y="1389920"/>
            <a:ext cx="1447800" cy="553998"/>
          </a:xfrm>
          <a:prstGeom prst="rect">
            <a:avLst/>
          </a:prstGeom>
          <a:noFill/>
        </p:spPr>
        <p:txBody>
          <a:bodyPr wrap="square" rtlCol="0">
            <a:spAutoFit/>
          </a:bodyPr>
          <a:lstStyle/>
          <a:p>
            <a:r>
              <a:rPr lang="en-US" sz="1000" dirty="0" smtClean="0"/>
              <a:t>Knowledge of quadratic formula or completing the square</a:t>
            </a:r>
            <a:endParaRPr lang="en-US" sz="1000" dirty="0"/>
          </a:p>
        </p:txBody>
      </p:sp>
      <p:sp>
        <p:nvSpPr>
          <p:cNvPr id="16" name="TextBox 15"/>
          <p:cNvSpPr txBox="1"/>
          <p:nvPr/>
        </p:nvSpPr>
        <p:spPr>
          <a:xfrm>
            <a:off x="3543300" y="3657600"/>
            <a:ext cx="3390900" cy="1754326"/>
          </a:xfrm>
          <a:prstGeom prst="rect">
            <a:avLst/>
          </a:prstGeom>
          <a:noFill/>
        </p:spPr>
        <p:txBody>
          <a:bodyPr wrap="square" rtlCol="0">
            <a:spAutoFit/>
          </a:bodyPr>
          <a:lstStyle/>
          <a:p>
            <a:r>
              <a:rPr lang="en-US" dirty="0" smtClean="0"/>
              <a:t>X</a:t>
            </a:r>
            <a:r>
              <a:rPr lang="en-US" baseline="30000" dirty="0" smtClean="0"/>
              <a:t>3</a:t>
            </a:r>
            <a:r>
              <a:rPr lang="en-US" dirty="0" smtClean="0"/>
              <a:t> – 27 +3x</a:t>
            </a:r>
            <a:r>
              <a:rPr lang="en-US" baseline="30000" dirty="0" smtClean="0"/>
              <a:t>2</a:t>
            </a:r>
            <a:r>
              <a:rPr lang="en-US" dirty="0" smtClean="0"/>
              <a:t> -9x=0</a:t>
            </a:r>
          </a:p>
          <a:p>
            <a:r>
              <a:rPr lang="en-US" dirty="0" smtClean="0"/>
              <a:t>(x-3)(x</a:t>
            </a:r>
            <a:r>
              <a:rPr lang="en-US" baseline="30000" dirty="0" smtClean="0"/>
              <a:t>2 </a:t>
            </a:r>
            <a:r>
              <a:rPr lang="en-US" dirty="0" smtClean="0"/>
              <a:t> +3x+9) + 3x(x-3) =0</a:t>
            </a:r>
          </a:p>
          <a:p>
            <a:r>
              <a:rPr lang="en-US" dirty="0" smtClean="0"/>
              <a:t>(x-3)(</a:t>
            </a:r>
            <a:r>
              <a:rPr lang="en-US" dirty="0"/>
              <a:t>x</a:t>
            </a:r>
            <a:r>
              <a:rPr lang="en-US" baseline="30000" dirty="0"/>
              <a:t>2 </a:t>
            </a:r>
            <a:r>
              <a:rPr lang="en-US" dirty="0"/>
              <a:t> +</a:t>
            </a:r>
            <a:r>
              <a:rPr lang="en-US" dirty="0" smtClean="0"/>
              <a:t>3x+9 +3x)=0</a:t>
            </a:r>
          </a:p>
          <a:p>
            <a:r>
              <a:rPr lang="en-US" dirty="0" smtClean="0"/>
              <a:t>(x-3)(x</a:t>
            </a:r>
            <a:r>
              <a:rPr lang="en-US" baseline="30000" dirty="0" smtClean="0"/>
              <a:t>2 </a:t>
            </a:r>
            <a:r>
              <a:rPr lang="en-US" dirty="0" smtClean="0"/>
              <a:t>  +6x +9)=0</a:t>
            </a:r>
          </a:p>
          <a:p>
            <a:r>
              <a:rPr lang="en-US" dirty="0" smtClean="0"/>
              <a:t>(x-3)(x+3)(x+3)=0</a:t>
            </a:r>
          </a:p>
          <a:p>
            <a:r>
              <a:rPr lang="en-US" dirty="0" smtClean="0"/>
              <a:t>X=3 and -3</a:t>
            </a:r>
            <a:endParaRPr lang="en-US" dirty="0"/>
          </a:p>
        </p:txBody>
      </p:sp>
    </p:spTree>
    <p:extLst>
      <p:ext uri="{BB962C8B-B14F-4D97-AF65-F5344CB8AC3E}">
        <p14:creationId xmlns:p14="http://schemas.microsoft.com/office/powerpoint/2010/main" val="244624213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28600"/>
            <a:ext cx="8229600" cy="824382"/>
          </a:xfrm>
        </p:spPr>
        <p:txBody>
          <a:bodyPr>
            <a:normAutofit/>
          </a:bodyPr>
          <a:lstStyle/>
          <a:p>
            <a:r>
              <a:rPr lang="en-US" dirty="0" smtClean="0"/>
              <a:t>  </a:t>
            </a:r>
            <a:r>
              <a:rPr lang="en-US" sz="2400" dirty="0" smtClean="0"/>
              <a:t>Graphing Factored Polynomials</a:t>
            </a:r>
            <a:endParaRPr lang="en-US" sz="2400" dirty="0"/>
          </a:p>
        </p:txBody>
      </p:sp>
      <p:sp>
        <p:nvSpPr>
          <p:cNvPr id="5" name="Content Placeholder 2"/>
          <p:cNvSpPr>
            <a:spLocks noGrp="1"/>
          </p:cNvSpPr>
          <p:nvPr>
            <p:ph idx="1"/>
          </p:nvPr>
        </p:nvSpPr>
        <p:spPr>
          <a:xfrm>
            <a:off x="381000" y="1066800"/>
            <a:ext cx="8229600" cy="4275250"/>
          </a:xfrm>
        </p:spPr>
        <p:txBody>
          <a:bodyPr>
            <a:normAutofit fontScale="77500" lnSpcReduction="20000"/>
          </a:bodyPr>
          <a:lstStyle/>
          <a:p>
            <a:pPr indent="0">
              <a:buNone/>
            </a:pPr>
            <a:r>
              <a:rPr lang="en-US" sz="2200" dirty="0" smtClean="0">
                <a:solidFill>
                  <a:srgbClr val="FF0000"/>
                </a:solidFill>
              </a:rPr>
              <a:t>Why is it useful to have the polynomial in factored form when trying to graph?</a:t>
            </a:r>
          </a:p>
          <a:p>
            <a:pPr indent="0">
              <a:buNone/>
            </a:pPr>
            <a:endParaRPr lang="en-US" sz="2200" dirty="0" smtClean="0">
              <a:solidFill>
                <a:srgbClr val="FF0000"/>
              </a:solidFill>
            </a:endParaRPr>
          </a:p>
          <a:p>
            <a:pPr indent="0">
              <a:buNone/>
            </a:pPr>
            <a:r>
              <a:rPr lang="en-US" sz="2200" dirty="0" smtClean="0">
                <a:solidFill>
                  <a:srgbClr val="FF0000"/>
                </a:solidFill>
              </a:rPr>
              <a:t>Consider the function f(x) = (x – 4)(x – 4)(x + 4).  </a:t>
            </a:r>
          </a:p>
          <a:p>
            <a:pPr indent="0">
              <a:buNone/>
            </a:pPr>
            <a:endParaRPr lang="en-US" sz="2200" dirty="0" smtClean="0">
              <a:solidFill>
                <a:srgbClr val="FF0000"/>
              </a:solidFill>
            </a:endParaRPr>
          </a:p>
          <a:p>
            <a:pPr marL="804863" lvl="1" indent="-346075">
              <a:buFont typeface="Arial" panose="020B0604020202020204" pitchFamily="34" charset="0"/>
              <a:buChar char="•"/>
            </a:pPr>
            <a:r>
              <a:rPr lang="en-US" dirty="0" smtClean="0"/>
              <a:t>What are the values of x such that f(x) = 0?</a:t>
            </a:r>
            <a:endParaRPr lang="en-US" dirty="0"/>
          </a:p>
          <a:p>
            <a:pPr marL="804863" lvl="1" indent="-346075">
              <a:buFont typeface="Arial" panose="020B0604020202020204" pitchFamily="34" charset="0"/>
              <a:buChar char="•"/>
            </a:pPr>
            <a:r>
              <a:rPr lang="en-US" dirty="0" smtClean="0"/>
              <a:t>What are the zeros of f?</a:t>
            </a:r>
          </a:p>
          <a:p>
            <a:pPr marL="804863" lvl="1" indent="-346075">
              <a:buFont typeface="Arial" panose="020B0604020202020204" pitchFamily="34" charset="0"/>
              <a:buChar char="•"/>
            </a:pPr>
            <a:r>
              <a:rPr lang="en-US" dirty="0" smtClean="0"/>
              <a:t>What are the x-intercepts of the graph of f?</a:t>
            </a:r>
          </a:p>
          <a:p>
            <a:pPr marL="804863" lvl="1" indent="-346075">
              <a:buFont typeface="Arial" panose="020B0604020202020204" pitchFamily="34" charset="0"/>
              <a:buChar char="•"/>
            </a:pPr>
            <a:r>
              <a:rPr lang="en-US" dirty="0" smtClean="0"/>
              <a:t>What is the degree of f?</a:t>
            </a:r>
          </a:p>
          <a:p>
            <a:pPr marL="804863" lvl="1" indent="-346075">
              <a:buFont typeface="Arial" panose="020B0604020202020204" pitchFamily="34" charset="0"/>
              <a:buChar char="•"/>
            </a:pPr>
            <a:r>
              <a:rPr lang="en-US" dirty="0" smtClean="0"/>
              <a:t>How does the degree compare with the number of factors?  </a:t>
            </a:r>
          </a:p>
          <a:p>
            <a:pPr marL="804863" lvl="1" indent="-346075">
              <a:buFont typeface="Arial" panose="020B0604020202020204" pitchFamily="34" charset="0"/>
              <a:buChar char="•"/>
            </a:pPr>
            <a:r>
              <a:rPr lang="en-US" dirty="0"/>
              <a:t>How does the degree compare with the number of </a:t>
            </a:r>
            <a:r>
              <a:rPr lang="en-US" dirty="0" smtClean="0"/>
              <a:t>x-intercepts? </a:t>
            </a:r>
          </a:p>
          <a:p>
            <a:pPr marL="804863" lvl="1" indent="-346075">
              <a:buFont typeface="Arial" panose="020B0604020202020204" pitchFamily="34" charset="0"/>
              <a:buChar char="•"/>
            </a:pPr>
            <a:r>
              <a:rPr lang="en-US" dirty="0" smtClean="0"/>
              <a:t>Is this enough information to sketch a graph of f?</a:t>
            </a:r>
          </a:p>
          <a:p>
            <a:pPr marL="804863" lvl="1" indent="-346075">
              <a:buFont typeface="Arial" panose="020B0604020202020204" pitchFamily="34" charset="0"/>
              <a:buChar char="•"/>
            </a:pPr>
            <a:r>
              <a:rPr lang="en-US" dirty="0" smtClean="0"/>
              <a:t>What else do we need to know? </a:t>
            </a:r>
            <a:endParaRPr lang="en-US" dirty="0"/>
          </a:p>
          <a:p>
            <a:pPr marL="804863" lvl="1" indent="-346075">
              <a:buFont typeface="Arial" panose="020B0604020202020204" pitchFamily="34" charset="0"/>
              <a:buChar char="•"/>
            </a:pPr>
            <a:endParaRPr lang="en-US" dirty="0" smtClean="0"/>
          </a:p>
          <a:p>
            <a:pPr lvl="1" indent="0">
              <a:buNone/>
            </a:pPr>
            <a:endParaRPr lang="en-US" dirty="0" smtClean="0"/>
          </a:p>
          <a:p>
            <a:pPr marL="688975" indent="-346075">
              <a:buFont typeface="Arial" panose="020B0604020202020204" pitchFamily="34" charset="0"/>
              <a:buChar char="•"/>
            </a:pPr>
            <a:endParaRPr lang="en-US" sz="2200" dirty="0"/>
          </a:p>
        </p:txBody>
      </p:sp>
    </p:spTree>
    <p:extLst>
      <p:ext uri="{BB962C8B-B14F-4D97-AF65-F5344CB8AC3E}">
        <p14:creationId xmlns:p14="http://schemas.microsoft.com/office/powerpoint/2010/main" val="2421208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441" t="24356" r="22535" b="19231"/>
          <a:stretch/>
        </p:blipFill>
        <p:spPr bwMode="auto">
          <a:xfrm>
            <a:off x="609600" y="135919"/>
            <a:ext cx="3075709" cy="2819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181600" y="762000"/>
            <a:ext cx="3657600" cy="923330"/>
          </a:xfrm>
          <a:prstGeom prst="rect">
            <a:avLst/>
          </a:prstGeom>
          <a:noFill/>
        </p:spPr>
        <p:txBody>
          <a:bodyPr wrap="square" rtlCol="0">
            <a:spAutoFit/>
          </a:bodyPr>
          <a:lstStyle/>
          <a:p>
            <a:r>
              <a:rPr lang="en-US" dirty="0" smtClean="0"/>
              <a:t>Explore end behavior of functions of even and odd degree.  </a:t>
            </a:r>
          </a:p>
          <a:p>
            <a:r>
              <a:rPr lang="en-US" dirty="0" smtClean="0"/>
              <a:t>Discuss odd and even functions. </a:t>
            </a:r>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819" t="15458" r="22268" b="10002"/>
          <a:stretch/>
        </p:blipFill>
        <p:spPr bwMode="auto">
          <a:xfrm>
            <a:off x="4880811" y="2606040"/>
            <a:ext cx="3657600" cy="374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01653" y="2606040"/>
            <a:ext cx="3657600" cy="369332"/>
          </a:xfrm>
          <a:prstGeom prst="rect">
            <a:avLst/>
          </a:prstGeom>
          <a:noFill/>
        </p:spPr>
        <p:txBody>
          <a:bodyPr wrap="square" rtlCol="0">
            <a:spAutoFit/>
          </a:bodyPr>
          <a:lstStyle/>
          <a:p>
            <a:r>
              <a:rPr lang="en-US" dirty="0" smtClean="0"/>
              <a:t>Spring Algebra II Sample Item</a:t>
            </a:r>
            <a:endParaRPr lang="en-US" dirty="0"/>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8270" t="15134" r="22163" b="32944"/>
          <a:stretch/>
        </p:blipFill>
        <p:spPr bwMode="auto">
          <a:xfrm>
            <a:off x="228600" y="3048000"/>
            <a:ext cx="43688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4997116" y="5893415"/>
                <a:ext cx="4146884" cy="646331"/>
              </a:xfrm>
              <a:prstGeom prst="rect">
                <a:avLst/>
              </a:prstGeom>
              <a:noFill/>
            </p:spPr>
            <p:txBody>
              <a:bodyPr wrap="square" rtlCol="0">
                <a:spAutoFit/>
              </a:bodyPr>
              <a:lstStyle/>
              <a:p>
                <a:r>
                  <a:rPr lang="en-US" dirty="0" smtClean="0"/>
                  <a:t>Zeros at –b and c, odd degree, </a:t>
                </a:r>
                <a:r>
                  <a:rPr lang="en-US" dirty="0" err="1" smtClean="0"/>
                  <a:t>neg</a:t>
                </a:r>
                <a:r>
                  <a:rPr lang="en-US" dirty="0" smtClean="0"/>
                  <a:t> lead coefficient so… x</a:t>
                </a:r>
                <a14:m>
                  <m:oMath xmlns="" xmlns:m="http://schemas.openxmlformats.org/officeDocument/2006/math">
                    <m:r>
                      <a:rPr lang="en-US" i="1" smtClean="0">
                        <a:latin typeface="Cambria Math"/>
                        <a:ea typeface="Cambria Math"/>
                      </a:rPr>
                      <m:t>→</m:t>
                    </m:r>
                    <m:r>
                      <a:rPr lang="en-US" b="0" i="1" smtClean="0">
                        <a:latin typeface="Cambria Math"/>
                        <a:ea typeface="Cambria Math"/>
                      </a:rPr>
                      <m:t>− ∞, </m:t>
                    </m:r>
                    <m:r>
                      <a:rPr lang="en-US" b="0" i="1" smtClean="0">
                        <a:latin typeface="Cambria Math"/>
                        <a:ea typeface="Cambria Math"/>
                      </a:rPr>
                      <m:t>𝑓</m:t>
                    </m:r>
                    <m:r>
                      <a:rPr lang="en-US" b="0" i="1" smtClean="0">
                        <a:latin typeface="Cambria Math"/>
                        <a:ea typeface="Cambria Math"/>
                      </a:rPr>
                      <m:t>(</m:t>
                    </m:r>
                    <m:r>
                      <a:rPr lang="en-US" b="0" i="1" smtClean="0">
                        <a:latin typeface="Cambria Math"/>
                        <a:ea typeface="Cambria Math"/>
                      </a:rPr>
                      <m:t>𝑥</m:t>
                    </m:r>
                    <m:r>
                      <a:rPr lang="en-US" b="0" i="1" smtClean="0">
                        <a:latin typeface="Cambria Math"/>
                        <a:ea typeface="Cambria Math"/>
                      </a:rPr>
                      <m:t>)→∞</m:t>
                    </m:r>
                  </m:oMath>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4997116" y="5893415"/>
                <a:ext cx="4146884" cy="646331"/>
              </a:xfrm>
              <a:prstGeom prst="rect">
                <a:avLst/>
              </a:prstGeom>
              <a:blipFill rotWithShape="1">
                <a:blip r:embed="rId5"/>
                <a:stretch>
                  <a:fillRect l="-1324" t="-4717" b="-14151"/>
                </a:stretch>
              </a:blipFill>
            </p:spPr>
            <p:txBody>
              <a:bodyPr/>
              <a:lstStyle/>
              <a:p>
                <a:r>
                  <a:rPr lang="en-US">
                    <a:noFill/>
                  </a:rPr>
                  <a:t> </a:t>
                </a:r>
              </a:p>
            </p:txBody>
          </p:sp>
        </mc:Fallback>
      </mc:AlternateContent>
      <p:sp>
        <p:nvSpPr>
          <p:cNvPr id="3" name="5-Point Star 2"/>
          <p:cNvSpPr/>
          <p:nvPr/>
        </p:nvSpPr>
        <p:spPr>
          <a:xfrm>
            <a:off x="5638800" y="3657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804647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81000"/>
            <a:ext cx="7315200" cy="369332"/>
          </a:xfrm>
          <a:prstGeom prst="rect">
            <a:avLst/>
          </a:prstGeom>
          <a:noFill/>
        </p:spPr>
        <p:txBody>
          <a:bodyPr wrap="square" rtlCol="0">
            <a:spAutoFit/>
          </a:bodyPr>
          <a:lstStyle/>
          <a:p>
            <a:r>
              <a:rPr lang="en-US" dirty="0" smtClean="0"/>
              <a:t>One Last Look at Division of Polynomials…what if there is a remainder?</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979" t="22232" r="36889" b="52767"/>
          <a:stretch/>
        </p:blipFill>
        <p:spPr bwMode="auto">
          <a:xfrm>
            <a:off x="183682" y="750331"/>
            <a:ext cx="2535614" cy="1784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8871" t="17563" r="26645" b="58907"/>
          <a:stretch/>
        </p:blipFill>
        <p:spPr bwMode="auto">
          <a:xfrm>
            <a:off x="3462688" y="774394"/>
            <a:ext cx="4047423" cy="1580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2550694"/>
            <a:ext cx="4876800" cy="1200329"/>
          </a:xfrm>
          <a:prstGeom prst="rect">
            <a:avLst/>
          </a:prstGeom>
          <a:noFill/>
        </p:spPr>
        <p:txBody>
          <a:bodyPr wrap="square" rtlCol="0">
            <a:spAutoFit/>
          </a:bodyPr>
          <a:lstStyle/>
          <a:p>
            <a:r>
              <a:rPr lang="en-US" dirty="0" smtClean="0"/>
              <a:t>What is the connection between dividing a polynomial by x-a and the value of P(a) ? The remainder found after dividing P by x-a will be the same as P(a)….the </a:t>
            </a:r>
            <a:r>
              <a:rPr lang="en-US" dirty="0" smtClean="0">
                <a:solidFill>
                  <a:srgbClr val="FF0000"/>
                </a:solidFill>
              </a:rPr>
              <a:t>Remainder Theorem</a:t>
            </a:r>
            <a:r>
              <a:rPr lang="en-US" dirty="0" smtClean="0"/>
              <a:t>…</a:t>
            </a:r>
            <a:endParaRPr lang="en-US" dirty="0"/>
          </a:p>
        </p:txBody>
      </p:sp>
      <p:sp>
        <p:nvSpPr>
          <p:cNvPr id="7" name="TextBox 6"/>
          <p:cNvSpPr txBox="1"/>
          <p:nvPr/>
        </p:nvSpPr>
        <p:spPr>
          <a:xfrm>
            <a:off x="332874" y="3877270"/>
            <a:ext cx="4495800" cy="738664"/>
          </a:xfrm>
          <a:prstGeom prst="rect">
            <a:avLst/>
          </a:prstGeom>
          <a:noFill/>
        </p:spPr>
        <p:txBody>
          <a:bodyPr wrap="square" rtlCol="0">
            <a:spAutoFit/>
          </a:bodyPr>
          <a:lstStyle/>
          <a:p>
            <a:r>
              <a:rPr lang="en-US" sz="1400" dirty="0" smtClean="0"/>
              <a:t>Use an appropriate procedure to show to show that (x-4) is a factor of the function f(x)=2x</a:t>
            </a:r>
            <a:r>
              <a:rPr lang="en-US" sz="1400" baseline="30000" dirty="0" smtClean="0"/>
              <a:t>3 </a:t>
            </a:r>
            <a:r>
              <a:rPr lang="en-US" sz="1400" dirty="0" smtClean="0"/>
              <a:t> -5x</a:t>
            </a:r>
            <a:r>
              <a:rPr lang="en-US" sz="1400" baseline="30000" dirty="0" smtClean="0"/>
              <a:t>2</a:t>
            </a:r>
            <a:r>
              <a:rPr lang="en-US" sz="1400" dirty="0" smtClean="0"/>
              <a:t> -11x -4.  </a:t>
            </a:r>
            <a:r>
              <a:rPr lang="en-US" sz="1400" dirty="0" smtClean="0">
                <a:solidFill>
                  <a:srgbClr val="FF0000"/>
                </a:solidFill>
              </a:rPr>
              <a:t>Explain</a:t>
            </a:r>
            <a:r>
              <a:rPr lang="en-US" sz="1400" dirty="0" smtClean="0"/>
              <a:t> your answer. </a:t>
            </a:r>
            <a:endParaRPr lang="en-US" sz="1400" dirty="0"/>
          </a:p>
        </p:txBody>
      </p:sp>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7428" t="23605" r="21475" b="50813"/>
          <a:stretch/>
        </p:blipFill>
        <p:spPr bwMode="auto">
          <a:xfrm>
            <a:off x="0" y="4615934"/>
            <a:ext cx="6026728"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959" r="33596"/>
          <a:stretch/>
        </p:blipFill>
        <p:spPr bwMode="auto">
          <a:xfrm>
            <a:off x="5791200" y="2744782"/>
            <a:ext cx="2941320" cy="3742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0" y="5720834"/>
            <a:ext cx="765689" cy="375166"/>
          </a:xfrm>
          <a:prstGeom prst="rect">
            <a:avLst/>
          </a:prstGeom>
          <a:noFill/>
        </p:spPr>
        <p:txBody>
          <a:bodyPr wrap="square" rtlCol="0">
            <a:spAutoFit/>
          </a:bodyPr>
          <a:lstStyle/>
          <a:p>
            <a:endParaRPr lang="en-US" dirty="0"/>
          </a:p>
        </p:txBody>
      </p:sp>
      <p:sp>
        <p:nvSpPr>
          <p:cNvPr id="6" name="TextBox 5"/>
          <p:cNvSpPr txBox="1"/>
          <p:nvPr/>
        </p:nvSpPr>
        <p:spPr>
          <a:xfrm>
            <a:off x="237902" y="5449669"/>
            <a:ext cx="4590772" cy="369332"/>
          </a:xfrm>
          <a:prstGeom prst="rect">
            <a:avLst/>
          </a:prstGeom>
          <a:noFill/>
        </p:spPr>
        <p:txBody>
          <a:bodyPr wrap="square" rtlCol="0">
            <a:spAutoFit/>
          </a:bodyPr>
          <a:lstStyle/>
          <a:p>
            <a:r>
              <a:rPr lang="en-US" sz="1400" dirty="0">
                <a:solidFill>
                  <a:srgbClr val="FF0000"/>
                </a:solidFill>
              </a:rPr>
              <a:t>By way of the remainder theorem, </a:t>
            </a:r>
            <a:r>
              <a:rPr lang="en-US" sz="1400" dirty="0" smtClean="0">
                <a:solidFill>
                  <a:srgbClr val="FF0000"/>
                </a:solidFill>
              </a:rPr>
              <a:t>I showed</a:t>
            </a:r>
            <a:r>
              <a:rPr lang="en-US" dirty="0" smtClean="0"/>
              <a:t>…</a:t>
            </a:r>
            <a:endParaRPr lang="en-US" dirty="0"/>
          </a:p>
        </p:txBody>
      </p:sp>
      <p:sp>
        <p:nvSpPr>
          <p:cNvPr id="8" name="Rectangle 7"/>
          <p:cNvSpPr/>
          <p:nvPr/>
        </p:nvSpPr>
        <p:spPr>
          <a:xfrm>
            <a:off x="5458325" y="6590835"/>
            <a:ext cx="4572000" cy="215444"/>
          </a:xfrm>
          <a:prstGeom prst="rect">
            <a:avLst/>
          </a:prstGeom>
        </p:spPr>
        <p:txBody>
          <a:bodyPr>
            <a:spAutoFit/>
          </a:bodyPr>
          <a:lstStyle/>
          <a:p>
            <a:r>
              <a:rPr lang="en-US" sz="800" dirty="0"/>
              <a:t>https://www.louisianabelieves.com/resources/library/k-12-math-year-long-planning</a:t>
            </a:r>
          </a:p>
        </p:txBody>
      </p:sp>
      <p:sp>
        <p:nvSpPr>
          <p:cNvPr id="9" name="TextBox 8"/>
          <p:cNvSpPr txBox="1"/>
          <p:nvPr/>
        </p:nvSpPr>
        <p:spPr>
          <a:xfrm>
            <a:off x="7162800" y="6221503"/>
            <a:ext cx="1895698" cy="738664"/>
          </a:xfrm>
          <a:prstGeom prst="rect">
            <a:avLst/>
          </a:prstGeom>
          <a:noFill/>
        </p:spPr>
        <p:txBody>
          <a:bodyPr wrap="square" rtlCol="0">
            <a:spAutoFit/>
          </a:bodyPr>
          <a:lstStyle/>
          <a:p>
            <a:r>
              <a:rPr lang="en-US" sz="800" dirty="0" smtClean="0"/>
              <a:t>Department of Education</a:t>
            </a:r>
          </a:p>
          <a:p>
            <a:r>
              <a:rPr lang="en-US" sz="800" dirty="0" smtClean="0"/>
              <a:t>Louisiana Believes</a:t>
            </a:r>
          </a:p>
          <a:p>
            <a:r>
              <a:rPr lang="en-US" sz="800" dirty="0" smtClean="0"/>
              <a:t>K-12 Math Planning Resources</a:t>
            </a:r>
          </a:p>
          <a:p>
            <a:endParaRPr lang="en-US" dirty="0"/>
          </a:p>
        </p:txBody>
      </p:sp>
    </p:spTree>
    <p:extLst>
      <p:ext uri="{BB962C8B-B14F-4D97-AF65-F5344CB8AC3E}">
        <p14:creationId xmlns:p14="http://schemas.microsoft.com/office/powerpoint/2010/main" val="359631441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04800"/>
            <a:ext cx="4038600" cy="369332"/>
          </a:xfrm>
          <a:prstGeom prst="rect">
            <a:avLst/>
          </a:prstGeom>
          <a:noFill/>
        </p:spPr>
        <p:txBody>
          <a:bodyPr wrap="square" rtlCol="0">
            <a:spAutoFit/>
          </a:bodyPr>
          <a:lstStyle/>
          <a:p>
            <a:r>
              <a:rPr lang="en-US" dirty="0" smtClean="0"/>
              <a:t>Pulling it all together….</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313" t="18686" r="25990" b="7731"/>
          <a:stretch/>
        </p:blipFill>
        <p:spPr bwMode="auto">
          <a:xfrm>
            <a:off x="241481" y="609600"/>
            <a:ext cx="7607119"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1481" y="4191000"/>
            <a:ext cx="291919" cy="2585323"/>
          </a:xfrm>
          <a:prstGeom prst="rect">
            <a:avLst/>
          </a:prstGeom>
          <a:noFill/>
        </p:spPr>
        <p:txBody>
          <a:bodyPr wrap="square" rtlCol="0">
            <a:spAutoFit/>
          </a:bodyPr>
          <a:lstStyle/>
          <a:p>
            <a:r>
              <a:rPr lang="en-US" dirty="0" smtClean="0"/>
              <a:t>B</a:t>
            </a:r>
          </a:p>
          <a:p>
            <a:r>
              <a:rPr lang="en-US" dirty="0" smtClean="0"/>
              <a:t>A</a:t>
            </a:r>
          </a:p>
          <a:p>
            <a:r>
              <a:rPr lang="en-US" dirty="0" smtClean="0"/>
              <a:t>C</a:t>
            </a:r>
          </a:p>
          <a:p>
            <a:r>
              <a:rPr lang="en-US" dirty="0" smtClean="0"/>
              <a:t>K</a:t>
            </a:r>
          </a:p>
          <a:p>
            <a:r>
              <a:rPr lang="en-US" dirty="0" smtClean="0"/>
              <a:t>W</a:t>
            </a:r>
          </a:p>
          <a:p>
            <a:r>
              <a:rPr lang="en-US" dirty="0" smtClean="0"/>
              <a:t>A</a:t>
            </a:r>
          </a:p>
          <a:p>
            <a:r>
              <a:rPr lang="en-US" dirty="0" smtClean="0"/>
              <a:t>R</a:t>
            </a:r>
          </a:p>
          <a:p>
            <a:r>
              <a:rPr lang="en-US" dirty="0" smtClean="0"/>
              <a:t>D</a:t>
            </a:r>
          </a:p>
          <a:p>
            <a:r>
              <a:rPr lang="en-US" dirty="0" smtClean="0"/>
              <a:t>S</a:t>
            </a:r>
            <a:endParaRPr lang="en-US" dirty="0"/>
          </a:p>
        </p:txBody>
      </p:sp>
      <p:sp>
        <p:nvSpPr>
          <p:cNvPr id="3" name="TextBox 2"/>
          <p:cNvSpPr txBox="1"/>
          <p:nvPr/>
        </p:nvSpPr>
        <p:spPr>
          <a:xfrm>
            <a:off x="7543800" y="3886200"/>
            <a:ext cx="1371600" cy="923330"/>
          </a:xfrm>
          <a:prstGeom prst="rect">
            <a:avLst/>
          </a:prstGeom>
          <a:noFill/>
        </p:spPr>
        <p:txBody>
          <a:bodyPr wrap="square" rtlCol="0">
            <a:spAutoFit/>
          </a:bodyPr>
          <a:lstStyle/>
          <a:p>
            <a:r>
              <a:rPr lang="en-US" dirty="0" smtClean="0"/>
              <a:t>Modeling Examples </a:t>
            </a:r>
          </a:p>
          <a:p>
            <a:r>
              <a:rPr lang="en-US" dirty="0" smtClean="0"/>
              <a:t>Lesson 17</a:t>
            </a:r>
            <a:endParaRPr lang="en-US" dirty="0"/>
          </a:p>
        </p:txBody>
      </p:sp>
    </p:spTree>
    <p:extLst>
      <p:ext uri="{BB962C8B-B14F-4D97-AF65-F5344CB8AC3E}">
        <p14:creationId xmlns:p14="http://schemas.microsoft.com/office/powerpoint/2010/main" val="423407861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1999" y="457200"/>
            <a:ext cx="7660105" cy="1107996"/>
          </a:xfrm>
          <a:prstGeom prst="rect">
            <a:avLst/>
          </a:prstGeom>
        </p:spPr>
        <p:txBody>
          <a:bodyPr wrap="square">
            <a:spAutoFit/>
          </a:bodyPr>
          <a:lstStyle/>
          <a:p>
            <a:r>
              <a:rPr lang="en-US" sz="2800" dirty="0"/>
              <a:t>Solving and Applying Equations</a:t>
            </a:r>
            <a:r>
              <a:rPr lang="en-US" dirty="0" smtClean="0"/>
              <a:t>—</a:t>
            </a:r>
          </a:p>
          <a:p>
            <a:r>
              <a:rPr lang="en-US" sz="2000" dirty="0" smtClean="0"/>
              <a:t>Polynomial</a:t>
            </a:r>
            <a:r>
              <a:rPr lang="en-US" sz="2000" dirty="0"/>
              <a:t>, Rational, and Radical </a:t>
            </a:r>
            <a:r>
              <a:rPr lang="en-US" dirty="0"/>
              <a:t/>
            </a:r>
            <a:br>
              <a:rPr lang="en-US" dirty="0"/>
            </a:br>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228600" y="1662401"/>
                <a:ext cx="2590801" cy="485197"/>
              </a:xfrm>
              <a:prstGeom prst="rect">
                <a:avLst/>
              </a:prstGeom>
              <a:noFill/>
            </p:spPr>
            <p:txBody>
              <a:bodyPr wrap="square" rtlCol="0">
                <a:spAutoFit/>
              </a:bodyPr>
              <a:lstStyle/>
              <a:p>
                <a14:m>
                  <m:oMath xmlns="" xmlns:m="http://schemas.openxmlformats.org/officeDocument/2006/math">
                    <m:f>
                      <m:fPr>
                        <m:ctrlPr>
                          <a:rPr lang="en-US" i="1" smtClean="0">
                            <a:latin typeface="Cambria Math"/>
                          </a:rPr>
                        </m:ctrlPr>
                      </m:fPr>
                      <m:num>
                        <m:r>
                          <a:rPr lang="en-US" b="0" i="1" smtClean="0">
                            <a:latin typeface="Cambria Math"/>
                          </a:rPr>
                          <m:t>1</m:t>
                        </m:r>
                      </m:num>
                      <m:den>
                        <m:r>
                          <a:rPr lang="en-US" b="0" i="1" smtClean="0">
                            <a:latin typeface="Cambria Math"/>
                          </a:rPr>
                          <m:t>𝑥</m:t>
                        </m:r>
                        <m:r>
                          <a:rPr lang="en-US" b="0" i="1" smtClean="0">
                            <a:latin typeface="Cambria Math"/>
                          </a:rPr>
                          <m:t>−6</m:t>
                        </m:r>
                      </m:den>
                    </m:f>
                  </m:oMath>
                </a14:m>
                <a:r>
                  <a:rPr lang="en-US" dirty="0" smtClean="0"/>
                  <a:t> + </a:t>
                </a:r>
                <a14:m>
                  <m:oMath xmlns="" xmlns:m="http://schemas.openxmlformats.org/officeDocument/2006/math">
                    <m:f>
                      <m:fPr>
                        <m:ctrlPr>
                          <a:rPr lang="en-US" i="1" smtClean="0">
                            <a:latin typeface="Cambria Math"/>
                          </a:rPr>
                        </m:ctrlPr>
                      </m:fPr>
                      <m:num>
                        <m:r>
                          <a:rPr lang="en-US" b="0" i="1" smtClean="0">
                            <a:latin typeface="Cambria Math"/>
                          </a:rPr>
                          <m:t>𝑥</m:t>
                        </m:r>
                      </m:num>
                      <m:den>
                        <m:r>
                          <a:rPr lang="en-US" b="0" i="1" smtClean="0">
                            <a:latin typeface="Cambria Math"/>
                          </a:rPr>
                          <m:t>𝑥</m:t>
                        </m:r>
                        <m:r>
                          <a:rPr lang="en-US" b="0" i="1" smtClean="0">
                            <a:latin typeface="Cambria Math"/>
                          </a:rPr>
                          <m:t>−2 </m:t>
                        </m:r>
                      </m:den>
                    </m:f>
                  </m:oMath>
                </a14:m>
                <a:r>
                  <a:rPr lang="en-US" dirty="0" smtClean="0"/>
                  <a:t> = </a:t>
                </a:r>
                <a14:m>
                  <m:oMath xmlns="" xmlns:m="http://schemas.openxmlformats.org/officeDocument/2006/math">
                    <m:f>
                      <m:fPr>
                        <m:ctrlPr>
                          <a:rPr lang="en-US" i="1" smtClean="0">
                            <a:latin typeface="Cambria Math"/>
                          </a:rPr>
                        </m:ctrlPr>
                      </m:fPr>
                      <m:num>
                        <m:r>
                          <a:rPr lang="en-US" b="0" i="1" smtClean="0">
                            <a:latin typeface="Cambria Math"/>
                          </a:rPr>
                          <m:t>4</m:t>
                        </m:r>
                      </m:num>
                      <m:den>
                        <m:sSup>
                          <m:sSupPr>
                            <m:ctrlPr>
                              <a:rPr lang="en-US" i="1" smtClean="0">
                                <a:latin typeface="Cambria Math"/>
                              </a:rPr>
                            </m:ctrlPr>
                          </m:sSupPr>
                          <m:e>
                            <m:r>
                              <a:rPr lang="en-US" i="1" smtClean="0">
                                <a:latin typeface="Cambria Math"/>
                              </a:rPr>
                              <m:t>𝑥</m:t>
                            </m:r>
                          </m:e>
                          <m:sup>
                            <m:r>
                              <a:rPr lang="en-US" i="1" smtClean="0">
                                <a:latin typeface="Cambria Math"/>
                              </a:rPr>
                              <m:t>2</m:t>
                            </m:r>
                          </m:sup>
                        </m:sSup>
                        <m:r>
                          <a:rPr lang="en-US" b="0" i="1" smtClean="0">
                            <a:latin typeface="Cambria Math"/>
                          </a:rPr>
                          <m:t>−8</m:t>
                        </m:r>
                        <m:r>
                          <a:rPr lang="en-US" b="0" i="1" smtClean="0">
                            <a:latin typeface="Cambria Math"/>
                          </a:rPr>
                          <m:t>𝑥</m:t>
                        </m:r>
                        <m:r>
                          <a:rPr lang="en-US" b="0" i="1" smtClean="0">
                            <a:latin typeface="Cambria Math"/>
                          </a:rPr>
                          <m:t>+12</m:t>
                        </m:r>
                      </m:den>
                    </m:f>
                  </m:oMath>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28600" y="1662401"/>
                <a:ext cx="2590801" cy="485197"/>
              </a:xfrm>
              <a:prstGeom prst="rect">
                <a:avLst/>
              </a:prstGeom>
              <a:blipFill rotWithShape="1">
                <a:blip r:embed="rId2"/>
                <a:stretch>
                  <a:fillRect b="-88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667000" y="1662401"/>
                <a:ext cx="4343400" cy="559897"/>
              </a:xfrm>
              <a:prstGeom prst="rect">
                <a:avLst/>
              </a:prstGeom>
              <a:noFill/>
            </p:spPr>
            <p:txBody>
              <a:bodyPr wrap="square" rtlCol="0">
                <a:spAutoFit/>
              </a:bodyPr>
              <a:lstStyle/>
              <a:p>
                <a14:m>
                  <m:oMath xmlns="" xmlns:m="http://schemas.openxmlformats.org/officeDocument/2006/math">
                    <m:f>
                      <m:fPr>
                        <m:ctrlPr>
                          <a:rPr lang="en-US" i="1" smtClean="0">
                            <a:latin typeface="Cambria Math"/>
                          </a:rPr>
                        </m:ctrlPr>
                      </m:fPr>
                      <m:num>
                        <m:r>
                          <a:rPr lang="en-US" b="0" i="1" smtClean="0">
                            <a:latin typeface="Cambria Math"/>
                          </a:rPr>
                          <m:t>𝑥</m:t>
                        </m:r>
                        <m:r>
                          <a:rPr lang="en-US" b="0" i="1" smtClean="0">
                            <a:latin typeface="Cambria Math"/>
                          </a:rPr>
                          <m:t>−2</m:t>
                        </m:r>
                      </m:num>
                      <m:den>
                        <m:r>
                          <a:rPr lang="en-US" b="0" i="1" smtClean="0">
                            <a:latin typeface="Cambria Math"/>
                          </a:rPr>
                          <m:t>(</m:t>
                        </m:r>
                        <m:r>
                          <a:rPr lang="en-US" b="0" i="1" smtClean="0">
                            <a:latin typeface="Cambria Math"/>
                          </a:rPr>
                          <m:t>𝑥</m:t>
                        </m:r>
                        <m:r>
                          <a:rPr lang="en-US" b="0" i="1" smtClean="0">
                            <a:latin typeface="Cambria Math"/>
                          </a:rPr>
                          <m:t>−6)(</m:t>
                        </m:r>
                        <m:r>
                          <a:rPr lang="en-US" b="0" i="1" smtClean="0">
                            <a:latin typeface="Cambria Math"/>
                          </a:rPr>
                          <m:t>𝑥</m:t>
                        </m:r>
                        <m:r>
                          <a:rPr lang="en-US" b="0" i="1" smtClean="0">
                            <a:latin typeface="Cambria Math"/>
                          </a:rPr>
                          <m:t>−2)</m:t>
                        </m:r>
                      </m:den>
                    </m:f>
                  </m:oMath>
                </a14:m>
                <a:r>
                  <a:rPr lang="en-US" dirty="0" smtClean="0"/>
                  <a:t> + </a:t>
                </a:r>
                <a14:m>
                  <m:oMath xmlns="" xmlns:m="http://schemas.openxmlformats.org/officeDocument/2006/math">
                    <m:f>
                      <m:fPr>
                        <m:ctrlPr>
                          <a:rPr lang="en-US" i="1" smtClean="0">
                            <a:latin typeface="Cambria Math"/>
                          </a:rPr>
                        </m:ctrlPr>
                      </m:fPr>
                      <m:num>
                        <m:sSup>
                          <m:sSupPr>
                            <m:ctrlPr>
                              <a:rPr lang="en-US" i="1" smtClean="0">
                                <a:latin typeface="Cambria Math"/>
                              </a:rPr>
                            </m:ctrlPr>
                          </m:sSupPr>
                          <m:e>
                            <m:r>
                              <a:rPr lang="en-US" i="1" smtClean="0">
                                <a:latin typeface="Cambria Math"/>
                              </a:rPr>
                              <m:t>𝑥</m:t>
                            </m:r>
                          </m:e>
                          <m:sup>
                            <m:r>
                              <a:rPr lang="en-US" i="1" smtClean="0">
                                <a:latin typeface="Cambria Math"/>
                              </a:rPr>
                              <m:t>2</m:t>
                            </m:r>
                          </m:sup>
                        </m:sSup>
                        <m:r>
                          <a:rPr lang="en-US" b="0" i="1" smtClean="0">
                            <a:latin typeface="Cambria Math"/>
                          </a:rPr>
                          <m:t>−6</m:t>
                        </m:r>
                        <m:r>
                          <a:rPr lang="en-US" b="0" i="1" smtClean="0">
                            <a:latin typeface="Cambria Math"/>
                          </a:rPr>
                          <m:t>𝑥</m:t>
                        </m:r>
                      </m:num>
                      <m:den>
                        <m:r>
                          <a:rPr lang="en-US" b="0" i="1" smtClean="0">
                            <a:latin typeface="Cambria Math"/>
                          </a:rPr>
                          <m:t>(</m:t>
                        </m:r>
                        <m:r>
                          <a:rPr lang="en-US" b="0" i="1" smtClean="0">
                            <a:latin typeface="Cambria Math"/>
                          </a:rPr>
                          <m:t>𝑥</m:t>
                        </m:r>
                        <m:r>
                          <a:rPr lang="en-US" b="0" i="1" smtClean="0">
                            <a:latin typeface="Cambria Math"/>
                          </a:rPr>
                          <m:t>−6)</m:t>
                        </m:r>
                        <m:d>
                          <m:dPr>
                            <m:ctrlPr>
                              <a:rPr lang="en-US" b="0" i="1" smtClean="0">
                                <a:latin typeface="Cambria Math"/>
                              </a:rPr>
                            </m:ctrlPr>
                          </m:dPr>
                          <m:e>
                            <m:r>
                              <a:rPr lang="en-US" b="0" i="1" smtClean="0">
                                <a:latin typeface="Cambria Math"/>
                              </a:rPr>
                              <m:t>𝑥</m:t>
                            </m:r>
                            <m:r>
                              <a:rPr lang="en-US" b="0" i="1" smtClean="0">
                                <a:latin typeface="Cambria Math"/>
                              </a:rPr>
                              <m:t>−2</m:t>
                            </m:r>
                          </m:e>
                        </m:d>
                      </m:den>
                    </m:f>
                  </m:oMath>
                </a14:m>
                <a:r>
                  <a:rPr lang="en-US" dirty="0" smtClean="0"/>
                  <a:t> = </a:t>
                </a:r>
                <a14:m>
                  <m:oMath xmlns="" xmlns:m="http://schemas.openxmlformats.org/officeDocument/2006/math">
                    <m:f>
                      <m:fPr>
                        <m:ctrlPr>
                          <a:rPr lang="en-US" i="1" smtClean="0">
                            <a:latin typeface="Cambria Math"/>
                          </a:rPr>
                        </m:ctrlPr>
                      </m:fPr>
                      <m:num>
                        <m:r>
                          <a:rPr lang="en-US" b="0" i="1" smtClean="0">
                            <a:latin typeface="Cambria Math"/>
                          </a:rPr>
                          <m:t>4</m:t>
                        </m:r>
                      </m:num>
                      <m:den>
                        <m:r>
                          <a:rPr lang="en-US" b="0" i="1" smtClean="0">
                            <a:latin typeface="Cambria Math"/>
                          </a:rPr>
                          <m:t>(</m:t>
                        </m:r>
                        <m:r>
                          <a:rPr lang="en-US" b="0" i="1" smtClean="0">
                            <a:latin typeface="Cambria Math"/>
                          </a:rPr>
                          <m:t>𝑥</m:t>
                        </m:r>
                        <m:r>
                          <a:rPr lang="en-US" b="0" i="1" smtClean="0">
                            <a:latin typeface="Cambria Math"/>
                          </a:rPr>
                          <m:t>−6)(</m:t>
                        </m:r>
                        <m:r>
                          <a:rPr lang="en-US" b="0" i="1" smtClean="0">
                            <a:latin typeface="Cambria Math"/>
                          </a:rPr>
                          <m:t>𝑥</m:t>
                        </m:r>
                        <m:r>
                          <a:rPr lang="en-US" b="0" i="1" smtClean="0">
                            <a:latin typeface="Cambria Math"/>
                          </a:rPr>
                          <m:t>−2)</m:t>
                        </m:r>
                      </m:den>
                    </m:f>
                  </m:oMath>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2667000" y="1662401"/>
                <a:ext cx="4343400" cy="559897"/>
              </a:xfrm>
              <a:prstGeom prst="rect">
                <a:avLst/>
              </a:prstGeom>
              <a:blipFill rotWithShape="1">
                <a:blip r:embed="rId3"/>
                <a:stretch>
                  <a:fillRect/>
                </a:stretch>
              </a:blipFill>
            </p:spPr>
            <p:txBody>
              <a:bodyPr/>
              <a:lstStyle/>
              <a:p>
                <a:r>
                  <a:rPr lang="en-US">
                    <a:noFill/>
                  </a:rPr>
                  <a:t> </a:t>
                </a:r>
              </a:p>
            </p:txBody>
          </p:sp>
        </mc:Fallback>
      </mc:AlternateContent>
      <p:sp>
        <p:nvSpPr>
          <p:cNvPr id="7" name="TextBox 6"/>
          <p:cNvSpPr txBox="1"/>
          <p:nvPr/>
        </p:nvSpPr>
        <p:spPr>
          <a:xfrm>
            <a:off x="6723646" y="1778266"/>
            <a:ext cx="1752600" cy="369332"/>
          </a:xfrm>
          <a:prstGeom prst="rect">
            <a:avLst/>
          </a:prstGeom>
          <a:noFill/>
        </p:spPr>
        <p:txBody>
          <a:bodyPr wrap="square" rtlCol="0">
            <a:spAutoFit/>
          </a:bodyPr>
          <a:lstStyle/>
          <a:p>
            <a:r>
              <a:rPr lang="en-US" dirty="0" smtClean="0"/>
              <a:t>X</a:t>
            </a:r>
            <a:r>
              <a:rPr lang="en-US" baseline="30000" dirty="0" smtClean="0"/>
              <a:t>2 </a:t>
            </a:r>
            <a:r>
              <a:rPr lang="en-US" dirty="0" smtClean="0"/>
              <a:t> -5x-2=4</a:t>
            </a:r>
            <a:endParaRPr lang="en-US" dirty="0"/>
          </a:p>
        </p:txBody>
      </p:sp>
      <p:sp>
        <p:nvSpPr>
          <p:cNvPr id="8" name="TextBox 7"/>
          <p:cNvSpPr txBox="1"/>
          <p:nvPr/>
        </p:nvSpPr>
        <p:spPr>
          <a:xfrm>
            <a:off x="6906124" y="2145554"/>
            <a:ext cx="1570122" cy="1107996"/>
          </a:xfrm>
          <a:prstGeom prst="rect">
            <a:avLst/>
          </a:prstGeom>
          <a:noFill/>
        </p:spPr>
        <p:txBody>
          <a:bodyPr wrap="square" rtlCol="0">
            <a:spAutoFit/>
          </a:bodyPr>
          <a:lstStyle/>
          <a:p>
            <a:r>
              <a:rPr lang="en-US" sz="1200" dirty="0"/>
              <a:t>x</a:t>
            </a:r>
            <a:r>
              <a:rPr lang="en-US" sz="1200" dirty="0" smtClean="0"/>
              <a:t>=6 or x=-1</a:t>
            </a:r>
          </a:p>
          <a:p>
            <a:r>
              <a:rPr lang="en-US" sz="1200" dirty="0" smtClean="0"/>
              <a:t>The solution 6 is extraneous, and thus, -1 is the only solution</a:t>
            </a:r>
            <a:r>
              <a:rPr lang="en-US" dirty="0" smtClean="0"/>
              <a:t>.</a:t>
            </a:r>
            <a:endParaRPr lang="en-US" dirty="0"/>
          </a:p>
        </p:txBody>
      </p:sp>
      <p:sp>
        <p:nvSpPr>
          <p:cNvPr id="9" name="TextBox 8"/>
          <p:cNvSpPr txBox="1"/>
          <p:nvPr/>
        </p:nvSpPr>
        <p:spPr>
          <a:xfrm>
            <a:off x="228600" y="2230319"/>
            <a:ext cx="3657600" cy="646331"/>
          </a:xfrm>
          <a:prstGeom prst="rect">
            <a:avLst/>
          </a:prstGeom>
          <a:noFill/>
        </p:spPr>
        <p:txBody>
          <a:bodyPr wrap="square" rtlCol="0">
            <a:spAutoFit/>
          </a:bodyPr>
          <a:lstStyle/>
          <a:p>
            <a:r>
              <a:rPr lang="en-US" sz="1200" dirty="0" smtClean="0"/>
              <a:t>Things to consider: Multiplying and Dividing Rational Expressions, Adding and Subtracting Rational Expressions</a:t>
            </a:r>
            <a:endParaRPr lang="en-US" sz="1200" dirty="0"/>
          </a:p>
        </p:txBody>
      </p:sp>
      <p:sp>
        <p:nvSpPr>
          <p:cNvPr id="10" name="TextBox 9"/>
          <p:cNvSpPr txBox="1"/>
          <p:nvPr/>
        </p:nvSpPr>
        <p:spPr>
          <a:xfrm>
            <a:off x="152400" y="3045676"/>
            <a:ext cx="3505200" cy="646331"/>
          </a:xfrm>
          <a:prstGeom prst="rect">
            <a:avLst/>
          </a:prstGeom>
          <a:noFill/>
        </p:spPr>
        <p:txBody>
          <a:bodyPr wrap="square" rtlCol="0">
            <a:spAutoFit/>
          </a:bodyPr>
          <a:lstStyle/>
          <a:p>
            <a:r>
              <a:rPr lang="en-US" dirty="0" smtClean="0"/>
              <a:t>Lesson 27 Word/Application Problems…</a:t>
            </a:r>
            <a:endParaRPr lang="en-US" dirty="0"/>
          </a:p>
        </p:txBody>
      </p:sp>
      <p:sp>
        <p:nvSpPr>
          <p:cNvPr id="11" name="Rectangle 10"/>
          <p:cNvSpPr/>
          <p:nvPr/>
        </p:nvSpPr>
        <p:spPr>
          <a:xfrm>
            <a:off x="2971800" y="3261570"/>
            <a:ext cx="5811254" cy="3293209"/>
          </a:xfrm>
          <a:prstGeom prst="rect">
            <a:avLst/>
          </a:prstGeom>
        </p:spPr>
        <p:txBody>
          <a:bodyPr wrap="square">
            <a:spAutoFit/>
          </a:bodyPr>
          <a:lstStyle/>
          <a:p>
            <a:r>
              <a:rPr lang="en-US" b="1" dirty="0" smtClean="0"/>
              <a:t>Illustrative </a:t>
            </a:r>
            <a:r>
              <a:rPr lang="en-US" b="1" dirty="0"/>
              <a:t>Mathematics Task https://www.illustrativemathematics.org/content-standards/HSA/CED/A/1/tasks/702</a:t>
            </a:r>
          </a:p>
          <a:p>
            <a:r>
              <a:rPr lang="en-US" sz="1400" dirty="0"/>
              <a:t>Chase and his brother like to play basketball. About a month ago they decided to keep track of how many games they have each won. As of today, Chase has won 18 out of the 30 games against his brother.</a:t>
            </a:r>
          </a:p>
          <a:p>
            <a:r>
              <a:rPr lang="en-US" sz="1400" dirty="0" smtClean="0"/>
              <a:t>a. How </a:t>
            </a:r>
            <a:r>
              <a:rPr lang="en-US" sz="1400" dirty="0"/>
              <a:t>many games would Chase have to win in a row in order to have a 75% wining record?</a:t>
            </a:r>
          </a:p>
          <a:p>
            <a:r>
              <a:rPr lang="en-US" sz="1400" dirty="0" smtClean="0"/>
              <a:t>b. How </a:t>
            </a:r>
            <a:r>
              <a:rPr lang="en-US" sz="1400" dirty="0"/>
              <a:t>many games would Chase have to win in a row in order to have a 90% winning record?</a:t>
            </a:r>
          </a:p>
          <a:p>
            <a:r>
              <a:rPr lang="en-US" sz="1400" dirty="0" smtClean="0"/>
              <a:t>c. Is </a:t>
            </a:r>
            <a:r>
              <a:rPr lang="en-US" sz="1400" dirty="0"/>
              <a:t>Chase able to reach a 100% winning record? Explain why or why not.</a:t>
            </a:r>
          </a:p>
          <a:p>
            <a:r>
              <a:rPr lang="en-US" sz="1400" dirty="0" smtClean="0"/>
              <a:t>d. Suppose </a:t>
            </a:r>
            <a:r>
              <a:rPr lang="en-US" sz="1400" dirty="0"/>
              <a:t>that after reaching a winning record of 90% in part (b), Chase had a losing streak. How many games in a row would Chase have to lose in order to drop down to a winning record below 55% again?</a:t>
            </a:r>
          </a:p>
        </p:txBody>
      </p:sp>
      <p:sp>
        <p:nvSpPr>
          <p:cNvPr id="2" name="TextBox 1"/>
          <p:cNvSpPr txBox="1"/>
          <p:nvPr/>
        </p:nvSpPr>
        <p:spPr>
          <a:xfrm>
            <a:off x="709863" y="3693056"/>
            <a:ext cx="2221832" cy="646331"/>
          </a:xfrm>
          <a:prstGeom prst="rect">
            <a:avLst/>
          </a:prstGeom>
          <a:noFill/>
        </p:spPr>
        <p:txBody>
          <a:bodyPr wrap="square" rtlCol="0">
            <a:spAutoFit/>
          </a:bodyPr>
          <a:lstStyle/>
          <a:p>
            <a:r>
              <a:rPr lang="en-US" u="sng" dirty="0" smtClean="0"/>
              <a:t>18+x</a:t>
            </a:r>
            <a:r>
              <a:rPr lang="en-US" dirty="0" smtClean="0"/>
              <a:t>  =  </a:t>
            </a:r>
            <a:r>
              <a:rPr lang="en-US" u="sng" dirty="0" smtClean="0"/>
              <a:t>75</a:t>
            </a:r>
          </a:p>
          <a:p>
            <a:r>
              <a:rPr lang="en-US" dirty="0" smtClean="0"/>
              <a:t>30+x      100   x=18</a:t>
            </a:r>
            <a:endParaRPr lang="en-US" dirty="0"/>
          </a:p>
        </p:txBody>
      </p:sp>
      <p:sp>
        <p:nvSpPr>
          <p:cNvPr id="3" name="TextBox 2"/>
          <p:cNvSpPr txBox="1"/>
          <p:nvPr/>
        </p:nvSpPr>
        <p:spPr>
          <a:xfrm>
            <a:off x="533400" y="4339387"/>
            <a:ext cx="2438400" cy="646331"/>
          </a:xfrm>
          <a:prstGeom prst="rect">
            <a:avLst/>
          </a:prstGeom>
          <a:noFill/>
        </p:spPr>
        <p:txBody>
          <a:bodyPr wrap="square" rtlCol="0">
            <a:spAutoFit/>
          </a:bodyPr>
          <a:lstStyle/>
          <a:p>
            <a:r>
              <a:rPr lang="en-US" u="sng" dirty="0" smtClean="0"/>
              <a:t>18+x</a:t>
            </a:r>
            <a:r>
              <a:rPr lang="en-US" dirty="0" smtClean="0"/>
              <a:t>  = </a:t>
            </a:r>
            <a:r>
              <a:rPr lang="en-US" u="sng" dirty="0" smtClean="0"/>
              <a:t>90</a:t>
            </a:r>
          </a:p>
          <a:p>
            <a:r>
              <a:rPr lang="en-US" dirty="0" smtClean="0"/>
              <a:t>30+x     100     x=90</a:t>
            </a:r>
            <a:endParaRPr lang="en-US" dirty="0"/>
          </a:p>
        </p:txBody>
      </p:sp>
      <p:sp>
        <p:nvSpPr>
          <p:cNvPr id="12" name="TextBox 11"/>
          <p:cNvSpPr txBox="1"/>
          <p:nvPr/>
        </p:nvSpPr>
        <p:spPr>
          <a:xfrm>
            <a:off x="609600" y="5010834"/>
            <a:ext cx="1600200" cy="646331"/>
          </a:xfrm>
          <a:prstGeom prst="rect">
            <a:avLst/>
          </a:prstGeom>
          <a:noFill/>
        </p:spPr>
        <p:txBody>
          <a:bodyPr wrap="square" rtlCol="0">
            <a:spAutoFit/>
          </a:bodyPr>
          <a:lstStyle/>
          <a:p>
            <a:r>
              <a:rPr lang="en-US" u="sng" dirty="0" smtClean="0"/>
              <a:t>18+x</a:t>
            </a:r>
            <a:r>
              <a:rPr lang="en-US" dirty="0" smtClean="0"/>
              <a:t>   =  1</a:t>
            </a:r>
          </a:p>
          <a:p>
            <a:r>
              <a:rPr lang="en-US" dirty="0" smtClean="0"/>
              <a:t>30 + x</a:t>
            </a:r>
            <a:endParaRPr lang="en-US" dirty="0"/>
          </a:p>
        </p:txBody>
      </p:sp>
      <p:sp>
        <p:nvSpPr>
          <p:cNvPr id="14" name="TextBox 13"/>
          <p:cNvSpPr txBox="1"/>
          <p:nvPr/>
        </p:nvSpPr>
        <p:spPr>
          <a:xfrm>
            <a:off x="304800" y="5657165"/>
            <a:ext cx="2209800" cy="1200329"/>
          </a:xfrm>
          <a:prstGeom prst="rect">
            <a:avLst/>
          </a:prstGeom>
          <a:noFill/>
        </p:spPr>
        <p:txBody>
          <a:bodyPr wrap="square" rtlCol="0">
            <a:spAutoFit/>
          </a:bodyPr>
          <a:lstStyle/>
          <a:p>
            <a:r>
              <a:rPr lang="en-US" dirty="0" smtClean="0"/>
              <a:t>90+18=108</a:t>
            </a:r>
          </a:p>
          <a:p>
            <a:r>
              <a:rPr lang="en-US" dirty="0" smtClean="0"/>
              <a:t>30+90=120</a:t>
            </a:r>
          </a:p>
          <a:p>
            <a:pPr marL="342900" indent="-342900">
              <a:buAutoNum type="arabicPlain" startAt="108"/>
            </a:pPr>
            <a:r>
              <a:rPr lang="en-US" dirty="0"/>
              <a:t> </a:t>
            </a:r>
            <a:r>
              <a:rPr lang="en-US" dirty="0" smtClean="0"/>
              <a:t>        0.55</a:t>
            </a:r>
          </a:p>
          <a:p>
            <a:r>
              <a:rPr lang="en-US" dirty="0" smtClean="0"/>
              <a:t>120+x</a:t>
            </a:r>
          </a:p>
        </p:txBody>
      </p:sp>
      <mc:AlternateContent xmlns:mc="http://schemas.openxmlformats.org/markup-compatibility/2006" xmlns:a14="http://schemas.microsoft.com/office/drawing/2010/main">
        <mc:Choice Requires="a14">
          <p:sp>
            <p:nvSpPr>
              <p:cNvPr id="15" name="TextBox 14"/>
              <p:cNvSpPr txBox="1"/>
              <p:nvPr/>
            </p:nvSpPr>
            <p:spPr>
              <a:xfrm>
                <a:off x="810932" y="6257329"/>
                <a:ext cx="410689" cy="369332"/>
              </a:xfrm>
              <a:prstGeom prst="rect">
                <a:avLst/>
              </a:prstGeom>
              <a:noFill/>
            </p:spPr>
            <p:txBody>
              <a:bodyPr wrap="none" rtlCol="0">
                <a:spAutoFit/>
              </a:bodyPr>
              <a:lstStyle/>
              <a:p>
                <a14:m>
                  <m:oMathPara xmlns="" xmlns:m="http://schemas.openxmlformats.org/officeDocument/2006/math">
                    <m:oMathParaPr>
                      <m:jc m:val="centerGroup"/>
                    </m:oMathParaPr>
                    <m:oMath xmlns:m="http://schemas.openxmlformats.org/officeDocument/2006/math">
                      <m:r>
                        <a:rPr lang="en-US" i="1" smtClean="0">
                          <a:latin typeface="Cambria Math"/>
                          <a:ea typeface="Cambria Math"/>
                        </a:rPr>
                        <m:t>&lt;</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810932" y="6257329"/>
                <a:ext cx="410689" cy="369332"/>
              </a:xfrm>
              <a:prstGeom prst="rect">
                <a:avLst/>
              </a:prstGeom>
              <a:blipFill rotWithShape="1">
                <a:blip r:embed="rId4"/>
                <a:stretch>
                  <a:fillRect/>
                </a:stretch>
              </a:blipFill>
            </p:spPr>
            <p:txBody>
              <a:bodyPr/>
              <a:lstStyle/>
              <a:p>
                <a:r>
                  <a:rPr lang="en-US">
                    <a:noFill/>
                  </a:rPr>
                  <a:t> </a:t>
                </a:r>
              </a:p>
            </p:txBody>
          </p:sp>
        </mc:Fallback>
      </mc:AlternateContent>
      <p:cxnSp>
        <p:nvCxnSpPr>
          <p:cNvPr id="17" name="Straight Connector 16"/>
          <p:cNvCxnSpPr/>
          <p:nvPr/>
        </p:nvCxnSpPr>
        <p:spPr>
          <a:xfrm>
            <a:off x="381000" y="6554779"/>
            <a:ext cx="380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8599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2" grpId="0"/>
      <p:bldP spid="3" grpId="0"/>
      <p:bldP spid="12" grpId="0"/>
      <p:bldP spid="14"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438" t="13650" r="25832" b="10491"/>
          <a:stretch/>
        </p:blipFill>
        <p:spPr bwMode="auto">
          <a:xfrm>
            <a:off x="152400" y="1098702"/>
            <a:ext cx="4419600" cy="5401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0" y="906015"/>
            <a:ext cx="2682240" cy="369332"/>
          </a:xfrm>
          <a:prstGeom prst="rect">
            <a:avLst/>
          </a:prstGeom>
          <a:noFill/>
        </p:spPr>
        <p:txBody>
          <a:bodyPr wrap="square" rtlCol="0">
            <a:spAutoFit/>
          </a:bodyPr>
          <a:lstStyle/>
          <a:p>
            <a:r>
              <a:rPr lang="en-US" dirty="0" smtClean="0"/>
              <a:t>Solving Radical Equations </a:t>
            </a:r>
            <a:endParaRPr lang="en-US" dirty="0"/>
          </a:p>
        </p:txBody>
      </p:sp>
      <p:sp>
        <p:nvSpPr>
          <p:cNvPr id="5" name="TextBox 4"/>
          <p:cNvSpPr txBox="1"/>
          <p:nvPr/>
        </p:nvSpPr>
        <p:spPr>
          <a:xfrm>
            <a:off x="4267200" y="1447800"/>
            <a:ext cx="4191000" cy="1200329"/>
          </a:xfrm>
          <a:prstGeom prst="rect">
            <a:avLst/>
          </a:prstGeom>
          <a:noFill/>
        </p:spPr>
        <p:txBody>
          <a:bodyPr wrap="square" rtlCol="0">
            <a:spAutoFit/>
          </a:bodyPr>
          <a:lstStyle/>
          <a:p>
            <a:r>
              <a:rPr lang="en-US" dirty="0" smtClean="0"/>
              <a:t>Work in N-RN.A.2 Rewrite expressions involving radicals and rational exponents using the properties of exponents. (rationalizing denominators)</a:t>
            </a:r>
            <a:endParaRPr lang="en-US" dirty="0"/>
          </a:p>
        </p:txBody>
      </p:sp>
    </p:spTree>
    <p:extLst>
      <p:ext uri="{BB962C8B-B14F-4D97-AF65-F5344CB8AC3E}">
        <p14:creationId xmlns:p14="http://schemas.microsoft.com/office/powerpoint/2010/main" val="474220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69334"/>
            <a:ext cx="3783408" cy="369332"/>
          </a:xfrm>
          <a:prstGeom prst="rect">
            <a:avLst/>
          </a:prstGeom>
        </p:spPr>
        <p:txBody>
          <a:bodyPr wrap="none">
            <a:spAutoFit/>
          </a:bodyPr>
          <a:lstStyle/>
          <a:p>
            <a:r>
              <a:rPr lang="en-US" dirty="0" smtClean="0"/>
              <a:t>High School - Statistics &amp; Probability  </a:t>
            </a:r>
            <a:endParaRPr lang="en-US" dirty="0"/>
          </a:p>
        </p:txBody>
      </p:sp>
      <p:sp>
        <p:nvSpPr>
          <p:cNvPr id="5" name="5-Point Star 4"/>
          <p:cNvSpPr/>
          <p:nvPr/>
        </p:nvSpPr>
        <p:spPr>
          <a:xfrm>
            <a:off x="5891577" y="146566"/>
            <a:ext cx="188712" cy="1778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19200" y="441299"/>
            <a:ext cx="6553200" cy="369332"/>
          </a:xfrm>
          <a:prstGeom prst="rect">
            <a:avLst/>
          </a:prstGeom>
          <a:noFill/>
        </p:spPr>
        <p:txBody>
          <a:bodyPr wrap="square" rtlCol="0">
            <a:spAutoFit/>
          </a:bodyPr>
          <a:lstStyle/>
          <a:p>
            <a:r>
              <a:rPr lang="en-US" dirty="0" smtClean="0"/>
              <a:t>Conditional Probability and the Rules of Probability (S-CP)</a:t>
            </a:r>
            <a:endParaRPr lang="en-US" dirty="0"/>
          </a:p>
        </p:txBody>
      </p:sp>
      <p:sp>
        <p:nvSpPr>
          <p:cNvPr id="7" name="5-Point Star 6"/>
          <p:cNvSpPr/>
          <p:nvPr/>
        </p:nvSpPr>
        <p:spPr>
          <a:xfrm>
            <a:off x="6731185" y="497364"/>
            <a:ext cx="188712" cy="1778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 y="799995"/>
            <a:ext cx="8686800" cy="5693866"/>
          </a:xfrm>
          <a:prstGeom prst="rect">
            <a:avLst/>
          </a:prstGeom>
          <a:noFill/>
          <a:ln>
            <a:solidFill>
              <a:schemeClr val="tx1"/>
            </a:solidFill>
          </a:ln>
        </p:spPr>
        <p:txBody>
          <a:bodyPr wrap="square" rtlCol="0">
            <a:spAutoFit/>
          </a:bodyPr>
          <a:lstStyle/>
          <a:p>
            <a:pPr marL="342900" indent="-342900">
              <a:buAutoNum type="alphaUcPeriod"/>
            </a:pPr>
            <a:r>
              <a:rPr lang="en-US" sz="1600" dirty="0" smtClean="0"/>
              <a:t>Understand </a:t>
            </a:r>
            <a:r>
              <a:rPr lang="en-US" sz="1600" dirty="0" smtClean="0">
                <a:solidFill>
                  <a:srgbClr val="FF0000"/>
                </a:solidFill>
              </a:rPr>
              <a:t>independence</a:t>
            </a:r>
            <a:r>
              <a:rPr lang="en-US" sz="1600" dirty="0" smtClean="0"/>
              <a:t> and </a:t>
            </a:r>
            <a:r>
              <a:rPr lang="en-US" sz="1600" dirty="0" smtClean="0">
                <a:solidFill>
                  <a:srgbClr val="FF0000"/>
                </a:solidFill>
              </a:rPr>
              <a:t>conditional probability </a:t>
            </a:r>
            <a:r>
              <a:rPr lang="en-US" sz="1600" dirty="0" smtClean="0"/>
              <a:t>and use them to interpret data.  </a:t>
            </a:r>
            <a:r>
              <a:rPr lang="en-US" sz="1600" dirty="0" smtClean="0">
                <a:solidFill>
                  <a:schemeClr val="accent3"/>
                </a:solidFill>
              </a:rPr>
              <a:t>(Additional)</a:t>
            </a:r>
          </a:p>
          <a:p>
            <a:r>
              <a:rPr lang="en-US" sz="1600" dirty="0" smtClean="0">
                <a:solidFill>
                  <a:schemeClr val="accent3"/>
                </a:solidFill>
              </a:rPr>
              <a:t> </a:t>
            </a:r>
          </a:p>
          <a:p>
            <a:r>
              <a:rPr lang="en-US" sz="1200" dirty="0" smtClean="0"/>
              <a:t>S-CP.A.1 </a:t>
            </a:r>
            <a:r>
              <a:rPr lang="en-US" sz="1200" dirty="0"/>
              <a:t>Describe events as subsets of a sample space (the set of outcomes) using characteristics (or categories) of the outcomes, or as unions, intersections, or complements of other events (“or,” “and,” “not”). </a:t>
            </a:r>
            <a:endParaRPr lang="en-US" sz="1200" dirty="0" smtClean="0"/>
          </a:p>
          <a:p>
            <a:endParaRPr lang="en-US" sz="1200" dirty="0"/>
          </a:p>
          <a:p>
            <a:r>
              <a:rPr lang="en-US" sz="1200" dirty="0" smtClean="0"/>
              <a:t>S-CP.A.2 </a:t>
            </a:r>
            <a:r>
              <a:rPr lang="en-US" sz="1200" dirty="0"/>
              <a:t>Understand that two events A and B are </a:t>
            </a:r>
            <a:r>
              <a:rPr lang="en-US" sz="1200" dirty="0">
                <a:solidFill>
                  <a:srgbClr val="FF0000"/>
                </a:solidFill>
              </a:rPr>
              <a:t>independen</a:t>
            </a:r>
            <a:r>
              <a:rPr lang="en-US" sz="1200" dirty="0"/>
              <a:t>t if the probability of A and B occurring together is the product of their probabilities, and use this characterization to determine if they are independent</a:t>
            </a:r>
            <a:r>
              <a:rPr lang="en-US" sz="1200" dirty="0" smtClean="0"/>
              <a:t>.</a:t>
            </a:r>
          </a:p>
          <a:p>
            <a:endParaRPr lang="en-US" sz="1200" dirty="0" smtClean="0"/>
          </a:p>
          <a:p>
            <a:r>
              <a:rPr lang="en-US" sz="1200" dirty="0" smtClean="0"/>
              <a:t> </a:t>
            </a:r>
            <a:r>
              <a:rPr lang="en-US" sz="1200" dirty="0"/>
              <a:t>S-CP.A.3 Understand the </a:t>
            </a:r>
            <a:r>
              <a:rPr lang="en-US" sz="1200" dirty="0">
                <a:solidFill>
                  <a:srgbClr val="FF0000"/>
                </a:solidFill>
              </a:rPr>
              <a:t>conditional probability </a:t>
            </a:r>
            <a:r>
              <a:rPr lang="en-US" sz="1200" dirty="0"/>
              <a:t>of A given B as P(A and B)/P(B), and </a:t>
            </a:r>
            <a:r>
              <a:rPr lang="en-US" sz="1200" dirty="0">
                <a:solidFill>
                  <a:srgbClr val="FF0000"/>
                </a:solidFill>
              </a:rPr>
              <a:t>interpret independence </a:t>
            </a:r>
            <a:r>
              <a:rPr lang="en-US" sz="1200" dirty="0"/>
              <a:t>of A and B as saying that the conditional probability of A given B is the same as the probability of A, and the conditional probability of B given A is the same as the probability of B</a:t>
            </a:r>
            <a:r>
              <a:rPr lang="en-US" sz="1200" dirty="0" smtClean="0"/>
              <a:t>.</a:t>
            </a:r>
          </a:p>
          <a:p>
            <a:endParaRPr lang="en-US" sz="1200" dirty="0" smtClean="0"/>
          </a:p>
          <a:p>
            <a:r>
              <a:rPr lang="en-US" sz="1200" dirty="0" smtClean="0"/>
              <a:t> </a:t>
            </a:r>
            <a:r>
              <a:rPr lang="en-US" sz="1200" dirty="0"/>
              <a:t>S-CP.A.4 </a:t>
            </a:r>
            <a:r>
              <a:rPr lang="en-US" sz="1200" dirty="0">
                <a:solidFill>
                  <a:srgbClr val="FF0000"/>
                </a:solidFill>
              </a:rPr>
              <a:t>Construct and interpret two-way frequency tables </a:t>
            </a:r>
            <a:r>
              <a:rPr lang="en-US" sz="1200" dirty="0"/>
              <a:t>of data when two categories are associated with each object being classified. Use the two-way table as a sample space </a:t>
            </a:r>
            <a:r>
              <a:rPr lang="en-US" sz="1200" dirty="0">
                <a:solidFill>
                  <a:srgbClr val="FF0000"/>
                </a:solidFill>
              </a:rPr>
              <a:t>to decide if events are independent </a:t>
            </a:r>
            <a:r>
              <a:rPr lang="en-US" sz="1200" dirty="0"/>
              <a:t>and to approximate </a:t>
            </a:r>
            <a:r>
              <a:rPr lang="en-US" sz="1200" dirty="0">
                <a:solidFill>
                  <a:srgbClr val="FF0000"/>
                </a:solidFill>
              </a:rPr>
              <a:t>conditional probabilities</a:t>
            </a:r>
            <a:r>
              <a:rPr lang="en-US" sz="1200" dirty="0"/>
              <a:t>. For example, collect data from a random sample of students in your school on their favorite subject among math, science, and English. Estimate the probability that a randomly selected student from your school will favor science given that the student is in tenth grade. Do the same for other subjects and compare the results. </a:t>
            </a:r>
            <a:endParaRPr lang="en-US" sz="1200" dirty="0" smtClean="0"/>
          </a:p>
          <a:p>
            <a:endParaRPr lang="en-US" sz="1200" dirty="0" smtClean="0"/>
          </a:p>
          <a:p>
            <a:r>
              <a:rPr lang="en-US" sz="1200" dirty="0" smtClean="0"/>
              <a:t>S-CP.A.5 </a:t>
            </a:r>
            <a:r>
              <a:rPr lang="en-US" sz="1200" dirty="0"/>
              <a:t>Recognize and explain the </a:t>
            </a:r>
            <a:r>
              <a:rPr lang="en-US" sz="1200" dirty="0">
                <a:solidFill>
                  <a:srgbClr val="FF0000"/>
                </a:solidFill>
              </a:rPr>
              <a:t>concepts of conditional probability and independence </a:t>
            </a:r>
            <a:r>
              <a:rPr lang="en-US" sz="1200" dirty="0"/>
              <a:t>in everyday language and everyday situations. For example, compare the chance of having lung cancer if you are a smoker with the chance of being a smoker if you have lung cancer.</a:t>
            </a:r>
            <a:endParaRPr lang="en-US" sz="1200" dirty="0" smtClean="0">
              <a:solidFill>
                <a:schemeClr val="accent3"/>
              </a:solidFill>
            </a:endParaRPr>
          </a:p>
          <a:p>
            <a:endParaRPr lang="en-US" dirty="0" smtClean="0"/>
          </a:p>
          <a:p>
            <a:r>
              <a:rPr lang="en-US" dirty="0" smtClean="0"/>
              <a:t>B</a:t>
            </a:r>
            <a:r>
              <a:rPr lang="en-US" dirty="0"/>
              <a:t>. </a:t>
            </a:r>
            <a:r>
              <a:rPr lang="en-US" sz="1600" dirty="0"/>
              <a:t>Use the rules of probability to computer probabilities of compound events in a uniform probability model. </a:t>
            </a:r>
            <a:r>
              <a:rPr lang="en-US" sz="1600" dirty="0">
                <a:solidFill>
                  <a:schemeClr val="accent3"/>
                </a:solidFill>
              </a:rPr>
              <a:t>(Additional</a:t>
            </a:r>
            <a:r>
              <a:rPr lang="en-US" sz="1600" dirty="0" smtClean="0">
                <a:solidFill>
                  <a:schemeClr val="accent3"/>
                </a:solidFill>
              </a:rPr>
              <a:t>)</a:t>
            </a:r>
          </a:p>
          <a:p>
            <a:endParaRPr lang="en-US" sz="1600" dirty="0">
              <a:solidFill>
                <a:schemeClr val="accent3"/>
              </a:solidFill>
            </a:endParaRPr>
          </a:p>
          <a:p>
            <a:r>
              <a:rPr lang="en-US" sz="1200" dirty="0"/>
              <a:t>S-CP.B.6 Find the </a:t>
            </a:r>
            <a:r>
              <a:rPr lang="en-US" sz="1200" dirty="0">
                <a:solidFill>
                  <a:srgbClr val="FF0000"/>
                </a:solidFill>
              </a:rPr>
              <a:t>conditional probability </a:t>
            </a:r>
            <a:r>
              <a:rPr lang="en-US" sz="1200" dirty="0"/>
              <a:t>of A given B as the fraction of B’s outcomes that also belong to A, and interpret the answer in terms of the model. </a:t>
            </a:r>
            <a:endParaRPr lang="en-US" sz="1200" dirty="0" smtClean="0"/>
          </a:p>
          <a:p>
            <a:endParaRPr lang="en-US" sz="1200" dirty="0" smtClean="0"/>
          </a:p>
          <a:p>
            <a:r>
              <a:rPr lang="en-US" sz="1200" dirty="0" smtClean="0"/>
              <a:t>S-CP.B.7 </a:t>
            </a:r>
            <a:r>
              <a:rPr lang="en-US" sz="1200" dirty="0"/>
              <a:t>Apply the Addition Rule, P(A or B) = P(A) + P(B) – P(A and B), and interpret the answer in terms of the model.</a:t>
            </a:r>
          </a:p>
        </p:txBody>
      </p:sp>
    </p:spTree>
    <p:extLst>
      <p:ext uri="{BB962C8B-B14F-4D97-AF65-F5344CB8AC3E}">
        <p14:creationId xmlns:p14="http://schemas.microsoft.com/office/powerpoint/2010/main" val="154973932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5715000" cy="369332"/>
          </a:xfrm>
          <a:prstGeom prst="rect">
            <a:avLst/>
          </a:prstGeom>
          <a:noFill/>
        </p:spPr>
        <p:txBody>
          <a:bodyPr wrap="square" rtlCol="0">
            <a:spAutoFit/>
          </a:bodyPr>
          <a:lstStyle/>
          <a:p>
            <a:r>
              <a:rPr lang="en-US" dirty="0" smtClean="0"/>
              <a:t>Solving Systems of Equations: 3x3 systems</a:t>
            </a:r>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879" t="13889" r="25083" b="21296"/>
          <a:stretch/>
        </p:blipFill>
        <p:spPr bwMode="auto">
          <a:xfrm>
            <a:off x="3078480" y="3637547"/>
            <a:ext cx="301752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069" t="11601" r="24112" b="12473"/>
          <a:stretch/>
        </p:blipFill>
        <p:spPr bwMode="auto">
          <a:xfrm>
            <a:off x="6096000" y="3657600"/>
            <a:ext cx="2450295" cy="313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 y="3801979"/>
            <a:ext cx="4114800" cy="923330"/>
          </a:xfrm>
          <a:prstGeom prst="rect">
            <a:avLst/>
          </a:prstGeom>
          <a:noFill/>
        </p:spPr>
        <p:txBody>
          <a:bodyPr wrap="square" rtlCol="0">
            <a:spAutoFit/>
          </a:bodyPr>
          <a:lstStyle/>
          <a:p>
            <a:r>
              <a:rPr lang="en-US" dirty="0" smtClean="0"/>
              <a:t>Linear and Quadratic Systems</a:t>
            </a:r>
          </a:p>
          <a:p>
            <a:endParaRPr lang="en-US" dirty="0"/>
          </a:p>
          <a:p>
            <a:r>
              <a:rPr lang="en-US" dirty="0" smtClean="0"/>
              <a:t>Solve algebraically and graphically.</a:t>
            </a:r>
            <a:endParaRPr lang="en-US" dirty="0"/>
          </a:p>
        </p:txBody>
      </p:sp>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8042" t="34439" r="23419" b="13711"/>
          <a:stretch/>
        </p:blipFill>
        <p:spPr bwMode="auto">
          <a:xfrm>
            <a:off x="5074920" y="228600"/>
            <a:ext cx="4069080" cy="3079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9043" t="16701" r="23972" b="55130"/>
          <a:stretch/>
        </p:blipFill>
        <p:spPr bwMode="auto">
          <a:xfrm>
            <a:off x="381000" y="685800"/>
            <a:ext cx="4139264" cy="306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12270" y="1063153"/>
            <a:ext cx="3148664" cy="369332"/>
          </a:xfrm>
          <a:prstGeom prst="rect">
            <a:avLst/>
          </a:prstGeom>
          <a:noFill/>
        </p:spPr>
        <p:txBody>
          <a:bodyPr wrap="square" rtlCol="0">
            <a:spAutoFit/>
          </a:bodyPr>
          <a:lstStyle/>
          <a:p>
            <a:r>
              <a:rPr lang="en-US" dirty="0" smtClean="0"/>
              <a:t>Algebra II Sample Item</a:t>
            </a:r>
            <a:endParaRPr lang="en-US" dirty="0"/>
          </a:p>
        </p:txBody>
      </p:sp>
      <p:sp>
        <p:nvSpPr>
          <p:cNvPr id="2" name="TextBox 1"/>
          <p:cNvSpPr txBox="1"/>
          <p:nvPr/>
        </p:nvSpPr>
        <p:spPr>
          <a:xfrm>
            <a:off x="7924800" y="914400"/>
            <a:ext cx="1143000" cy="307777"/>
          </a:xfrm>
          <a:prstGeom prst="rect">
            <a:avLst/>
          </a:prstGeom>
          <a:noFill/>
        </p:spPr>
        <p:txBody>
          <a:bodyPr wrap="square" rtlCol="0">
            <a:spAutoFit/>
          </a:bodyPr>
          <a:lstStyle/>
          <a:p>
            <a:r>
              <a:rPr lang="en-US" sz="1400" dirty="0" smtClean="0"/>
              <a:t>Lesson 30</a:t>
            </a:r>
            <a:endParaRPr lang="en-US" sz="1400" dirty="0"/>
          </a:p>
        </p:txBody>
      </p:sp>
    </p:spTree>
    <p:extLst>
      <p:ext uri="{BB962C8B-B14F-4D97-AF65-F5344CB8AC3E}">
        <p14:creationId xmlns:p14="http://schemas.microsoft.com/office/powerpoint/2010/main" val="62613916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9232" y="702024"/>
            <a:ext cx="4038600" cy="369332"/>
          </a:xfrm>
          <a:prstGeom prst="rect">
            <a:avLst/>
          </a:prstGeom>
        </p:spPr>
        <p:txBody>
          <a:bodyPr wrap="square">
            <a:spAutoFit/>
          </a:bodyPr>
          <a:lstStyle/>
          <a:p>
            <a:r>
              <a:rPr lang="en-US" dirty="0"/>
              <a:t>The Definition of a Parabola</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542" t="17679" r="24996" b="37396"/>
          <a:stretch/>
        </p:blipFill>
        <p:spPr bwMode="auto">
          <a:xfrm>
            <a:off x="4648200" y="609600"/>
            <a:ext cx="3200400"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086" t="15776" r="23863" b="9623"/>
          <a:stretch/>
        </p:blipFill>
        <p:spPr bwMode="auto">
          <a:xfrm>
            <a:off x="228600" y="1055132"/>
            <a:ext cx="3749040" cy="429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6570" t="37965" r="22686" b="10185"/>
          <a:stretch/>
        </p:blipFill>
        <p:spPr bwMode="auto">
          <a:xfrm>
            <a:off x="228600" y="2590800"/>
            <a:ext cx="3017520"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8001" t="15000" r="21997" b="15000"/>
          <a:stretch/>
        </p:blipFill>
        <p:spPr bwMode="auto">
          <a:xfrm>
            <a:off x="2819400" y="3657600"/>
            <a:ext cx="2743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48600" y="870466"/>
            <a:ext cx="1219200" cy="646331"/>
          </a:xfrm>
          <a:prstGeom prst="rect">
            <a:avLst/>
          </a:prstGeom>
          <a:noFill/>
        </p:spPr>
        <p:txBody>
          <a:bodyPr wrap="square" rtlCol="0">
            <a:spAutoFit/>
          </a:bodyPr>
          <a:lstStyle/>
          <a:p>
            <a:r>
              <a:rPr lang="en-US" dirty="0" smtClean="0"/>
              <a:t>Connect to locus</a:t>
            </a:r>
            <a:endParaRPr lang="en-US" dirty="0"/>
          </a:p>
        </p:txBody>
      </p:sp>
      <p:sp>
        <p:nvSpPr>
          <p:cNvPr id="3" name="TextBox 2"/>
          <p:cNvSpPr txBox="1"/>
          <p:nvPr/>
        </p:nvSpPr>
        <p:spPr>
          <a:xfrm>
            <a:off x="533400" y="304800"/>
            <a:ext cx="6858000" cy="369332"/>
          </a:xfrm>
          <a:prstGeom prst="rect">
            <a:avLst/>
          </a:prstGeom>
          <a:noFill/>
        </p:spPr>
        <p:txBody>
          <a:bodyPr wrap="square" rtlCol="0">
            <a:spAutoFit/>
          </a:bodyPr>
          <a:lstStyle/>
          <a:p>
            <a:r>
              <a:rPr lang="en-US" dirty="0" smtClean="0"/>
              <a:t>G-GPE.A.2 Derive the equation of a parabola given a focus and </a:t>
            </a:r>
            <a:r>
              <a:rPr lang="en-US" dirty="0" err="1" smtClean="0"/>
              <a:t>directrix</a:t>
            </a:r>
            <a:r>
              <a:rPr lang="en-US" dirty="0" smtClean="0"/>
              <a:t>.</a:t>
            </a:r>
            <a:endParaRPr lang="en-US" dirty="0"/>
          </a:p>
        </p:txBody>
      </p:sp>
    </p:spTree>
    <p:extLst>
      <p:ext uri="{BB962C8B-B14F-4D97-AF65-F5344CB8AC3E}">
        <p14:creationId xmlns:p14="http://schemas.microsoft.com/office/powerpoint/2010/main" val="128658143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04800"/>
            <a:ext cx="4532651" cy="369332"/>
          </a:xfrm>
          <a:prstGeom prst="rect">
            <a:avLst/>
          </a:prstGeom>
        </p:spPr>
        <p:txBody>
          <a:bodyPr wrap="none">
            <a:spAutoFit/>
          </a:bodyPr>
          <a:lstStyle/>
          <a:p>
            <a:r>
              <a:rPr lang="en-US" dirty="0"/>
              <a:t>What If There Are No Real Number Solutions? </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580" t="11004" r="27520" b="14529"/>
          <a:stretch/>
        </p:blipFill>
        <p:spPr bwMode="auto">
          <a:xfrm>
            <a:off x="304800" y="914400"/>
            <a:ext cx="4114800" cy="576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648200" y="914400"/>
            <a:ext cx="3505200" cy="369332"/>
          </a:xfrm>
          <a:prstGeom prst="rect">
            <a:avLst/>
          </a:prstGeom>
          <a:noFill/>
        </p:spPr>
        <p:txBody>
          <a:bodyPr wrap="square" rtlCol="0">
            <a:spAutoFit/>
          </a:bodyPr>
          <a:lstStyle/>
          <a:p>
            <a:r>
              <a:rPr lang="en-US" dirty="0" smtClean="0"/>
              <a:t>Complex Number System</a:t>
            </a:r>
            <a:endParaRPr lang="en-US" dirty="0"/>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438" t="16890" r="21829" b="9523"/>
          <a:stretch/>
        </p:blipFill>
        <p:spPr bwMode="auto">
          <a:xfrm>
            <a:off x="4648200" y="2207505"/>
            <a:ext cx="5029199" cy="4417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218451" y="2022839"/>
            <a:ext cx="2934949" cy="369332"/>
          </a:xfrm>
          <a:prstGeom prst="rect">
            <a:avLst/>
          </a:prstGeom>
          <a:noFill/>
        </p:spPr>
        <p:txBody>
          <a:bodyPr wrap="square" rtlCol="0">
            <a:spAutoFit/>
          </a:bodyPr>
          <a:lstStyle/>
          <a:p>
            <a:r>
              <a:rPr lang="en-US" dirty="0" smtClean="0"/>
              <a:t>Algebra II Sample Item </a:t>
            </a:r>
            <a:endParaRPr lang="en-US" dirty="0"/>
          </a:p>
        </p:txBody>
      </p:sp>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9634" t="50749" r="27437" b="35525"/>
          <a:stretch/>
        </p:blipFill>
        <p:spPr bwMode="auto">
          <a:xfrm>
            <a:off x="4648200" y="2819400"/>
            <a:ext cx="5638800"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01474" y="6096000"/>
            <a:ext cx="1275726" cy="369332"/>
          </a:xfrm>
          <a:prstGeom prst="rect">
            <a:avLst/>
          </a:prstGeom>
          <a:noFill/>
        </p:spPr>
        <p:txBody>
          <a:bodyPr wrap="square" rtlCol="0">
            <a:spAutoFit/>
          </a:bodyPr>
          <a:lstStyle/>
          <a:p>
            <a:r>
              <a:rPr lang="en-US" dirty="0" smtClean="0">
                <a:hlinkClick r:id="rId5" action="ppaction://hlinksldjump"/>
              </a:rPr>
              <a:t>BACK</a:t>
            </a:r>
            <a:endParaRPr lang="en-US" dirty="0"/>
          </a:p>
        </p:txBody>
      </p:sp>
    </p:spTree>
    <p:extLst>
      <p:ext uri="{BB962C8B-B14F-4D97-AF65-F5344CB8AC3E}">
        <p14:creationId xmlns:p14="http://schemas.microsoft.com/office/powerpoint/2010/main" val="313798447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69334"/>
            <a:ext cx="2480166" cy="369332"/>
          </a:xfrm>
          <a:prstGeom prst="rect">
            <a:avLst/>
          </a:prstGeom>
        </p:spPr>
        <p:txBody>
          <a:bodyPr wrap="none">
            <a:spAutoFit/>
          </a:bodyPr>
          <a:lstStyle/>
          <a:p>
            <a:r>
              <a:rPr lang="en-US" dirty="0" smtClean="0"/>
              <a:t>High School - Functions  </a:t>
            </a:r>
            <a:endParaRPr lang="en-US" dirty="0"/>
          </a:p>
        </p:txBody>
      </p:sp>
      <p:sp>
        <p:nvSpPr>
          <p:cNvPr id="6" name="TextBox 5"/>
          <p:cNvSpPr txBox="1"/>
          <p:nvPr/>
        </p:nvSpPr>
        <p:spPr>
          <a:xfrm>
            <a:off x="1295400" y="438666"/>
            <a:ext cx="6553200" cy="646331"/>
          </a:xfrm>
          <a:prstGeom prst="rect">
            <a:avLst/>
          </a:prstGeom>
          <a:noFill/>
        </p:spPr>
        <p:txBody>
          <a:bodyPr wrap="square" rtlCol="0">
            <a:spAutoFit/>
          </a:bodyPr>
          <a:lstStyle/>
          <a:p>
            <a:r>
              <a:rPr lang="en-US" dirty="0" smtClean="0"/>
              <a:t>Trigonometric Functions (F-TF)</a:t>
            </a:r>
          </a:p>
          <a:p>
            <a:r>
              <a:rPr lang="en-US" dirty="0" smtClean="0"/>
              <a:t>t </a:t>
            </a:r>
            <a:endParaRPr lang="en-US" dirty="0"/>
          </a:p>
        </p:txBody>
      </p:sp>
      <p:sp>
        <p:nvSpPr>
          <p:cNvPr id="8" name="TextBox 7"/>
          <p:cNvSpPr txBox="1"/>
          <p:nvPr/>
        </p:nvSpPr>
        <p:spPr>
          <a:xfrm>
            <a:off x="510654" y="836894"/>
            <a:ext cx="8229600" cy="2554545"/>
          </a:xfrm>
          <a:prstGeom prst="rect">
            <a:avLst/>
          </a:prstGeom>
          <a:noFill/>
          <a:ln>
            <a:solidFill>
              <a:schemeClr val="tx1"/>
            </a:solidFill>
          </a:ln>
        </p:spPr>
        <p:txBody>
          <a:bodyPr wrap="square" rtlCol="0">
            <a:spAutoFit/>
          </a:bodyPr>
          <a:lstStyle/>
          <a:p>
            <a:pPr marL="342900" indent="-342900">
              <a:buAutoNum type="alphaUcPeriod"/>
            </a:pPr>
            <a:r>
              <a:rPr lang="en-US" sz="1600" b="1" dirty="0" smtClean="0"/>
              <a:t>Extend the domain of trigonometric functions using the unit circle</a:t>
            </a:r>
            <a:r>
              <a:rPr lang="en-US" sz="1600" dirty="0" smtClean="0"/>
              <a:t>. </a:t>
            </a:r>
            <a:r>
              <a:rPr lang="en-US" sz="1600" dirty="0" smtClean="0">
                <a:solidFill>
                  <a:schemeClr val="accent3"/>
                </a:solidFill>
              </a:rPr>
              <a:t>(Additional) </a:t>
            </a:r>
          </a:p>
          <a:p>
            <a:endParaRPr lang="en-US" sz="1600" dirty="0" smtClean="0">
              <a:solidFill>
                <a:schemeClr val="accent3"/>
              </a:solidFill>
            </a:endParaRPr>
          </a:p>
          <a:p>
            <a:r>
              <a:rPr lang="en-US" sz="1600" b="1" dirty="0"/>
              <a:t>F-TF.A.1 </a:t>
            </a:r>
            <a:r>
              <a:rPr lang="en-US" sz="1600" dirty="0"/>
              <a:t>Understand radian measure of an angle as the length of the arc on the unit circle subtended by the angle. </a:t>
            </a:r>
          </a:p>
          <a:p>
            <a:endParaRPr lang="en-US" sz="1600" dirty="0"/>
          </a:p>
          <a:p>
            <a:r>
              <a:rPr lang="en-US" sz="1600" b="1" dirty="0"/>
              <a:t>F-TF.A.2</a:t>
            </a:r>
            <a:r>
              <a:rPr lang="en-US" sz="1600" dirty="0"/>
              <a:t> Explain how the unit circle in the coordinate plane enables the extension of trigonometric functions to all real numbers, interpreted as radian measures of angles traversed counterclockwise around the unit circle</a:t>
            </a:r>
            <a:r>
              <a:rPr lang="en-US" sz="1600" dirty="0" smtClean="0"/>
              <a:t>.</a:t>
            </a:r>
          </a:p>
          <a:p>
            <a:endParaRPr lang="en-US" sz="1600" dirty="0"/>
          </a:p>
          <a:p>
            <a:r>
              <a:rPr lang="en-US" sz="1600" b="1" dirty="0" smtClean="0"/>
              <a:t> </a:t>
            </a:r>
            <a:r>
              <a:rPr lang="en-US" sz="1600" b="1" dirty="0"/>
              <a:t>NYSED</a:t>
            </a:r>
            <a:r>
              <a:rPr lang="en-US" sz="1600" dirty="0"/>
              <a:t>: Includes the reciprocal trigonometric functions.</a:t>
            </a:r>
          </a:p>
        </p:txBody>
      </p:sp>
      <p:sp>
        <p:nvSpPr>
          <p:cNvPr id="9" name="TextBox 8"/>
          <p:cNvSpPr txBox="1"/>
          <p:nvPr/>
        </p:nvSpPr>
        <p:spPr>
          <a:xfrm>
            <a:off x="533400" y="3505200"/>
            <a:ext cx="8229600" cy="1077218"/>
          </a:xfrm>
          <a:prstGeom prst="rect">
            <a:avLst/>
          </a:prstGeom>
          <a:noFill/>
          <a:ln>
            <a:solidFill>
              <a:schemeClr val="tx1"/>
            </a:solidFill>
          </a:ln>
        </p:spPr>
        <p:txBody>
          <a:bodyPr wrap="square" rtlCol="0">
            <a:spAutoFit/>
          </a:bodyPr>
          <a:lstStyle/>
          <a:p>
            <a:r>
              <a:rPr lang="en-US" sz="1600" b="1" dirty="0" smtClean="0"/>
              <a:t>B</a:t>
            </a:r>
            <a:r>
              <a:rPr lang="en-US" sz="1600" b="1" dirty="0"/>
              <a:t>. Model periodic phenomena with trigonometric functions</a:t>
            </a:r>
            <a:r>
              <a:rPr lang="en-US" sz="1600" dirty="0" smtClean="0"/>
              <a:t>. </a:t>
            </a:r>
            <a:r>
              <a:rPr lang="en-US" sz="1600" dirty="0" smtClean="0">
                <a:solidFill>
                  <a:schemeClr val="accent3"/>
                </a:solidFill>
              </a:rPr>
              <a:t>( Additional) </a:t>
            </a:r>
          </a:p>
          <a:p>
            <a:endParaRPr lang="en-US" sz="1600" dirty="0" smtClean="0"/>
          </a:p>
          <a:p>
            <a:r>
              <a:rPr lang="en-US" sz="1600" b="1" dirty="0" smtClean="0"/>
              <a:t>F-TF.B.5</a:t>
            </a:r>
            <a:r>
              <a:rPr lang="en-US" sz="1600" dirty="0" smtClean="0"/>
              <a:t> </a:t>
            </a:r>
            <a:r>
              <a:rPr lang="en-US" sz="1600" dirty="0"/>
              <a:t>Choose trigonometric functions to </a:t>
            </a:r>
            <a:r>
              <a:rPr lang="en-US" sz="1600" dirty="0">
                <a:solidFill>
                  <a:srgbClr val="FF0000"/>
                </a:solidFill>
              </a:rPr>
              <a:t>model periodic phenomena </a:t>
            </a:r>
            <a:r>
              <a:rPr lang="en-US" sz="1600" dirty="0"/>
              <a:t>with specified amplitude, frequency, and midline. </a:t>
            </a:r>
            <a:endParaRPr lang="en-US" sz="1400" dirty="0"/>
          </a:p>
        </p:txBody>
      </p:sp>
      <p:sp>
        <p:nvSpPr>
          <p:cNvPr id="10" name="5-Point Star 9"/>
          <p:cNvSpPr/>
          <p:nvPr/>
        </p:nvSpPr>
        <p:spPr>
          <a:xfrm>
            <a:off x="6781800" y="3581400"/>
            <a:ext cx="152400" cy="212109"/>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10654" y="4953000"/>
            <a:ext cx="8252346" cy="1077218"/>
          </a:xfrm>
          <a:prstGeom prst="rect">
            <a:avLst/>
          </a:prstGeom>
          <a:ln>
            <a:solidFill>
              <a:schemeClr val="tx1"/>
            </a:solidFill>
          </a:ln>
        </p:spPr>
        <p:txBody>
          <a:bodyPr wrap="square">
            <a:spAutoFit/>
          </a:bodyPr>
          <a:lstStyle/>
          <a:p>
            <a:r>
              <a:rPr lang="en-US" sz="1600" b="1" dirty="0"/>
              <a:t>C. Prove and apply trigonometric identities</a:t>
            </a:r>
            <a:r>
              <a:rPr lang="en-US" sz="1600" b="1" dirty="0" smtClean="0"/>
              <a:t>. </a:t>
            </a:r>
            <a:r>
              <a:rPr lang="en-US" sz="1600" dirty="0">
                <a:solidFill>
                  <a:schemeClr val="accent3"/>
                </a:solidFill>
              </a:rPr>
              <a:t>(Additional) </a:t>
            </a:r>
          </a:p>
          <a:p>
            <a:endParaRPr lang="en-US" sz="1600" dirty="0"/>
          </a:p>
          <a:p>
            <a:r>
              <a:rPr lang="en-US" sz="1600" dirty="0"/>
              <a:t> </a:t>
            </a:r>
            <a:r>
              <a:rPr lang="en-US" sz="1600" b="1" dirty="0"/>
              <a:t>F-TF.C.8 </a:t>
            </a:r>
            <a:r>
              <a:rPr lang="en-US" sz="1600" dirty="0"/>
              <a:t>Prove the Pythagorean identity </a:t>
            </a:r>
            <a:r>
              <a:rPr lang="en-US" sz="1600" dirty="0" smtClean="0"/>
              <a:t>sin</a:t>
            </a:r>
            <a:r>
              <a:rPr lang="en-US" sz="1600" baseline="30000" dirty="0" smtClean="0"/>
              <a:t>2</a:t>
            </a:r>
            <a:r>
              <a:rPr lang="en-US" sz="1600" dirty="0" smtClean="0"/>
              <a:t> </a:t>
            </a:r>
            <a:r>
              <a:rPr lang="en-US" sz="1600" dirty="0"/>
              <a:t>(</a:t>
            </a:r>
            <a:r>
              <a:rPr lang="el-GR" sz="1600" dirty="0"/>
              <a:t>θ) + </a:t>
            </a:r>
            <a:r>
              <a:rPr lang="en-US" sz="1600" dirty="0" smtClean="0"/>
              <a:t>cos</a:t>
            </a:r>
            <a:r>
              <a:rPr lang="en-US" sz="1600" baseline="30000" dirty="0" smtClean="0"/>
              <a:t>2</a:t>
            </a:r>
            <a:r>
              <a:rPr lang="en-US" sz="1600" dirty="0" smtClean="0"/>
              <a:t> </a:t>
            </a:r>
            <a:r>
              <a:rPr lang="en-US" sz="1600" dirty="0"/>
              <a:t>(</a:t>
            </a:r>
            <a:r>
              <a:rPr lang="el-GR" sz="1600" dirty="0"/>
              <a:t>θ) = 1 </a:t>
            </a:r>
            <a:r>
              <a:rPr lang="en-US" sz="1600" dirty="0"/>
              <a:t>and use it to find sin(</a:t>
            </a:r>
            <a:r>
              <a:rPr lang="el-GR" sz="1600" dirty="0"/>
              <a:t>θ), </a:t>
            </a:r>
            <a:r>
              <a:rPr lang="en-US" sz="1600" dirty="0"/>
              <a:t>cos(</a:t>
            </a:r>
            <a:r>
              <a:rPr lang="el-GR" sz="1600" dirty="0"/>
              <a:t>θ), </a:t>
            </a:r>
            <a:r>
              <a:rPr lang="en-US" sz="1600" dirty="0"/>
              <a:t>or tan(</a:t>
            </a:r>
            <a:r>
              <a:rPr lang="el-GR" sz="1600" dirty="0"/>
              <a:t>θ) </a:t>
            </a:r>
            <a:r>
              <a:rPr lang="en-US" sz="1600" dirty="0"/>
              <a:t>given sin(</a:t>
            </a:r>
            <a:r>
              <a:rPr lang="el-GR" sz="1600" dirty="0"/>
              <a:t>θ), </a:t>
            </a:r>
            <a:r>
              <a:rPr lang="en-US" sz="1600" dirty="0"/>
              <a:t>cos(</a:t>
            </a:r>
            <a:r>
              <a:rPr lang="el-GR" sz="1600" dirty="0"/>
              <a:t>θ), </a:t>
            </a:r>
            <a:r>
              <a:rPr lang="en-US" sz="1600" dirty="0"/>
              <a:t>or tan(</a:t>
            </a:r>
            <a:r>
              <a:rPr lang="el-GR" sz="1600" dirty="0"/>
              <a:t>θ) </a:t>
            </a:r>
            <a:r>
              <a:rPr lang="en-US" sz="1600" dirty="0"/>
              <a:t>and the quadrant of the angle.</a:t>
            </a:r>
          </a:p>
        </p:txBody>
      </p:sp>
    </p:spTree>
    <p:extLst>
      <p:ext uri="{BB962C8B-B14F-4D97-AF65-F5344CB8AC3E}">
        <p14:creationId xmlns:p14="http://schemas.microsoft.com/office/powerpoint/2010/main" val="374245495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0"/>
            <a:ext cx="8077200" cy="369332"/>
          </a:xfrm>
          <a:prstGeom prst="rect">
            <a:avLst/>
          </a:prstGeom>
          <a:noFill/>
        </p:spPr>
        <p:txBody>
          <a:bodyPr wrap="square" rtlCol="0">
            <a:spAutoFit/>
          </a:bodyPr>
          <a:lstStyle/>
          <a:p>
            <a:r>
              <a:rPr lang="en-US" dirty="0" smtClean="0"/>
              <a:t>Trig Standards from other Domains in the Functions Conceptual Category . . .</a:t>
            </a:r>
            <a:endParaRPr lang="en-US" dirty="0"/>
          </a:p>
        </p:txBody>
      </p:sp>
      <p:sp>
        <p:nvSpPr>
          <p:cNvPr id="5" name="TextBox 4"/>
          <p:cNvSpPr txBox="1"/>
          <p:nvPr/>
        </p:nvSpPr>
        <p:spPr>
          <a:xfrm>
            <a:off x="313899" y="370469"/>
            <a:ext cx="8610600" cy="6555641"/>
          </a:xfrm>
          <a:prstGeom prst="rect">
            <a:avLst/>
          </a:prstGeom>
          <a:noFill/>
        </p:spPr>
        <p:txBody>
          <a:bodyPr wrap="square" rtlCol="0">
            <a:spAutoFit/>
          </a:bodyPr>
          <a:lstStyle/>
          <a:p>
            <a:r>
              <a:rPr lang="en-US" sz="1400" b="1" dirty="0"/>
              <a:t>F-BF.B.3</a:t>
            </a:r>
            <a:r>
              <a:rPr lang="en-US" sz="1400" dirty="0"/>
              <a:t> Identify the effect on the graph of replacing f(x) by f(x) + k, k f(x), f(</a:t>
            </a:r>
            <a:r>
              <a:rPr lang="en-US" sz="1400" dirty="0" err="1"/>
              <a:t>kx</a:t>
            </a:r>
            <a:r>
              <a:rPr lang="en-US" sz="1400" dirty="0"/>
              <a:t>), and f(x + k) for specific values of k (both positive and negative); find the value of k given the graphs. Experiment with cases and illustrate an explanation of the effects on the graph using technology. Include recognizing even and odd functions from their graphs and algebraic expressions for them. (Shared with AI) </a:t>
            </a:r>
            <a:r>
              <a:rPr lang="en-US" sz="1400" dirty="0" smtClean="0">
                <a:solidFill>
                  <a:schemeClr val="accent3"/>
                </a:solidFill>
              </a:rPr>
              <a:t>(Additional)</a:t>
            </a:r>
          </a:p>
          <a:p>
            <a:r>
              <a:rPr lang="en-US" sz="1400" dirty="0" smtClean="0"/>
              <a:t>PARCC</a:t>
            </a:r>
            <a:r>
              <a:rPr lang="en-US" sz="1400" dirty="0"/>
              <a:t>: </a:t>
            </a:r>
            <a:r>
              <a:rPr lang="en-US" sz="1400" dirty="0" err="1"/>
              <a:t>i</a:t>
            </a:r>
            <a:r>
              <a:rPr lang="en-US" sz="1400" dirty="0"/>
              <a:t>) Tasks may involve polynomial, exponential, logarithmic, and trigonometric functions ii) Tasks may involve recognizing even and odd functions</a:t>
            </a:r>
            <a:r>
              <a:rPr lang="en-US" sz="1400" dirty="0" smtClean="0"/>
              <a:t>.</a:t>
            </a:r>
          </a:p>
          <a:p>
            <a:endParaRPr lang="en-US" sz="1400" dirty="0"/>
          </a:p>
          <a:p>
            <a:r>
              <a:rPr lang="en-US" sz="1400" b="1" dirty="0"/>
              <a:t>F-IF.C.7</a:t>
            </a:r>
            <a:r>
              <a:rPr lang="en-US" sz="1400" dirty="0"/>
              <a:t> Graph functions expressed symbolically and show key features of the graph, by hand in simple cases and using technology for more complicated </a:t>
            </a:r>
            <a:r>
              <a:rPr lang="en-US" sz="1400" dirty="0" smtClean="0"/>
              <a:t>cases.</a:t>
            </a:r>
          </a:p>
          <a:p>
            <a:r>
              <a:rPr lang="en-US" sz="1400" b="1" dirty="0"/>
              <a:t>e.</a:t>
            </a:r>
            <a:r>
              <a:rPr lang="en-US" sz="1400" dirty="0"/>
              <a:t> Graph exponential and logarithmic functions, showing intercepts and end behavior, and trigonometric functions, showing period, midline, and amplitude. </a:t>
            </a:r>
            <a:r>
              <a:rPr lang="en-US" sz="1400" dirty="0" smtClean="0">
                <a:solidFill>
                  <a:schemeClr val="tx2"/>
                </a:solidFill>
              </a:rPr>
              <a:t>(Supporting)</a:t>
            </a:r>
          </a:p>
          <a:p>
            <a:endParaRPr lang="en-US" sz="1400" dirty="0"/>
          </a:p>
          <a:p>
            <a:r>
              <a:rPr lang="en-US" sz="1400" b="1" dirty="0"/>
              <a:t>F-IF.C.9</a:t>
            </a:r>
            <a:r>
              <a:rPr lang="en-US" sz="1400" dirty="0"/>
              <a:t> Compare properties of two functions each represented in a different way (algebraically, graphically, numerically in tables, or by verbal descriptions). For example, given a graph of one quadratic function and an algebraic expression for another, say which has the larger maximum. (Shared with A1</a:t>
            </a:r>
            <a:r>
              <a:rPr lang="en-US" sz="1400" dirty="0" smtClean="0"/>
              <a:t>) </a:t>
            </a:r>
            <a:r>
              <a:rPr lang="en-US" sz="1400" dirty="0">
                <a:solidFill>
                  <a:schemeClr val="tx2"/>
                </a:solidFill>
              </a:rPr>
              <a:t>(Supporting)</a:t>
            </a:r>
          </a:p>
          <a:p>
            <a:r>
              <a:rPr lang="en-US" sz="1400" b="1" dirty="0" smtClean="0"/>
              <a:t> </a:t>
            </a:r>
            <a:r>
              <a:rPr lang="en-US" sz="1400" b="1" dirty="0"/>
              <a:t>PARCC:</a:t>
            </a:r>
            <a:r>
              <a:rPr lang="en-US" sz="1400" dirty="0"/>
              <a:t> Tasks may involve polynomial, exponential, logarithmic and trigonometric functions. </a:t>
            </a:r>
            <a:endParaRPr lang="en-US" sz="1400" dirty="0" smtClean="0"/>
          </a:p>
          <a:p>
            <a:endParaRPr lang="en-US" sz="1400" dirty="0"/>
          </a:p>
          <a:p>
            <a:r>
              <a:rPr lang="en-US" sz="1400" b="1" dirty="0"/>
              <a:t>F-IF.B.4 </a:t>
            </a:r>
            <a:r>
              <a:rPr lang="en-US" sz="1400" dirty="0"/>
              <a:t>For a function that models a relationship between two quantities, interpret key features of graphs and tables in terms of the quantities, and sketch graphs showing key features given a verbal description of the relationship. Key features include: intercepts; intervals where the function is increasing, decreasing, positive, or negative; relative maximums and minimums; symmetries; end behavior; and periodicity. (Shared with A1) </a:t>
            </a:r>
            <a:r>
              <a:rPr lang="en-US" sz="1400" dirty="0" smtClean="0">
                <a:solidFill>
                  <a:srgbClr val="C00000"/>
                </a:solidFill>
              </a:rPr>
              <a:t>(Major)</a:t>
            </a:r>
          </a:p>
          <a:p>
            <a:r>
              <a:rPr lang="en-US" sz="1400" b="1" dirty="0" smtClean="0"/>
              <a:t>PARCC</a:t>
            </a:r>
            <a:r>
              <a:rPr lang="en-US" sz="1400" dirty="0"/>
              <a:t>: </a:t>
            </a:r>
            <a:r>
              <a:rPr lang="en-US" sz="1400" dirty="0" err="1"/>
              <a:t>i</a:t>
            </a:r>
            <a:r>
              <a:rPr lang="en-US" sz="1400" dirty="0"/>
              <a:t>) Tasks have a real-world context. ii) Tasks may involve polynomial, exponential, logarithmic, and trigonometric functions. </a:t>
            </a:r>
            <a:endParaRPr lang="en-US" sz="1400" dirty="0" smtClean="0"/>
          </a:p>
          <a:p>
            <a:endParaRPr lang="en-US" sz="1400" dirty="0"/>
          </a:p>
          <a:p>
            <a:r>
              <a:rPr lang="en-US" sz="1400" b="1" dirty="0" smtClean="0"/>
              <a:t>F-IF.B.6</a:t>
            </a:r>
            <a:r>
              <a:rPr lang="en-US" sz="1400" dirty="0" smtClean="0"/>
              <a:t> </a:t>
            </a:r>
            <a:r>
              <a:rPr lang="en-US" sz="1400" dirty="0"/>
              <a:t>Calculate and interpret the average rate of change of a function (presented symbolically or as a table) over a specified interval. Estimate the rate of change from a graph. (Shared with A1) </a:t>
            </a:r>
            <a:r>
              <a:rPr lang="en-US" sz="1400" dirty="0">
                <a:solidFill>
                  <a:srgbClr val="C00000"/>
                </a:solidFill>
              </a:rPr>
              <a:t>(Major)</a:t>
            </a:r>
          </a:p>
          <a:p>
            <a:r>
              <a:rPr lang="en-US" sz="1400" dirty="0" smtClean="0"/>
              <a:t>PARCC</a:t>
            </a:r>
            <a:r>
              <a:rPr lang="en-US" sz="1400" dirty="0"/>
              <a:t>: </a:t>
            </a:r>
            <a:r>
              <a:rPr lang="en-US" sz="1400" dirty="0" err="1"/>
              <a:t>i</a:t>
            </a:r>
            <a:r>
              <a:rPr lang="en-US" sz="1400" dirty="0"/>
              <a:t>) Tasks have a real-world context. ii)Tasks may involve polynomial, exponential, logarithmic, and trigonometric functions</a:t>
            </a:r>
            <a:r>
              <a:rPr lang="en-US" sz="1400" dirty="0" smtClean="0"/>
              <a:t>.</a:t>
            </a:r>
          </a:p>
          <a:p>
            <a:endParaRPr lang="en-US" sz="1400" dirty="0"/>
          </a:p>
          <a:p>
            <a:r>
              <a:rPr lang="en-US" sz="1400" b="1" dirty="0"/>
              <a:t> S-ID.B.6 </a:t>
            </a:r>
            <a:r>
              <a:rPr lang="en-US" sz="1400" b="1" dirty="0" smtClean="0"/>
              <a:t> </a:t>
            </a:r>
            <a:r>
              <a:rPr lang="en-US" sz="1400" dirty="0" smtClean="0"/>
              <a:t>Fit function to data.  </a:t>
            </a:r>
            <a:r>
              <a:rPr lang="en-US" sz="1400" dirty="0">
                <a:solidFill>
                  <a:schemeClr val="tx2"/>
                </a:solidFill>
              </a:rPr>
              <a:t>(Supporting)</a:t>
            </a:r>
            <a:endParaRPr lang="en-US" sz="1400" dirty="0"/>
          </a:p>
        </p:txBody>
      </p:sp>
      <p:sp>
        <p:nvSpPr>
          <p:cNvPr id="6" name="5-Point Star 5"/>
          <p:cNvSpPr/>
          <p:nvPr/>
        </p:nvSpPr>
        <p:spPr>
          <a:xfrm>
            <a:off x="3733800" y="2133600"/>
            <a:ext cx="152400" cy="1524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218997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52400"/>
            <a:ext cx="6934200" cy="923330"/>
          </a:xfrm>
          <a:prstGeom prst="rect">
            <a:avLst/>
          </a:prstGeom>
        </p:spPr>
        <p:txBody>
          <a:bodyPr wrap="square">
            <a:spAutoFit/>
          </a:bodyPr>
          <a:lstStyle/>
          <a:p>
            <a:r>
              <a:rPr lang="en-US" dirty="0"/>
              <a:t>Students formalize the periodicity, frequency, phase shift, midline, and amplitude of a general sinusoidal function by understanding how the parameters </a:t>
            </a:r>
            <a:r>
              <a:rPr lang="en-US" dirty="0" smtClean="0"/>
              <a:t>𝐴, 𝜔, </a:t>
            </a:r>
            <a:r>
              <a:rPr lang="en-US" dirty="0"/>
              <a:t>ℎ, and </a:t>
            </a:r>
            <a:r>
              <a:rPr lang="en-US" dirty="0" smtClean="0"/>
              <a:t>𝑘 </a:t>
            </a:r>
            <a:r>
              <a:rPr lang="en-US" dirty="0"/>
              <a:t>in the formula </a:t>
            </a:r>
            <a:r>
              <a:rPr lang="en-US" dirty="0" smtClean="0"/>
              <a:t>𝑓</a:t>
            </a:r>
            <a:r>
              <a:rPr lang="en-US" dirty="0"/>
              <a:t>(</a:t>
            </a:r>
            <a:r>
              <a:rPr lang="en-US" dirty="0" smtClean="0"/>
              <a:t>𝑥) </a:t>
            </a:r>
            <a:r>
              <a:rPr lang="en-US" dirty="0"/>
              <a:t>= </a:t>
            </a:r>
            <a:r>
              <a:rPr lang="en-US" dirty="0" smtClean="0"/>
              <a:t>𝐴 sin(𝜔(𝑥 </a:t>
            </a:r>
            <a:r>
              <a:rPr lang="en-US" dirty="0"/>
              <a:t>− ℎ</a:t>
            </a:r>
            <a:r>
              <a:rPr lang="en-US" dirty="0" smtClean="0"/>
              <a:t>)) </a:t>
            </a:r>
            <a:r>
              <a:rPr lang="en-US" dirty="0"/>
              <a:t>+ </a:t>
            </a:r>
            <a:r>
              <a:rPr lang="en-US" dirty="0" smtClean="0"/>
              <a:t>k</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77" t="7216" r="31903" b="13402"/>
          <a:stretch/>
        </p:blipFill>
        <p:spPr bwMode="auto">
          <a:xfrm>
            <a:off x="1371600" y="1256899"/>
            <a:ext cx="3935285" cy="5135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3276600"/>
            <a:ext cx="1752600" cy="646331"/>
          </a:xfrm>
          <a:prstGeom prst="rect">
            <a:avLst/>
          </a:prstGeom>
          <a:noFill/>
        </p:spPr>
        <p:txBody>
          <a:bodyPr wrap="square" rtlCol="0">
            <a:spAutoFit/>
          </a:bodyPr>
          <a:lstStyle/>
          <a:p>
            <a:r>
              <a:rPr lang="en-US" dirty="0" smtClean="0"/>
              <a:t>Algebra II Sample Item</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523" t="12684" r="29524" b="4351"/>
          <a:stretch/>
        </p:blipFill>
        <p:spPr bwMode="auto">
          <a:xfrm>
            <a:off x="5252767" y="1889359"/>
            <a:ext cx="3396965" cy="3870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957179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01" t="26923" r="35460" b="65385"/>
          <a:stretch/>
        </p:blipFill>
        <p:spPr bwMode="auto">
          <a:xfrm>
            <a:off x="-76200" y="609600"/>
            <a:ext cx="97536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875" t="11616" r="35635" b="28964"/>
          <a:stretch/>
        </p:blipFill>
        <p:spPr bwMode="auto">
          <a:xfrm>
            <a:off x="990600" y="1981200"/>
            <a:ext cx="5715000" cy="463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9600" y="228600"/>
            <a:ext cx="4343400" cy="369332"/>
          </a:xfrm>
          <a:prstGeom prst="rect">
            <a:avLst/>
          </a:prstGeom>
          <a:noFill/>
        </p:spPr>
        <p:txBody>
          <a:bodyPr wrap="square" rtlCol="0">
            <a:spAutoFit/>
          </a:bodyPr>
          <a:lstStyle/>
          <a:p>
            <a:r>
              <a:rPr lang="en-US" dirty="0" smtClean="0"/>
              <a:t>Beyond the Pythagorean Identities…</a:t>
            </a:r>
            <a:endParaRPr lang="en-US" dirty="0"/>
          </a:p>
        </p:txBody>
      </p:sp>
      <p:sp>
        <p:nvSpPr>
          <p:cNvPr id="7" name="TextBox 6"/>
          <p:cNvSpPr txBox="1"/>
          <p:nvPr/>
        </p:nvSpPr>
        <p:spPr>
          <a:xfrm>
            <a:off x="7086600" y="6400800"/>
            <a:ext cx="1524000" cy="369332"/>
          </a:xfrm>
          <a:prstGeom prst="rect">
            <a:avLst/>
          </a:prstGeom>
          <a:noFill/>
        </p:spPr>
        <p:txBody>
          <a:bodyPr wrap="square" rtlCol="0">
            <a:spAutoFit/>
          </a:bodyPr>
          <a:lstStyle/>
          <a:p>
            <a:r>
              <a:rPr lang="en-US" dirty="0" smtClean="0">
                <a:hlinkClick r:id="rId4" action="ppaction://hlinksldjump"/>
              </a:rPr>
              <a:t>BACK</a:t>
            </a:r>
            <a:endParaRPr lang="en-US" dirty="0"/>
          </a:p>
        </p:txBody>
      </p:sp>
    </p:spTree>
    <p:extLst>
      <p:ext uri="{BB962C8B-B14F-4D97-AF65-F5344CB8AC3E}">
        <p14:creationId xmlns:p14="http://schemas.microsoft.com/office/powerpoint/2010/main" val="2811289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2590800" y="4572000"/>
            <a:ext cx="1143000" cy="338554"/>
          </a:xfrm>
          <a:prstGeom prst="rect">
            <a:avLst/>
          </a:prstGeom>
          <a:noFill/>
        </p:spPr>
        <p:txBody>
          <a:bodyPr wrap="square" rtlCol="0">
            <a:spAutoFit/>
          </a:bodyPr>
          <a:lstStyle/>
          <a:p>
            <a:r>
              <a:rPr lang="en-US" sz="1600" dirty="0" smtClean="0"/>
              <a:t>8</a:t>
            </a:r>
            <a:r>
              <a:rPr lang="en-US" sz="1600" baseline="30000" dirty="0" smtClean="0"/>
              <a:t>th</a:t>
            </a:r>
            <a:r>
              <a:rPr lang="en-US" sz="1600" dirty="0" smtClean="0"/>
              <a:t> grade</a:t>
            </a:r>
            <a:endParaRPr lang="en-US" sz="1600" dirty="0"/>
          </a:p>
        </p:txBody>
      </p:sp>
      <p:sp>
        <p:nvSpPr>
          <p:cNvPr id="53" name="TextBox 52"/>
          <p:cNvSpPr txBox="1"/>
          <p:nvPr/>
        </p:nvSpPr>
        <p:spPr>
          <a:xfrm>
            <a:off x="3619500" y="5410200"/>
            <a:ext cx="1143000" cy="338554"/>
          </a:xfrm>
          <a:prstGeom prst="rect">
            <a:avLst/>
          </a:prstGeom>
          <a:noFill/>
        </p:spPr>
        <p:txBody>
          <a:bodyPr wrap="square" rtlCol="0">
            <a:spAutoFit/>
          </a:bodyPr>
          <a:lstStyle/>
          <a:p>
            <a:r>
              <a:rPr lang="en-US" sz="1600" dirty="0" smtClean="0"/>
              <a:t>Algebra I</a:t>
            </a:r>
            <a:endParaRPr lang="en-US" sz="1600" dirty="0"/>
          </a:p>
        </p:txBody>
      </p:sp>
      <p:sp>
        <p:nvSpPr>
          <p:cNvPr id="2" name="Rectangle 1"/>
          <p:cNvSpPr/>
          <p:nvPr/>
        </p:nvSpPr>
        <p:spPr>
          <a:xfrm>
            <a:off x="5257800" y="0"/>
            <a:ext cx="4475113"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Functions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381000" y="280737"/>
            <a:ext cx="3810000" cy="2677656"/>
          </a:xfrm>
          <a:prstGeom prst="rect">
            <a:avLst/>
          </a:prstGeom>
          <a:noFill/>
        </p:spPr>
        <p:txBody>
          <a:bodyPr wrap="square" rtlCol="0">
            <a:spAutoFit/>
          </a:bodyPr>
          <a:lstStyle/>
          <a:p>
            <a:pPr marL="285750" indent="-285750">
              <a:buFont typeface="Arial" panose="020B0604020202020204" pitchFamily="34" charset="0"/>
              <a:buChar char="•"/>
            </a:pPr>
            <a:r>
              <a:rPr lang="en-US" sz="1400" dirty="0"/>
              <a:t>Introduced to functions, a rule that assigns to each input exactly one output. </a:t>
            </a:r>
          </a:p>
          <a:p>
            <a:pPr marL="285750" indent="-285750">
              <a:buFont typeface="Arial" panose="020B0604020202020204" pitchFamily="34" charset="0"/>
              <a:buChar char="•"/>
            </a:pPr>
            <a:r>
              <a:rPr lang="en-US" sz="1400" dirty="0"/>
              <a:t>Compare properties of two functions each represented in a different way (algebraically, graphically, tables, verbal) and describe how aspects of the functions are reflected (where function is increasing, decreasing, linear or non-linear)</a:t>
            </a:r>
          </a:p>
          <a:p>
            <a:pPr marL="285750" indent="-285750">
              <a:buFont typeface="Arial" panose="020B0604020202020204" pitchFamily="34" charset="0"/>
              <a:buChar char="•"/>
            </a:pPr>
            <a:r>
              <a:rPr lang="en-US" sz="1400" dirty="0"/>
              <a:t>Linear functions, interpret rate of change and y-intercept.. </a:t>
            </a:r>
            <a:endParaRPr lang="en-US" sz="1400" dirty="0" smtClean="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
        <p:nvSpPr>
          <p:cNvPr id="15" name="Content Placeholder 2"/>
          <p:cNvSpPr>
            <a:spLocks noGrp="1"/>
          </p:cNvSpPr>
          <p:nvPr>
            <p:ph idx="1"/>
          </p:nvPr>
        </p:nvSpPr>
        <p:spPr>
          <a:xfrm>
            <a:off x="4572000" y="1720318"/>
            <a:ext cx="4267200" cy="3613681"/>
          </a:xfrm>
        </p:spPr>
        <p:txBody>
          <a:bodyPr>
            <a:normAutofit fontScale="70000" lnSpcReduction="20000"/>
          </a:bodyPr>
          <a:lstStyle/>
          <a:p>
            <a:pPr>
              <a:buFont typeface="Arial" panose="020B0604020202020204" pitchFamily="34" charset="0"/>
              <a:buChar char="•"/>
            </a:pPr>
            <a:r>
              <a:rPr lang="en-US" sz="1800" dirty="0"/>
              <a:t>Function notation, domain and range.</a:t>
            </a:r>
          </a:p>
          <a:p>
            <a:r>
              <a:rPr lang="en-US" sz="1800" dirty="0"/>
              <a:t>Graph linear, quadratic, square root, cube root and piecewise (absolute value and step)</a:t>
            </a:r>
          </a:p>
          <a:p>
            <a:pPr>
              <a:buFont typeface="Arial" panose="020B0604020202020204" pitchFamily="34" charset="0"/>
              <a:buChar char="•"/>
            </a:pPr>
            <a:r>
              <a:rPr lang="en-US" sz="1800" dirty="0" smtClean="0"/>
              <a:t>Evaluating </a:t>
            </a:r>
            <a:r>
              <a:rPr lang="en-US" sz="1800" dirty="0"/>
              <a:t>exponential expressions and graphing exponential functions with a domain of the integers. </a:t>
            </a:r>
            <a:endParaRPr lang="en-US" sz="1800" dirty="0" smtClean="0"/>
          </a:p>
          <a:p>
            <a:pPr>
              <a:buFont typeface="Arial" panose="020B0604020202020204" pitchFamily="34" charset="0"/>
              <a:buChar char="•"/>
            </a:pPr>
            <a:r>
              <a:rPr lang="en-US" sz="1800" dirty="0" smtClean="0"/>
              <a:t>Explaining the effects of transformations on the graphs of functions. </a:t>
            </a:r>
          </a:p>
          <a:p>
            <a:pPr>
              <a:buFont typeface="Arial" panose="020B0604020202020204" pitchFamily="34" charset="0"/>
              <a:buChar char="•"/>
            </a:pPr>
            <a:r>
              <a:rPr lang="en-US" sz="1800" dirty="0" smtClean="0"/>
              <a:t>Interpreting/comparing  key features: rate of change, intercepts, max/</a:t>
            </a:r>
            <a:r>
              <a:rPr lang="en-US" sz="1800" dirty="0" err="1" smtClean="0"/>
              <a:t>mins</a:t>
            </a:r>
            <a:r>
              <a:rPr lang="en-US" sz="1800" dirty="0" smtClean="0"/>
              <a:t>, increasing and decreasing intervals, symmetries (linear, quadratic, square root, cube root, piece-wise and exponential)</a:t>
            </a:r>
          </a:p>
          <a:p>
            <a:pPr>
              <a:buFont typeface="Arial" panose="020B0604020202020204" pitchFamily="34" charset="0"/>
              <a:buChar char="•"/>
            </a:pPr>
            <a:r>
              <a:rPr lang="en-US" sz="1800" dirty="0" smtClean="0"/>
              <a:t> Modeling </a:t>
            </a:r>
            <a:r>
              <a:rPr lang="en-US" sz="1800" dirty="0"/>
              <a:t>data using exponential functions </a:t>
            </a:r>
            <a:r>
              <a:rPr lang="en-US" sz="1800" dirty="0" smtClean="0"/>
              <a:t> (growth and decay, interest)</a:t>
            </a:r>
            <a:endParaRPr lang="en-US" sz="1800" dirty="0"/>
          </a:p>
          <a:p>
            <a:pPr>
              <a:buFont typeface="Arial" panose="020B0604020202020204" pitchFamily="34" charset="0"/>
              <a:buChar char="•"/>
            </a:pPr>
            <a:r>
              <a:rPr lang="en-US" sz="1800" dirty="0"/>
              <a:t>Selecting an appropriate function to model </a:t>
            </a:r>
            <a:r>
              <a:rPr lang="en-US" sz="1800" dirty="0" smtClean="0"/>
              <a:t>data (linear, quadratic and exponential) </a:t>
            </a:r>
          </a:p>
          <a:p>
            <a:r>
              <a:rPr lang="en-US" sz="1800" dirty="0"/>
              <a:t>Identifying arithmetic and geometric sequences and writing recursive and explicit formulas for the sequences.</a:t>
            </a:r>
          </a:p>
          <a:p>
            <a:pPr>
              <a:buFont typeface="Arial" panose="020B0604020202020204" pitchFamily="34" charset="0"/>
              <a:buChar char="•"/>
            </a:pPr>
            <a:endParaRPr lang="en-US" sz="1800" dirty="0"/>
          </a:p>
          <a:p>
            <a:endParaRPr lang="en-US" sz="1800" dirty="0"/>
          </a:p>
        </p:txBody>
      </p:sp>
    </p:spTree>
    <p:extLst>
      <p:ext uri="{BB962C8B-B14F-4D97-AF65-F5344CB8AC3E}">
        <p14:creationId xmlns:p14="http://schemas.microsoft.com/office/powerpoint/2010/main" val="2566503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P spid="3" grpId="0"/>
      <p:bldP spid="1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69334"/>
            <a:ext cx="2480166" cy="369332"/>
          </a:xfrm>
          <a:prstGeom prst="rect">
            <a:avLst/>
          </a:prstGeom>
        </p:spPr>
        <p:txBody>
          <a:bodyPr wrap="none">
            <a:spAutoFit/>
          </a:bodyPr>
          <a:lstStyle/>
          <a:p>
            <a:r>
              <a:rPr lang="en-US" dirty="0" smtClean="0"/>
              <a:t>High School - Functions  </a:t>
            </a:r>
            <a:endParaRPr lang="en-US" dirty="0"/>
          </a:p>
        </p:txBody>
      </p:sp>
      <p:sp>
        <p:nvSpPr>
          <p:cNvPr id="6" name="TextBox 5"/>
          <p:cNvSpPr txBox="1"/>
          <p:nvPr/>
        </p:nvSpPr>
        <p:spPr>
          <a:xfrm>
            <a:off x="533400" y="441299"/>
            <a:ext cx="6553200" cy="369332"/>
          </a:xfrm>
          <a:prstGeom prst="rect">
            <a:avLst/>
          </a:prstGeom>
          <a:noFill/>
        </p:spPr>
        <p:txBody>
          <a:bodyPr wrap="square" rtlCol="0">
            <a:spAutoFit/>
          </a:bodyPr>
          <a:lstStyle/>
          <a:p>
            <a:r>
              <a:rPr lang="en-US" dirty="0" smtClean="0"/>
              <a:t>Interpreting Functions (F-IF)</a:t>
            </a:r>
            <a:endParaRPr lang="en-US" dirty="0"/>
          </a:p>
        </p:txBody>
      </p:sp>
      <p:sp>
        <p:nvSpPr>
          <p:cNvPr id="8" name="TextBox 7"/>
          <p:cNvSpPr txBox="1"/>
          <p:nvPr/>
        </p:nvSpPr>
        <p:spPr>
          <a:xfrm>
            <a:off x="533400" y="799995"/>
            <a:ext cx="8229600" cy="1661993"/>
          </a:xfrm>
          <a:prstGeom prst="rect">
            <a:avLst/>
          </a:prstGeom>
          <a:noFill/>
          <a:ln>
            <a:solidFill>
              <a:schemeClr val="tx1"/>
            </a:solidFill>
          </a:ln>
        </p:spPr>
        <p:txBody>
          <a:bodyPr wrap="square" rtlCol="0">
            <a:spAutoFit/>
          </a:bodyPr>
          <a:lstStyle/>
          <a:p>
            <a:pPr marL="342900" indent="-342900">
              <a:buAutoNum type="alphaUcPeriod"/>
            </a:pPr>
            <a:r>
              <a:rPr lang="en-US" sz="1600" dirty="0" smtClean="0"/>
              <a:t>Understand the concept of a function and use function notation. </a:t>
            </a:r>
            <a:r>
              <a:rPr lang="en-US" sz="1600" dirty="0" smtClean="0">
                <a:solidFill>
                  <a:schemeClr val="accent1"/>
                </a:solidFill>
              </a:rPr>
              <a:t>(Supporting)</a:t>
            </a:r>
            <a:r>
              <a:rPr lang="en-US" sz="1600" dirty="0" smtClean="0">
                <a:solidFill>
                  <a:schemeClr val="accent3"/>
                </a:solidFill>
              </a:rPr>
              <a:t> </a:t>
            </a:r>
          </a:p>
          <a:p>
            <a:endParaRPr lang="en-US" sz="1600" dirty="0" smtClean="0">
              <a:solidFill>
                <a:schemeClr val="accent3"/>
              </a:solidFill>
            </a:endParaRPr>
          </a:p>
          <a:p>
            <a:r>
              <a:rPr lang="en-US" sz="1400" b="1" dirty="0"/>
              <a:t>F-IF.A.3 </a:t>
            </a:r>
            <a:r>
              <a:rPr lang="en-US" sz="1400" dirty="0"/>
              <a:t>Recognize that sequences are functions, sometimes defined recursively, whose domain is a subset of the integers. For example, the Fibonacci sequence is defined recursively by f(0) = f(1) = 1, f(n+1) = f(n) + f(n-1) for n ≥ 1. </a:t>
            </a:r>
            <a:r>
              <a:rPr lang="en-US" sz="1400" b="1" dirty="0"/>
              <a:t>(Shared with A1) </a:t>
            </a:r>
            <a:endParaRPr lang="en-US" sz="1400" b="1" dirty="0" smtClean="0"/>
          </a:p>
          <a:p>
            <a:r>
              <a:rPr lang="en-US" sz="1400" dirty="0" smtClean="0"/>
              <a:t>PARCC</a:t>
            </a:r>
            <a:r>
              <a:rPr lang="en-US" sz="1400" dirty="0"/>
              <a:t>: </a:t>
            </a:r>
            <a:r>
              <a:rPr lang="en-US" sz="1400" dirty="0" err="1"/>
              <a:t>i</a:t>
            </a:r>
            <a:r>
              <a:rPr lang="en-US" sz="1400" dirty="0"/>
              <a:t>) This standard is supporting work in Algebra II. This standard should support the major work in F-BF.2 for coherence.</a:t>
            </a:r>
          </a:p>
        </p:txBody>
      </p:sp>
      <p:sp>
        <p:nvSpPr>
          <p:cNvPr id="9" name="TextBox 8"/>
          <p:cNvSpPr txBox="1"/>
          <p:nvPr/>
        </p:nvSpPr>
        <p:spPr>
          <a:xfrm>
            <a:off x="533400" y="2819400"/>
            <a:ext cx="8229600" cy="3354765"/>
          </a:xfrm>
          <a:prstGeom prst="rect">
            <a:avLst/>
          </a:prstGeom>
          <a:noFill/>
          <a:ln>
            <a:solidFill>
              <a:schemeClr val="tx1"/>
            </a:solidFill>
          </a:ln>
        </p:spPr>
        <p:txBody>
          <a:bodyPr wrap="square" rtlCol="0">
            <a:spAutoFit/>
          </a:bodyPr>
          <a:lstStyle/>
          <a:p>
            <a:r>
              <a:rPr lang="en-US" sz="1600" dirty="0" smtClean="0"/>
              <a:t>B.  Interpret functions that arise in applications in terms of the context.  </a:t>
            </a:r>
            <a:r>
              <a:rPr lang="en-US" sz="1600" dirty="0" smtClean="0">
                <a:solidFill>
                  <a:srgbClr val="FF0000"/>
                </a:solidFill>
              </a:rPr>
              <a:t>(Major) </a:t>
            </a:r>
          </a:p>
          <a:p>
            <a:endParaRPr lang="en-US" sz="1400" dirty="0" smtClean="0"/>
          </a:p>
          <a:p>
            <a:r>
              <a:rPr lang="en-US" sz="1400" b="1" dirty="0" smtClean="0"/>
              <a:t>F-IF.B.4</a:t>
            </a:r>
            <a:r>
              <a:rPr lang="en-US" sz="1400" dirty="0" smtClean="0"/>
              <a:t> </a:t>
            </a:r>
            <a:r>
              <a:rPr lang="en-US" sz="1400" dirty="0"/>
              <a:t>For a function that models a relationship between two quantities, </a:t>
            </a:r>
            <a:r>
              <a:rPr lang="en-US" sz="1400" dirty="0">
                <a:solidFill>
                  <a:srgbClr val="FF0000"/>
                </a:solidFill>
              </a:rPr>
              <a:t>interpret key features </a:t>
            </a:r>
            <a:r>
              <a:rPr lang="en-US" sz="1400" dirty="0"/>
              <a:t>of graphs and tables in terms of the quantities, and sketch graphs showing key features given a verbal description of the relationship. Key features include: intercepts; intervals where the function is increasing, decreasing, positive, or negative; relative maximums and minimums; symmetries; end behavior; and periodicity. </a:t>
            </a:r>
            <a:r>
              <a:rPr lang="en-US" sz="1400" b="1" dirty="0"/>
              <a:t>(Shared with A1) </a:t>
            </a:r>
            <a:endParaRPr lang="en-US" sz="1400" b="1" dirty="0" smtClean="0"/>
          </a:p>
          <a:p>
            <a:endParaRPr lang="en-US" sz="1400" b="1" dirty="0"/>
          </a:p>
          <a:p>
            <a:r>
              <a:rPr lang="en-US" sz="1400" b="1" dirty="0" smtClean="0"/>
              <a:t>PARCC</a:t>
            </a:r>
            <a:r>
              <a:rPr lang="en-US" sz="1400" dirty="0"/>
              <a:t>: </a:t>
            </a:r>
            <a:r>
              <a:rPr lang="en-US" sz="1400" dirty="0" err="1"/>
              <a:t>i</a:t>
            </a:r>
            <a:r>
              <a:rPr lang="en-US" sz="1400" dirty="0"/>
              <a:t>) Tasks have a real-world context. ii) Tasks may involve </a:t>
            </a:r>
            <a:r>
              <a:rPr lang="en-US" sz="1400" dirty="0">
                <a:solidFill>
                  <a:srgbClr val="FF0000"/>
                </a:solidFill>
              </a:rPr>
              <a:t>polynomial, exponential, logarithmic, and trigonometric functions. </a:t>
            </a:r>
            <a:endParaRPr lang="en-US" sz="1400" dirty="0" smtClean="0">
              <a:solidFill>
                <a:srgbClr val="FF0000"/>
              </a:solidFill>
            </a:endParaRPr>
          </a:p>
          <a:p>
            <a:endParaRPr lang="en-US" sz="1400" dirty="0"/>
          </a:p>
          <a:p>
            <a:r>
              <a:rPr lang="en-US" sz="1400" b="1" dirty="0" smtClean="0"/>
              <a:t>F-IF.B.6 </a:t>
            </a:r>
            <a:r>
              <a:rPr lang="en-US" sz="1400" dirty="0"/>
              <a:t>Calculate and interpret the </a:t>
            </a:r>
            <a:r>
              <a:rPr lang="en-US" sz="1400" dirty="0">
                <a:solidFill>
                  <a:srgbClr val="FF0000"/>
                </a:solidFill>
              </a:rPr>
              <a:t>average rate of change </a:t>
            </a:r>
            <a:r>
              <a:rPr lang="en-US" sz="1400" dirty="0"/>
              <a:t>of a function (presented symbolically or as a table) over a specified interval. Estimate the rate of change from a graph. </a:t>
            </a:r>
            <a:r>
              <a:rPr lang="en-US" sz="1400" b="1" dirty="0"/>
              <a:t>(Shared with A1</a:t>
            </a:r>
            <a:r>
              <a:rPr lang="en-US" sz="1400" b="1" dirty="0" smtClean="0"/>
              <a:t>)</a:t>
            </a:r>
          </a:p>
          <a:p>
            <a:endParaRPr lang="en-US" sz="1400" b="1" dirty="0"/>
          </a:p>
          <a:p>
            <a:r>
              <a:rPr lang="en-US" sz="1400" b="1" dirty="0" smtClean="0"/>
              <a:t> </a:t>
            </a:r>
            <a:r>
              <a:rPr lang="en-US" sz="1400" b="1" dirty="0"/>
              <a:t>PARCC</a:t>
            </a:r>
            <a:r>
              <a:rPr lang="en-US" sz="1400" dirty="0"/>
              <a:t>: </a:t>
            </a:r>
            <a:r>
              <a:rPr lang="en-US" sz="1400" dirty="0" err="1"/>
              <a:t>i</a:t>
            </a:r>
            <a:r>
              <a:rPr lang="en-US" sz="1400" dirty="0"/>
              <a:t>) Tasks have a real-world context. ii)Tasks may involve polynomial, exponential, logarithmic, and trigonometric functions.</a:t>
            </a:r>
            <a:endParaRPr lang="en-US" sz="1400" dirty="0" smtClean="0"/>
          </a:p>
        </p:txBody>
      </p:sp>
      <p:sp>
        <p:nvSpPr>
          <p:cNvPr id="2" name="5-Point Star 1"/>
          <p:cNvSpPr/>
          <p:nvPr/>
        </p:nvSpPr>
        <p:spPr>
          <a:xfrm>
            <a:off x="7387389" y="2895600"/>
            <a:ext cx="1524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634430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69334"/>
            <a:ext cx="2480166" cy="369332"/>
          </a:xfrm>
          <a:prstGeom prst="rect">
            <a:avLst/>
          </a:prstGeom>
        </p:spPr>
        <p:txBody>
          <a:bodyPr wrap="none">
            <a:spAutoFit/>
          </a:bodyPr>
          <a:lstStyle/>
          <a:p>
            <a:r>
              <a:rPr lang="en-US" dirty="0" smtClean="0"/>
              <a:t>High School - Functions  </a:t>
            </a:r>
            <a:endParaRPr lang="en-US" dirty="0"/>
          </a:p>
        </p:txBody>
      </p:sp>
      <p:sp>
        <p:nvSpPr>
          <p:cNvPr id="6" name="TextBox 5"/>
          <p:cNvSpPr txBox="1"/>
          <p:nvPr/>
        </p:nvSpPr>
        <p:spPr>
          <a:xfrm>
            <a:off x="533400" y="441299"/>
            <a:ext cx="6553200" cy="369332"/>
          </a:xfrm>
          <a:prstGeom prst="rect">
            <a:avLst/>
          </a:prstGeom>
          <a:noFill/>
        </p:spPr>
        <p:txBody>
          <a:bodyPr wrap="square" rtlCol="0">
            <a:spAutoFit/>
          </a:bodyPr>
          <a:lstStyle/>
          <a:p>
            <a:r>
              <a:rPr lang="en-US" dirty="0" smtClean="0"/>
              <a:t>Interpreting Functions (F-IF)</a:t>
            </a:r>
            <a:endParaRPr lang="en-US" dirty="0"/>
          </a:p>
        </p:txBody>
      </p:sp>
      <p:sp>
        <p:nvSpPr>
          <p:cNvPr id="8" name="TextBox 7"/>
          <p:cNvSpPr txBox="1"/>
          <p:nvPr/>
        </p:nvSpPr>
        <p:spPr>
          <a:xfrm>
            <a:off x="533400" y="799995"/>
            <a:ext cx="8229600" cy="5755422"/>
          </a:xfrm>
          <a:prstGeom prst="rect">
            <a:avLst/>
          </a:prstGeom>
          <a:noFill/>
          <a:ln>
            <a:solidFill>
              <a:schemeClr val="tx1"/>
            </a:solidFill>
          </a:ln>
        </p:spPr>
        <p:txBody>
          <a:bodyPr wrap="square" rtlCol="0">
            <a:spAutoFit/>
          </a:bodyPr>
          <a:lstStyle/>
          <a:p>
            <a:pPr marL="342900" indent="-342900">
              <a:buAutoNum type="alphaUcPeriod" startAt="3"/>
            </a:pPr>
            <a:r>
              <a:rPr lang="en-US" sz="1600" dirty="0" smtClean="0"/>
              <a:t>Analyze functions using different representations. </a:t>
            </a:r>
            <a:r>
              <a:rPr lang="en-US" sz="1600" dirty="0" smtClean="0">
                <a:solidFill>
                  <a:schemeClr val="accent1"/>
                </a:solidFill>
              </a:rPr>
              <a:t>(Supporting)</a:t>
            </a:r>
            <a:r>
              <a:rPr lang="en-US" sz="1600" dirty="0" smtClean="0">
                <a:solidFill>
                  <a:schemeClr val="accent3"/>
                </a:solidFill>
              </a:rPr>
              <a:t> </a:t>
            </a:r>
          </a:p>
          <a:p>
            <a:endParaRPr lang="en-US" sz="1600" dirty="0" smtClean="0">
              <a:solidFill>
                <a:schemeClr val="accent3"/>
              </a:solidFill>
            </a:endParaRPr>
          </a:p>
          <a:p>
            <a:r>
              <a:rPr lang="en-US" sz="1600" b="1" dirty="0"/>
              <a:t>F-IF.C.7 </a:t>
            </a:r>
            <a:r>
              <a:rPr lang="en-US" sz="1600" dirty="0"/>
              <a:t>Graph functions expressed symbolically and show key features of the graph, by hand in simple cases and using technology for more complicated cases</a:t>
            </a:r>
            <a:r>
              <a:rPr lang="en-US" sz="1600" dirty="0" smtClean="0"/>
              <a:t>.</a:t>
            </a:r>
          </a:p>
          <a:p>
            <a:r>
              <a:rPr lang="en-US" sz="1600" dirty="0" smtClean="0"/>
              <a:t> </a:t>
            </a:r>
            <a:r>
              <a:rPr lang="en-US" sz="1600" dirty="0"/>
              <a:t>c. Graph polynomial functions, identifying zeros when suitable factorizations are available, and showing end behavior</a:t>
            </a:r>
            <a:r>
              <a:rPr lang="en-US" sz="1600" dirty="0" smtClean="0"/>
              <a:t>.</a:t>
            </a:r>
          </a:p>
          <a:p>
            <a:r>
              <a:rPr lang="en-US" sz="1600" dirty="0" smtClean="0"/>
              <a:t> </a:t>
            </a:r>
            <a:r>
              <a:rPr lang="en-US" sz="1600" dirty="0"/>
              <a:t>e. Graph exponential and logarithmic functions, showing intercepts and end behavior, and trigonometric functions, showing period, midline, and amplitude. </a:t>
            </a:r>
            <a:endParaRPr lang="en-US" sz="1600" dirty="0" smtClean="0"/>
          </a:p>
          <a:p>
            <a:endParaRPr lang="en-US" sz="1600" dirty="0"/>
          </a:p>
          <a:p>
            <a:r>
              <a:rPr lang="en-US" sz="1600" b="1" dirty="0" smtClean="0"/>
              <a:t>F-IF.C.8</a:t>
            </a:r>
            <a:r>
              <a:rPr lang="en-US" sz="1600" dirty="0" smtClean="0"/>
              <a:t> </a:t>
            </a:r>
            <a:r>
              <a:rPr lang="en-US" sz="1600" dirty="0"/>
              <a:t>Write a function defined by an expression in different but equivalent forms to reveal and explain different properties of the function. </a:t>
            </a:r>
            <a:endParaRPr lang="en-US" sz="1600" dirty="0" smtClean="0"/>
          </a:p>
          <a:p>
            <a:r>
              <a:rPr lang="en-US" sz="1600" dirty="0" smtClean="0"/>
              <a:t>b</a:t>
            </a:r>
            <a:r>
              <a:rPr lang="en-US" sz="1600" dirty="0"/>
              <a:t>. </a:t>
            </a:r>
            <a:r>
              <a:rPr lang="en-US" sz="1600" dirty="0">
                <a:solidFill>
                  <a:srgbClr val="FF0000"/>
                </a:solidFill>
              </a:rPr>
              <a:t>Use the properties of exponents to interpret expressions for exponential functions</a:t>
            </a:r>
            <a:r>
              <a:rPr lang="en-US" sz="1600" dirty="0"/>
              <a:t>. For example, identify percent rate of change in functions such as y = (</a:t>
            </a:r>
            <a:r>
              <a:rPr lang="en-US" sz="1600" dirty="0" smtClean="0"/>
              <a:t>1.02)</a:t>
            </a:r>
            <a:r>
              <a:rPr lang="en-US" sz="1600" baseline="30000" dirty="0" smtClean="0"/>
              <a:t>t</a:t>
            </a:r>
            <a:r>
              <a:rPr lang="en-US" sz="1600" dirty="0" smtClean="0"/>
              <a:t> </a:t>
            </a:r>
            <a:r>
              <a:rPr lang="en-US" sz="1600" dirty="0"/>
              <a:t>, y = (</a:t>
            </a:r>
            <a:r>
              <a:rPr lang="en-US" sz="1600" dirty="0" smtClean="0"/>
              <a:t>0.97)</a:t>
            </a:r>
            <a:r>
              <a:rPr lang="en-US" sz="1600" baseline="30000" dirty="0" smtClean="0"/>
              <a:t>t</a:t>
            </a:r>
            <a:r>
              <a:rPr lang="en-US" sz="1600" dirty="0" smtClean="0"/>
              <a:t> </a:t>
            </a:r>
            <a:r>
              <a:rPr lang="en-US" sz="1600" dirty="0"/>
              <a:t>, </a:t>
            </a:r>
            <a:endParaRPr lang="en-US" sz="1600" dirty="0" smtClean="0"/>
          </a:p>
          <a:p>
            <a:r>
              <a:rPr lang="en-US" sz="1600" dirty="0" smtClean="0"/>
              <a:t>y </a:t>
            </a:r>
            <a:r>
              <a:rPr lang="en-US" sz="1600" dirty="0"/>
              <a:t>= (</a:t>
            </a:r>
            <a:r>
              <a:rPr lang="en-US" sz="1600" dirty="0" smtClean="0"/>
              <a:t>1.01</a:t>
            </a:r>
            <a:r>
              <a:rPr lang="en-US" sz="1600" baseline="30000" dirty="0" smtClean="0"/>
              <a:t>)12t,</a:t>
            </a:r>
            <a:r>
              <a:rPr lang="en-US" sz="1600" dirty="0" smtClean="0"/>
              <a:t> </a:t>
            </a:r>
            <a:r>
              <a:rPr lang="en-US" sz="1600" dirty="0"/>
              <a:t>y = (</a:t>
            </a:r>
            <a:r>
              <a:rPr lang="en-US" sz="1600" dirty="0" smtClean="0"/>
              <a:t>1.2</a:t>
            </a:r>
            <a:r>
              <a:rPr lang="en-US" sz="1600" baseline="30000" dirty="0" smtClean="0"/>
              <a:t>)t/10,</a:t>
            </a:r>
            <a:r>
              <a:rPr lang="en-US" sz="1600" dirty="0" smtClean="0"/>
              <a:t> </a:t>
            </a:r>
            <a:r>
              <a:rPr lang="en-US" sz="1600" dirty="0"/>
              <a:t>and classify them as representing exponential growth or decay</a:t>
            </a:r>
            <a:r>
              <a:rPr lang="en-US" sz="1600" dirty="0" smtClean="0"/>
              <a:t>.</a:t>
            </a:r>
          </a:p>
          <a:p>
            <a:endParaRPr lang="en-US" sz="1600" dirty="0"/>
          </a:p>
          <a:p>
            <a:r>
              <a:rPr lang="en-US" sz="1600" dirty="0" smtClean="0"/>
              <a:t> </a:t>
            </a:r>
            <a:r>
              <a:rPr lang="en-US" sz="1600" b="1" dirty="0"/>
              <a:t>NYSED</a:t>
            </a:r>
            <a:r>
              <a:rPr lang="en-US" sz="1600" dirty="0"/>
              <a:t>: Includes </a:t>
            </a:r>
            <a:r>
              <a:rPr lang="en-US" sz="1600" dirty="0" smtClean="0">
                <a:solidFill>
                  <a:srgbClr val="FF0000"/>
                </a:solidFill>
              </a:rPr>
              <a:t>A=Pe</a:t>
            </a:r>
            <a:r>
              <a:rPr lang="en-US" sz="1600" baseline="30000" dirty="0" smtClean="0">
                <a:solidFill>
                  <a:srgbClr val="FF0000"/>
                </a:solidFill>
              </a:rPr>
              <a:t>rt</a:t>
            </a:r>
            <a:r>
              <a:rPr lang="en-US" sz="1600" dirty="0" smtClean="0">
                <a:solidFill>
                  <a:srgbClr val="FF0000"/>
                </a:solidFill>
              </a:rPr>
              <a:t> </a:t>
            </a:r>
            <a:r>
              <a:rPr lang="en-US" sz="1600" dirty="0">
                <a:solidFill>
                  <a:srgbClr val="FF0000"/>
                </a:solidFill>
              </a:rPr>
              <a:t>and A=P(1+r/n</a:t>
            </a:r>
            <a:r>
              <a:rPr lang="en-US" sz="1600" dirty="0" smtClean="0">
                <a:solidFill>
                  <a:srgbClr val="FF0000"/>
                </a:solidFill>
              </a:rPr>
              <a:t>))</a:t>
            </a:r>
            <a:r>
              <a:rPr lang="en-US" sz="1600" baseline="30000" dirty="0" err="1" smtClean="0">
                <a:solidFill>
                  <a:srgbClr val="FF0000"/>
                </a:solidFill>
              </a:rPr>
              <a:t>nt</a:t>
            </a:r>
            <a:r>
              <a:rPr lang="en-US" sz="1600" dirty="0" smtClean="0">
                <a:solidFill>
                  <a:srgbClr val="FF0000"/>
                </a:solidFill>
              </a:rPr>
              <a:t> </a:t>
            </a:r>
          </a:p>
          <a:p>
            <a:endParaRPr lang="en-US" sz="1600" dirty="0"/>
          </a:p>
          <a:p>
            <a:r>
              <a:rPr lang="en-US" sz="1600" b="1" dirty="0" smtClean="0"/>
              <a:t>F-IF.C.9</a:t>
            </a:r>
            <a:r>
              <a:rPr lang="en-US" sz="1600" dirty="0" smtClean="0"/>
              <a:t> </a:t>
            </a:r>
            <a:r>
              <a:rPr lang="en-US" sz="1600" dirty="0"/>
              <a:t>Compare properties of two functions each represented in a different way (algebraically, graphically, numerically in tables, or by verbal descriptions). For example, given a graph of one quadratic function and an algebraic expression for another, say which has the larger maximum. </a:t>
            </a:r>
            <a:r>
              <a:rPr lang="en-US" sz="1600" b="1" dirty="0"/>
              <a:t>(Shared with A1</a:t>
            </a:r>
            <a:r>
              <a:rPr lang="en-US" sz="1600" b="1" dirty="0" smtClean="0"/>
              <a:t>)</a:t>
            </a:r>
          </a:p>
          <a:p>
            <a:endParaRPr lang="en-US" sz="1600" b="1" dirty="0"/>
          </a:p>
          <a:p>
            <a:r>
              <a:rPr lang="en-US" sz="1600" dirty="0" smtClean="0"/>
              <a:t> </a:t>
            </a:r>
            <a:r>
              <a:rPr lang="en-US" sz="1600" b="1" dirty="0"/>
              <a:t>PARCC</a:t>
            </a:r>
            <a:r>
              <a:rPr lang="en-US" sz="1600" dirty="0"/>
              <a:t>: Tasks may involve polynomial, exponential, logarithmic and trigonometric </a:t>
            </a:r>
            <a:r>
              <a:rPr lang="en-US" sz="1600" dirty="0" smtClean="0"/>
              <a:t>functions.</a:t>
            </a:r>
            <a:endParaRPr lang="en-US" sz="1600" dirty="0" smtClean="0">
              <a:solidFill>
                <a:schemeClr val="accent3"/>
              </a:solidFill>
            </a:endParaRPr>
          </a:p>
        </p:txBody>
      </p:sp>
      <p:sp>
        <p:nvSpPr>
          <p:cNvPr id="2" name="5-Point Star 1"/>
          <p:cNvSpPr/>
          <p:nvPr/>
        </p:nvSpPr>
        <p:spPr>
          <a:xfrm>
            <a:off x="5867400" y="1600200"/>
            <a:ext cx="228600" cy="1600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36024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52400"/>
            <a:ext cx="8229600" cy="4572000"/>
          </a:xfrm>
        </p:spPr>
        <p:txBody>
          <a:bodyPr>
            <a:normAutofit fontScale="25000" lnSpcReduction="20000"/>
          </a:bodyPr>
          <a:lstStyle/>
          <a:p>
            <a:r>
              <a:rPr lang="en-US" sz="10800" dirty="0">
                <a:solidFill>
                  <a:srgbClr val="FF0000"/>
                </a:solidFill>
              </a:rPr>
              <a:t>Complement Rule</a:t>
            </a:r>
          </a:p>
          <a:p>
            <a:pPr marL="0" indent="0">
              <a:buNone/>
            </a:pPr>
            <a:r>
              <a:rPr lang="en-US" sz="8400" dirty="0"/>
              <a:t>If the event is denoted by A, then this rule can be written:</a:t>
            </a:r>
          </a:p>
          <a:p>
            <a:pPr marL="0" indent="0">
              <a:buNone/>
            </a:pPr>
            <a:r>
              <a:rPr lang="en-US" sz="8400" dirty="0"/>
              <a:t>P(not A)=1-P(A)</a:t>
            </a:r>
          </a:p>
          <a:p>
            <a:pPr marL="0" indent="0">
              <a:buNone/>
            </a:pPr>
            <a:endParaRPr lang="en-US" b="1" i="1" dirty="0"/>
          </a:p>
          <a:p>
            <a:r>
              <a:rPr lang="en-US" sz="10800" dirty="0">
                <a:solidFill>
                  <a:srgbClr val="FF0000"/>
                </a:solidFill>
              </a:rPr>
              <a:t>Conditional Probability Rule</a:t>
            </a:r>
          </a:p>
          <a:p>
            <a:pPr marL="0" lvl="0" indent="0">
              <a:buNone/>
            </a:pPr>
            <a:r>
              <a:rPr lang="en-US" sz="8300" dirty="0"/>
              <a:t>The formula for conditional probability is</a:t>
            </a:r>
          </a:p>
          <a:p>
            <a:pPr marL="0" indent="0">
              <a:buNone/>
            </a:pPr>
            <a:r>
              <a:rPr lang="en-US" sz="8300" dirty="0"/>
              <a:t>P(A given B)=   </a:t>
            </a:r>
            <a:r>
              <a:rPr lang="en-US" sz="8300" u="sng" dirty="0"/>
              <a:t>P(A and B)</a:t>
            </a:r>
          </a:p>
          <a:p>
            <a:pPr marL="0" indent="0">
              <a:buNone/>
            </a:pPr>
            <a:r>
              <a:rPr lang="en-US" sz="8300" dirty="0"/>
              <a:t>	            P(B)</a:t>
            </a:r>
          </a:p>
          <a:p>
            <a:pPr marL="0" indent="0">
              <a:buNone/>
            </a:pPr>
            <a:endParaRPr lang="en-US" dirty="0" smtClean="0"/>
          </a:p>
          <a:p>
            <a:r>
              <a:rPr lang="en-US" sz="8400" dirty="0"/>
              <a:t>Two events A and B are said to be </a:t>
            </a:r>
            <a:r>
              <a:rPr lang="en-US" sz="10800" dirty="0">
                <a:solidFill>
                  <a:srgbClr val="FF0000"/>
                </a:solidFill>
              </a:rPr>
              <a:t>independent</a:t>
            </a:r>
            <a:r>
              <a:rPr lang="en-US" sz="8400" dirty="0"/>
              <a:t> </a:t>
            </a:r>
            <a:r>
              <a:rPr lang="en-US" sz="8400" dirty="0" smtClean="0"/>
              <a:t>if</a:t>
            </a:r>
          </a:p>
          <a:p>
            <a:pPr marL="0" indent="0">
              <a:buNone/>
            </a:pPr>
            <a:r>
              <a:rPr lang="en-US" sz="8400" dirty="0" smtClean="0"/>
              <a:t> </a:t>
            </a:r>
            <a:r>
              <a:rPr lang="en-US" sz="8400" dirty="0"/>
              <a:t>P(A given B)=P(A) and P(B given A)=P(B</a:t>
            </a:r>
            <a:r>
              <a:rPr lang="en-US" sz="8400" dirty="0" smtClean="0"/>
              <a:t>)</a:t>
            </a:r>
          </a:p>
          <a:p>
            <a:endParaRPr lang="en-US" sz="8400" dirty="0"/>
          </a:p>
          <a:p>
            <a:r>
              <a:rPr lang="en-US" sz="10800" dirty="0">
                <a:solidFill>
                  <a:srgbClr val="FF0000"/>
                </a:solidFill>
              </a:rPr>
              <a:t>Multiplication Rule for Independent Events</a:t>
            </a:r>
          </a:p>
          <a:p>
            <a:pPr marL="0" indent="0">
              <a:buNone/>
            </a:pPr>
            <a:r>
              <a:rPr lang="en-US" sz="8400" dirty="0"/>
              <a:t>P(A and B) = P(A) * P(B)</a:t>
            </a:r>
          </a:p>
          <a:p>
            <a:endParaRPr lang="en-US" sz="8400" dirty="0"/>
          </a:p>
          <a:p>
            <a:endParaRPr lang="en-US" dirty="0" smtClean="0"/>
          </a:p>
          <a:p>
            <a:pPr marL="0" indent="0">
              <a:buNone/>
            </a:pPr>
            <a:r>
              <a:rPr lang="en-US" dirty="0" smtClean="0"/>
              <a:t> </a:t>
            </a:r>
            <a:endParaRPr lang="en-US" b="1" dirty="0"/>
          </a:p>
          <a:p>
            <a:endParaRPr lang="en-US" b="1" dirty="0"/>
          </a:p>
          <a:p>
            <a:endParaRPr lang="en-US" sz="8400" dirty="0"/>
          </a:p>
        </p:txBody>
      </p:sp>
      <p:sp>
        <p:nvSpPr>
          <p:cNvPr id="7" name="Content Placeholder 2"/>
          <p:cNvSpPr txBox="1">
            <a:spLocks/>
          </p:cNvSpPr>
          <p:nvPr/>
        </p:nvSpPr>
        <p:spPr>
          <a:xfrm>
            <a:off x="609600" y="4648200"/>
            <a:ext cx="6400800" cy="26475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700" dirty="0" smtClean="0">
                <a:solidFill>
                  <a:srgbClr val="FF0000"/>
                </a:solidFill>
              </a:rPr>
              <a:t>Addition Rule</a:t>
            </a:r>
          </a:p>
          <a:p>
            <a:pPr marL="0" indent="0">
              <a:buNone/>
            </a:pPr>
            <a:r>
              <a:rPr lang="en-US" sz="2100" dirty="0" smtClean="0"/>
              <a:t>P(A or B) = P(A) + P(B) – P(A and B)</a:t>
            </a:r>
          </a:p>
          <a:p>
            <a:r>
              <a:rPr lang="en-US" sz="2700" dirty="0" smtClean="0">
                <a:solidFill>
                  <a:srgbClr val="FF0000"/>
                </a:solidFill>
              </a:rPr>
              <a:t>Disjoint Events</a:t>
            </a:r>
          </a:p>
          <a:p>
            <a:pPr marL="0" indent="0">
              <a:buNone/>
            </a:pPr>
            <a:r>
              <a:rPr lang="en-US" sz="2100" dirty="0" smtClean="0"/>
              <a:t>Two events are disjoint if they have no outcomes in common.  P(A or B) = P(A) + P(B)</a:t>
            </a:r>
            <a:endParaRPr lang="en-US" sz="2100" dirty="0"/>
          </a:p>
        </p:txBody>
      </p:sp>
    </p:spTree>
    <p:extLst>
      <p:ext uri="{BB962C8B-B14F-4D97-AF65-F5344CB8AC3E}">
        <p14:creationId xmlns:p14="http://schemas.microsoft.com/office/powerpoint/2010/main" val="93762604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69334"/>
            <a:ext cx="2480166" cy="369332"/>
          </a:xfrm>
          <a:prstGeom prst="rect">
            <a:avLst/>
          </a:prstGeom>
        </p:spPr>
        <p:txBody>
          <a:bodyPr wrap="none">
            <a:spAutoFit/>
          </a:bodyPr>
          <a:lstStyle/>
          <a:p>
            <a:r>
              <a:rPr lang="en-US" dirty="0" smtClean="0"/>
              <a:t>High School - Functions  </a:t>
            </a:r>
            <a:endParaRPr lang="en-US" dirty="0"/>
          </a:p>
        </p:txBody>
      </p:sp>
      <p:sp>
        <p:nvSpPr>
          <p:cNvPr id="6" name="TextBox 5"/>
          <p:cNvSpPr txBox="1"/>
          <p:nvPr/>
        </p:nvSpPr>
        <p:spPr>
          <a:xfrm>
            <a:off x="561474" y="304800"/>
            <a:ext cx="6553200" cy="369332"/>
          </a:xfrm>
          <a:prstGeom prst="rect">
            <a:avLst/>
          </a:prstGeom>
          <a:noFill/>
        </p:spPr>
        <p:txBody>
          <a:bodyPr wrap="square" rtlCol="0">
            <a:spAutoFit/>
          </a:bodyPr>
          <a:lstStyle/>
          <a:p>
            <a:r>
              <a:rPr lang="en-US" dirty="0" smtClean="0"/>
              <a:t>Building Functions (F-BF)</a:t>
            </a:r>
            <a:endParaRPr lang="en-US" dirty="0"/>
          </a:p>
        </p:txBody>
      </p:sp>
      <p:sp>
        <p:nvSpPr>
          <p:cNvPr id="8" name="TextBox 7"/>
          <p:cNvSpPr txBox="1"/>
          <p:nvPr/>
        </p:nvSpPr>
        <p:spPr>
          <a:xfrm>
            <a:off x="533400" y="609600"/>
            <a:ext cx="8229600" cy="3108543"/>
          </a:xfrm>
          <a:prstGeom prst="rect">
            <a:avLst/>
          </a:prstGeom>
          <a:noFill/>
          <a:ln>
            <a:solidFill>
              <a:schemeClr val="tx1"/>
            </a:solidFill>
          </a:ln>
        </p:spPr>
        <p:txBody>
          <a:bodyPr wrap="square" rtlCol="0">
            <a:spAutoFit/>
          </a:bodyPr>
          <a:lstStyle/>
          <a:p>
            <a:r>
              <a:rPr lang="en-US" sz="1400" dirty="0" smtClean="0"/>
              <a:t>A. Build a function that models a relationship between two quantities. </a:t>
            </a:r>
            <a:r>
              <a:rPr lang="en-US" sz="1400" dirty="0" smtClean="0">
                <a:solidFill>
                  <a:srgbClr val="FF0000"/>
                </a:solidFill>
              </a:rPr>
              <a:t>(Major) </a:t>
            </a:r>
          </a:p>
          <a:p>
            <a:endParaRPr lang="en-US" sz="1400" dirty="0" smtClean="0"/>
          </a:p>
          <a:p>
            <a:r>
              <a:rPr lang="en-US" sz="1400" b="1" dirty="0" smtClean="0"/>
              <a:t>F-BF.A.1 </a:t>
            </a:r>
            <a:r>
              <a:rPr lang="en-US" sz="1400" dirty="0"/>
              <a:t>Write a function that describes a relationship between two quantities. </a:t>
            </a:r>
            <a:endParaRPr lang="en-US" sz="1400" dirty="0" smtClean="0"/>
          </a:p>
          <a:p>
            <a:pPr marL="342900" indent="-342900">
              <a:buAutoNum type="alphaLcPeriod"/>
            </a:pPr>
            <a:r>
              <a:rPr lang="en-US" sz="1400" dirty="0" smtClean="0"/>
              <a:t>Determine </a:t>
            </a:r>
            <a:r>
              <a:rPr lang="en-US" sz="1400" dirty="0"/>
              <a:t>an explicit expression, a recursive process, or steps for calculation from a context</a:t>
            </a:r>
            <a:r>
              <a:rPr lang="en-US" sz="1400" dirty="0" smtClean="0"/>
              <a:t>.</a:t>
            </a:r>
          </a:p>
          <a:p>
            <a:r>
              <a:rPr lang="en-US" sz="1400" dirty="0" smtClean="0"/>
              <a:t> </a:t>
            </a:r>
            <a:r>
              <a:rPr lang="en-US" sz="1400" b="1" dirty="0"/>
              <a:t>(Shared with AI</a:t>
            </a:r>
            <a:r>
              <a:rPr lang="en-US" sz="1400" b="1" dirty="0" smtClean="0"/>
              <a:t>)</a:t>
            </a:r>
          </a:p>
          <a:p>
            <a:r>
              <a:rPr lang="en-US" sz="1400" b="1" dirty="0" smtClean="0"/>
              <a:t> </a:t>
            </a:r>
            <a:r>
              <a:rPr lang="en-US" sz="1400" b="1" dirty="0"/>
              <a:t>PARCC</a:t>
            </a:r>
            <a:r>
              <a:rPr lang="en-US" sz="1400" dirty="0"/>
              <a:t>: </a:t>
            </a:r>
            <a:r>
              <a:rPr lang="en-US" sz="1400" dirty="0" err="1"/>
              <a:t>i</a:t>
            </a:r>
            <a:r>
              <a:rPr lang="en-US" sz="1400" dirty="0"/>
              <a:t>) Tasks have a real-world context ii) Tasks may involve linear functions, quadratic functions, and exponential functions</a:t>
            </a:r>
            <a:r>
              <a:rPr lang="en-US" sz="1400" dirty="0" smtClean="0"/>
              <a:t>.</a:t>
            </a:r>
          </a:p>
          <a:p>
            <a:endParaRPr lang="en-US" sz="1400" dirty="0"/>
          </a:p>
          <a:p>
            <a:r>
              <a:rPr lang="en-US" sz="1400" dirty="0" smtClean="0"/>
              <a:t> </a:t>
            </a:r>
            <a:r>
              <a:rPr lang="en-US" sz="1400" dirty="0"/>
              <a:t>b. </a:t>
            </a:r>
            <a:r>
              <a:rPr lang="en-US" sz="1400" dirty="0">
                <a:solidFill>
                  <a:srgbClr val="FF0000"/>
                </a:solidFill>
              </a:rPr>
              <a:t>Combine standard function types using arithmetic operations</a:t>
            </a:r>
            <a:r>
              <a:rPr lang="en-US" sz="1400" dirty="0"/>
              <a:t>. For example, </a:t>
            </a:r>
            <a:r>
              <a:rPr lang="en-US" sz="1400" dirty="0">
                <a:solidFill>
                  <a:srgbClr val="FF0000"/>
                </a:solidFill>
              </a:rPr>
              <a:t>build a function </a:t>
            </a:r>
            <a:r>
              <a:rPr lang="en-US" sz="1400" dirty="0"/>
              <a:t>that models the temperature of a cooling body by </a:t>
            </a:r>
            <a:r>
              <a:rPr lang="en-US" sz="1400" dirty="0">
                <a:solidFill>
                  <a:srgbClr val="FF0000"/>
                </a:solidFill>
              </a:rPr>
              <a:t>adding a constant function to a decaying exponential</a:t>
            </a:r>
            <a:r>
              <a:rPr lang="en-US" sz="1400" dirty="0"/>
              <a:t>, and relate these functions to the model</a:t>
            </a:r>
            <a:r>
              <a:rPr lang="en-US" sz="1400" dirty="0" smtClean="0"/>
              <a:t>.</a:t>
            </a:r>
          </a:p>
          <a:p>
            <a:endParaRPr lang="en-US" sz="1400" dirty="0"/>
          </a:p>
          <a:p>
            <a:r>
              <a:rPr lang="en-US" sz="1400" dirty="0" smtClean="0"/>
              <a:t> </a:t>
            </a:r>
            <a:r>
              <a:rPr lang="en-US" sz="1400" b="1" dirty="0"/>
              <a:t>F-BF.A.2</a:t>
            </a:r>
            <a:r>
              <a:rPr lang="en-US" sz="1400" dirty="0"/>
              <a:t> Write arithmetic and geometric sequences both recursively and with an explicit formula, use them to model situations, and translate between the two forms.</a:t>
            </a:r>
            <a:endParaRPr lang="en-US" sz="1400" dirty="0" smtClean="0">
              <a:solidFill>
                <a:schemeClr val="accent3"/>
              </a:solidFill>
            </a:endParaRPr>
          </a:p>
        </p:txBody>
      </p:sp>
      <p:sp>
        <p:nvSpPr>
          <p:cNvPr id="2" name="5-Point Star 1"/>
          <p:cNvSpPr/>
          <p:nvPr/>
        </p:nvSpPr>
        <p:spPr>
          <a:xfrm>
            <a:off x="7156785" y="674132"/>
            <a:ext cx="228600" cy="2362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61474" y="3869123"/>
            <a:ext cx="8229600" cy="2954655"/>
          </a:xfrm>
          <a:prstGeom prst="rect">
            <a:avLst/>
          </a:prstGeom>
          <a:noFill/>
          <a:ln>
            <a:solidFill>
              <a:schemeClr val="tx1"/>
            </a:solidFill>
          </a:ln>
        </p:spPr>
        <p:txBody>
          <a:bodyPr wrap="square" rtlCol="0">
            <a:spAutoFit/>
          </a:bodyPr>
          <a:lstStyle/>
          <a:p>
            <a:pPr marL="342900" indent="-342900">
              <a:buAutoNum type="alphaUcPeriod" startAt="2"/>
            </a:pPr>
            <a:r>
              <a:rPr lang="en-US" sz="1400" dirty="0" smtClean="0"/>
              <a:t>Build new functions from existing functions</a:t>
            </a:r>
            <a:r>
              <a:rPr lang="en-US" sz="1400" dirty="0" smtClean="0">
                <a:solidFill>
                  <a:schemeClr val="accent3"/>
                </a:solidFill>
              </a:rPr>
              <a:t>.(Additional)</a:t>
            </a:r>
          </a:p>
          <a:p>
            <a:pPr marL="342900" indent="-342900">
              <a:buAutoNum type="alphaUcPeriod" startAt="2"/>
            </a:pPr>
            <a:endParaRPr lang="en-US" sz="1400" dirty="0" smtClean="0">
              <a:solidFill>
                <a:schemeClr val="accent3"/>
              </a:solidFill>
            </a:endParaRPr>
          </a:p>
          <a:p>
            <a:r>
              <a:rPr lang="en-US" sz="1400" dirty="0"/>
              <a:t>F-BF.B.3 Identify the effect on the graph of replacing f(x) by f(x) + k, k f(x), f(</a:t>
            </a:r>
            <a:r>
              <a:rPr lang="en-US" sz="1400" dirty="0" err="1"/>
              <a:t>kx</a:t>
            </a:r>
            <a:r>
              <a:rPr lang="en-US" sz="1400" dirty="0"/>
              <a:t>), and f(x + k) for specific values of k (both positive and negative); find the value of k given the graphs. Experiment with cases and illustrate an explanation of the effects on the graph using technology. Include recognizing even and odd functions from their graphs and algebraic expressions for them. </a:t>
            </a:r>
            <a:r>
              <a:rPr lang="en-US" sz="1400" b="1" dirty="0"/>
              <a:t>(Shared with AI) </a:t>
            </a:r>
            <a:endParaRPr lang="en-US" sz="1400" b="1" dirty="0" smtClean="0"/>
          </a:p>
          <a:p>
            <a:endParaRPr lang="en-US" sz="1400" b="1" dirty="0"/>
          </a:p>
          <a:p>
            <a:r>
              <a:rPr lang="en-US" sz="1400" b="1" dirty="0" smtClean="0"/>
              <a:t>PARCC</a:t>
            </a:r>
            <a:r>
              <a:rPr lang="en-US" sz="1400" dirty="0"/>
              <a:t>: </a:t>
            </a:r>
            <a:r>
              <a:rPr lang="en-US" sz="1400" dirty="0" err="1"/>
              <a:t>i</a:t>
            </a:r>
            <a:r>
              <a:rPr lang="en-US" sz="1400" dirty="0"/>
              <a:t>) Tasks may involve polynomial, exponential, logarithmic, and trigonometric functions ii) Tasks may involve recognizing even and odd functions</a:t>
            </a:r>
            <a:r>
              <a:rPr lang="en-US" sz="1400" dirty="0" smtClean="0"/>
              <a:t>.</a:t>
            </a:r>
          </a:p>
          <a:p>
            <a:endParaRPr lang="en-US" sz="1400" dirty="0"/>
          </a:p>
          <a:p>
            <a:r>
              <a:rPr lang="en-US" sz="1400" dirty="0" smtClean="0"/>
              <a:t> </a:t>
            </a:r>
            <a:r>
              <a:rPr lang="en-US" sz="1400" b="1" dirty="0"/>
              <a:t>F-BF.B.4</a:t>
            </a:r>
            <a:r>
              <a:rPr lang="en-US" sz="1400" dirty="0"/>
              <a:t> Find inverse functions. a. Solve an equation of the form f(x) = c for a simple function f that has an inverse and write an expression for the inverse. For example, f(x) =2 </a:t>
            </a:r>
            <a:r>
              <a:rPr lang="en-US" sz="1400" dirty="0" smtClean="0"/>
              <a:t>x</a:t>
            </a:r>
            <a:r>
              <a:rPr lang="en-US" sz="1400" baseline="30000" dirty="0" smtClean="0"/>
              <a:t>3</a:t>
            </a:r>
            <a:r>
              <a:rPr lang="en-US" sz="1400" dirty="0" smtClean="0"/>
              <a:t> </a:t>
            </a:r>
            <a:r>
              <a:rPr lang="en-US" sz="1400" dirty="0"/>
              <a:t>or f(x) = (x+1)/(x–1) for x ≠ </a:t>
            </a:r>
            <a:r>
              <a:rPr lang="en-US" sz="1400" dirty="0" smtClean="0"/>
              <a:t>1.</a:t>
            </a:r>
            <a:endParaRPr lang="en-US" sz="1400" dirty="0" smtClean="0">
              <a:solidFill>
                <a:schemeClr val="accent3"/>
              </a:solidFill>
            </a:endParaRPr>
          </a:p>
          <a:p>
            <a:endParaRPr lang="en-US" dirty="0"/>
          </a:p>
        </p:txBody>
      </p:sp>
    </p:spTree>
    <p:extLst>
      <p:ext uri="{BB962C8B-B14F-4D97-AF65-F5344CB8AC3E}">
        <p14:creationId xmlns:p14="http://schemas.microsoft.com/office/powerpoint/2010/main" val="355551856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69334"/>
            <a:ext cx="2480166" cy="369332"/>
          </a:xfrm>
          <a:prstGeom prst="rect">
            <a:avLst/>
          </a:prstGeom>
        </p:spPr>
        <p:txBody>
          <a:bodyPr wrap="none">
            <a:spAutoFit/>
          </a:bodyPr>
          <a:lstStyle/>
          <a:p>
            <a:r>
              <a:rPr lang="en-US" dirty="0" smtClean="0"/>
              <a:t>High School - Functions  </a:t>
            </a:r>
            <a:endParaRPr lang="en-US" dirty="0"/>
          </a:p>
        </p:txBody>
      </p:sp>
      <p:sp>
        <p:nvSpPr>
          <p:cNvPr id="6" name="TextBox 5"/>
          <p:cNvSpPr txBox="1"/>
          <p:nvPr/>
        </p:nvSpPr>
        <p:spPr>
          <a:xfrm>
            <a:off x="561474" y="438665"/>
            <a:ext cx="6553200" cy="369332"/>
          </a:xfrm>
          <a:prstGeom prst="rect">
            <a:avLst/>
          </a:prstGeom>
          <a:noFill/>
        </p:spPr>
        <p:txBody>
          <a:bodyPr wrap="square" rtlCol="0">
            <a:spAutoFit/>
          </a:bodyPr>
          <a:lstStyle/>
          <a:p>
            <a:r>
              <a:rPr lang="en-US" dirty="0" smtClean="0"/>
              <a:t>Linear, Quadratic and Exponential Models (F-LE)</a:t>
            </a:r>
            <a:endParaRPr lang="en-US" dirty="0"/>
          </a:p>
        </p:txBody>
      </p:sp>
      <p:sp>
        <p:nvSpPr>
          <p:cNvPr id="8" name="TextBox 7"/>
          <p:cNvSpPr txBox="1"/>
          <p:nvPr/>
        </p:nvSpPr>
        <p:spPr>
          <a:xfrm>
            <a:off x="517358" y="914400"/>
            <a:ext cx="8229600" cy="2246769"/>
          </a:xfrm>
          <a:prstGeom prst="rect">
            <a:avLst/>
          </a:prstGeom>
          <a:noFill/>
          <a:ln>
            <a:solidFill>
              <a:schemeClr val="tx1"/>
            </a:solidFill>
          </a:ln>
        </p:spPr>
        <p:txBody>
          <a:bodyPr wrap="square" rtlCol="0">
            <a:spAutoFit/>
          </a:bodyPr>
          <a:lstStyle/>
          <a:p>
            <a:pPr marL="342900" indent="-342900">
              <a:buAutoNum type="alphaUcPeriod"/>
            </a:pPr>
            <a:r>
              <a:rPr lang="en-US" sz="1400" dirty="0" smtClean="0"/>
              <a:t>Construct and compare linear, quadratic, and exponential models and solve problems.</a:t>
            </a:r>
            <a:r>
              <a:rPr lang="en-US" sz="1400" dirty="0" smtClean="0">
                <a:solidFill>
                  <a:srgbClr val="FF0000"/>
                </a:solidFill>
              </a:rPr>
              <a:t> </a:t>
            </a:r>
            <a:r>
              <a:rPr lang="en-US" sz="1400" dirty="0" smtClean="0">
                <a:solidFill>
                  <a:schemeClr val="accent1"/>
                </a:solidFill>
              </a:rPr>
              <a:t>(Supporting)</a:t>
            </a:r>
          </a:p>
          <a:p>
            <a:endParaRPr lang="en-US" sz="1400" dirty="0" smtClean="0">
              <a:solidFill>
                <a:schemeClr val="accent1"/>
              </a:solidFill>
            </a:endParaRPr>
          </a:p>
          <a:p>
            <a:r>
              <a:rPr lang="en-US" sz="1400" b="1" dirty="0"/>
              <a:t>F-LE.A.2</a:t>
            </a:r>
            <a:r>
              <a:rPr lang="en-US" sz="1400" dirty="0"/>
              <a:t> Construct linear and exponential functions, including arithmetic and geometric sequences, given a graph, a description of a relationship, or two input-output pairs (include reading these from a table). </a:t>
            </a:r>
            <a:r>
              <a:rPr lang="en-US" sz="1400" b="1" dirty="0"/>
              <a:t>(Shared with A1</a:t>
            </a:r>
            <a:r>
              <a:rPr lang="en-US" sz="1400" b="1" dirty="0" smtClean="0"/>
              <a:t>)</a:t>
            </a:r>
          </a:p>
          <a:p>
            <a:endParaRPr lang="en-US" sz="1400" b="1" dirty="0"/>
          </a:p>
          <a:p>
            <a:r>
              <a:rPr lang="en-US" sz="1400" b="1" dirty="0" smtClean="0"/>
              <a:t> </a:t>
            </a:r>
            <a:r>
              <a:rPr lang="en-US" sz="1400" b="1" dirty="0"/>
              <a:t>PARCC</a:t>
            </a:r>
            <a:r>
              <a:rPr lang="en-US" sz="1400" dirty="0"/>
              <a:t>: Tasks will include solving multi-step problems by constructing linear and exponential functions</a:t>
            </a:r>
            <a:r>
              <a:rPr lang="en-US" sz="1400" dirty="0" smtClean="0"/>
              <a:t>.</a:t>
            </a:r>
          </a:p>
          <a:p>
            <a:endParaRPr lang="en-US" sz="1400" dirty="0"/>
          </a:p>
          <a:p>
            <a:r>
              <a:rPr lang="en-US" sz="1400" dirty="0" smtClean="0"/>
              <a:t> </a:t>
            </a:r>
            <a:r>
              <a:rPr lang="en-US" sz="1400" b="1" dirty="0"/>
              <a:t>F-LE.A.4 </a:t>
            </a:r>
            <a:r>
              <a:rPr lang="en-US" sz="1400" dirty="0"/>
              <a:t>For exponential models, express as a logarithm the solution to </a:t>
            </a:r>
            <a:r>
              <a:rPr lang="en-US" sz="1400" dirty="0" err="1" smtClean="0"/>
              <a:t>ab</a:t>
            </a:r>
            <a:r>
              <a:rPr lang="en-US" sz="1400" baseline="30000" dirty="0" err="1" smtClean="0"/>
              <a:t>ct</a:t>
            </a:r>
            <a:r>
              <a:rPr lang="en-US" sz="1400" dirty="0" smtClean="0"/>
              <a:t> </a:t>
            </a:r>
            <a:r>
              <a:rPr lang="en-US" sz="1400" dirty="0"/>
              <a:t>= d where a, c, and d are numbers and the base b is 2, 10, or e; evaluate the logarithm using technology. </a:t>
            </a:r>
            <a:endParaRPr lang="en-US" sz="1400" dirty="0" smtClean="0"/>
          </a:p>
        </p:txBody>
      </p:sp>
      <p:sp>
        <p:nvSpPr>
          <p:cNvPr id="2" name="5-Point Star 1"/>
          <p:cNvSpPr/>
          <p:nvPr/>
        </p:nvSpPr>
        <p:spPr>
          <a:xfrm>
            <a:off x="5334000" y="452215"/>
            <a:ext cx="228600" cy="2362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 y="3581400"/>
            <a:ext cx="7363326" cy="1600438"/>
          </a:xfrm>
          <a:prstGeom prst="rect">
            <a:avLst/>
          </a:prstGeom>
          <a:noFill/>
          <a:ln>
            <a:solidFill>
              <a:schemeClr val="tx1"/>
            </a:solidFill>
          </a:ln>
        </p:spPr>
        <p:txBody>
          <a:bodyPr wrap="square" rtlCol="0">
            <a:spAutoFit/>
          </a:bodyPr>
          <a:lstStyle/>
          <a:p>
            <a:r>
              <a:rPr lang="en-US" sz="1400" dirty="0" smtClean="0"/>
              <a:t>B.  Interpret expressions for functions in terms of the situation they model. </a:t>
            </a:r>
            <a:r>
              <a:rPr lang="en-US" sz="1400" dirty="0" smtClean="0">
                <a:solidFill>
                  <a:schemeClr val="accent3"/>
                </a:solidFill>
              </a:rPr>
              <a:t>(Additional)</a:t>
            </a:r>
          </a:p>
          <a:p>
            <a:pPr marL="342900" indent="-342900">
              <a:buAutoNum type="alphaUcPeriod" startAt="2"/>
            </a:pPr>
            <a:endParaRPr lang="en-US" sz="1400" dirty="0" smtClean="0">
              <a:solidFill>
                <a:schemeClr val="accent3"/>
              </a:solidFill>
            </a:endParaRPr>
          </a:p>
          <a:p>
            <a:r>
              <a:rPr lang="en-US" sz="1400" dirty="0"/>
              <a:t>F-LE.B.5 Interpret the parameters in a linear or exponential function in terms of a context. </a:t>
            </a:r>
            <a:r>
              <a:rPr lang="en-US" sz="1400" b="1" dirty="0"/>
              <a:t>(Shared with A1) </a:t>
            </a:r>
            <a:endParaRPr lang="en-US" sz="1400" b="1" dirty="0" smtClean="0"/>
          </a:p>
          <a:p>
            <a:endParaRPr lang="en-US" sz="1400" b="1" dirty="0"/>
          </a:p>
          <a:p>
            <a:r>
              <a:rPr lang="en-US" sz="1400" b="1" dirty="0" smtClean="0"/>
              <a:t>PARCC</a:t>
            </a:r>
            <a:r>
              <a:rPr lang="en-US" sz="1400" b="1" dirty="0"/>
              <a:t>: </a:t>
            </a:r>
            <a:r>
              <a:rPr lang="en-US" sz="1400" dirty="0" err="1"/>
              <a:t>i</a:t>
            </a:r>
            <a:r>
              <a:rPr lang="en-US" sz="1400" dirty="0"/>
              <a:t>) Tasks have a real world context. ii) Tasks are limited to exponential functions with domains not in the integers. </a:t>
            </a:r>
          </a:p>
        </p:txBody>
      </p:sp>
    </p:spTree>
    <p:extLst>
      <p:ext uri="{BB962C8B-B14F-4D97-AF65-F5344CB8AC3E}">
        <p14:creationId xmlns:p14="http://schemas.microsoft.com/office/powerpoint/2010/main" val="45166756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49279"/>
            <a:ext cx="4724400" cy="400110"/>
          </a:xfrm>
          <a:prstGeom prst="rect">
            <a:avLst/>
          </a:prstGeom>
          <a:noFill/>
        </p:spPr>
        <p:txBody>
          <a:bodyPr wrap="square" rtlCol="0">
            <a:spAutoFit/>
          </a:bodyPr>
          <a:lstStyle/>
          <a:p>
            <a:r>
              <a:rPr lang="en-US" sz="2000" b="1" dirty="0" smtClean="0">
                <a:solidFill>
                  <a:srgbClr val="FF0000"/>
                </a:solidFill>
              </a:rPr>
              <a:t>Properties of Exponents </a:t>
            </a:r>
            <a:endParaRPr lang="en-US" sz="2000" b="1" dirty="0">
              <a:solidFill>
                <a:srgbClr val="FF0000"/>
              </a:solidFill>
            </a:endParaRPr>
          </a:p>
        </p:txBody>
      </p:sp>
      <p:sp>
        <p:nvSpPr>
          <p:cNvPr id="5" name="Right Arrow 4"/>
          <p:cNvSpPr/>
          <p:nvPr/>
        </p:nvSpPr>
        <p:spPr>
          <a:xfrm>
            <a:off x="3394911" y="412231"/>
            <a:ext cx="990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68252" y="318029"/>
            <a:ext cx="4551947" cy="400110"/>
          </a:xfrm>
          <a:prstGeom prst="rect">
            <a:avLst/>
          </a:prstGeom>
          <a:noFill/>
        </p:spPr>
        <p:txBody>
          <a:bodyPr wrap="square" rtlCol="0">
            <a:spAutoFit/>
          </a:bodyPr>
          <a:lstStyle/>
          <a:p>
            <a:r>
              <a:rPr lang="en-US" sz="2000" b="1" dirty="0" smtClean="0">
                <a:solidFill>
                  <a:srgbClr val="FF0000"/>
                </a:solidFill>
              </a:rPr>
              <a:t>Working with Exponential Expressions</a:t>
            </a:r>
            <a:endParaRPr lang="en-US" sz="2000" b="1" dirty="0">
              <a:solidFill>
                <a:srgbClr val="FF00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379" t="13932" r="27304" b="21890"/>
          <a:stretch/>
        </p:blipFill>
        <p:spPr bwMode="auto">
          <a:xfrm>
            <a:off x="169702" y="2378242"/>
            <a:ext cx="3225209"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85800" y="688032"/>
            <a:ext cx="3886200" cy="369332"/>
          </a:xfrm>
          <a:prstGeom prst="rect">
            <a:avLst/>
          </a:prstGeom>
          <a:noFill/>
        </p:spPr>
        <p:txBody>
          <a:bodyPr wrap="square" rtlCol="0">
            <a:spAutoFit/>
          </a:bodyPr>
          <a:lstStyle/>
          <a:p>
            <a:r>
              <a:rPr lang="en-US" dirty="0" smtClean="0"/>
              <a:t>Integer Exponents  (review)</a:t>
            </a:r>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381" t="14704" r="31871" b="61766"/>
          <a:stretch/>
        </p:blipFill>
        <p:spPr bwMode="auto">
          <a:xfrm>
            <a:off x="457200" y="1064658"/>
            <a:ext cx="2486956" cy="1297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20316" y="6336632"/>
            <a:ext cx="3352800" cy="369332"/>
          </a:xfrm>
          <a:prstGeom prst="rect">
            <a:avLst/>
          </a:prstGeom>
          <a:noFill/>
        </p:spPr>
        <p:txBody>
          <a:bodyPr wrap="square" rtlCol="0">
            <a:spAutoFit/>
          </a:bodyPr>
          <a:lstStyle/>
          <a:p>
            <a:r>
              <a:rPr lang="en-US" dirty="0" smtClean="0"/>
              <a:t>Scientific Notation and Base 10</a:t>
            </a:r>
            <a:endParaRPr lang="en-US" dirty="0"/>
          </a:p>
        </p:txBody>
      </p:sp>
      <p:sp>
        <p:nvSpPr>
          <p:cNvPr id="11" name="TextBox 10"/>
          <p:cNvSpPr txBox="1"/>
          <p:nvPr/>
        </p:nvSpPr>
        <p:spPr>
          <a:xfrm>
            <a:off x="4724400" y="696143"/>
            <a:ext cx="1981200" cy="369332"/>
          </a:xfrm>
          <a:prstGeom prst="rect">
            <a:avLst/>
          </a:prstGeom>
          <a:noFill/>
        </p:spPr>
        <p:txBody>
          <a:bodyPr wrap="square" rtlCol="0">
            <a:spAutoFit/>
          </a:bodyPr>
          <a:lstStyle/>
          <a:p>
            <a:r>
              <a:rPr lang="en-US" dirty="0" smtClean="0"/>
              <a:t>Rational Exponents</a:t>
            </a:r>
            <a:endParaRPr lang="en-US" dirty="0"/>
          </a:p>
        </p:txBody>
      </p:sp>
      <p:pic>
        <p:nvPicPr>
          <p:cNvPr id="15" name="Content Placeholder 4" descr="Screen Clipping"/>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720389" y="990600"/>
            <a:ext cx="4311992" cy="2116732"/>
          </a:xfrm>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0677" t="10265" r="29210" b="15449"/>
          <a:stretch/>
        </p:blipFill>
        <p:spPr bwMode="auto">
          <a:xfrm>
            <a:off x="3505200" y="2619056"/>
            <a:ext cx="2960105" cy="4123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3" name="TextBox 12"/>
              <p:cNvSpPr txBox="1"/>
              <p:nvPr/>
            </p:nvSpPr>
            <p:spPr>
              <a:xfrm>
                <a:off x="6858000" y="3505200"/>
                <a:ext cx="1905000" cy="2121030"/>
              </a:xfrm>
              <a:prstGeom prst="rect">
                <a:avLst/>
              </a:prstGeom>
              <a:noFill/>
            </p:spPr>
            <p:txBody>
              <a:bodyPr wrap="square" rtlCol="0">
                <a:spAutoFit/>
              </a:bodyPr>
              <a:lstStyle/>
              <a:p>
                <a:r>
                  <a:rPr lang="en-US" sz="1400" dirty="0" smtClean="0"/>
                  <a:t>Algebra II Sample Item</a:t>
                </a:r>
                <a:r>
                  <a:rPr lang="en-US" dirty="0" smtClean="0"/>
                  <a:t>:</a:t>
                </a:r>
              </a:p>
              <a:p>
                <a:endParaRPr lang="en-US" sz="1400" dirty="0" smtClean="0"/>
              </a:p>
              <a:p>
                <a:r>
                  <a:rPr lang="en-US" sz="1400" dirty="0" smtClean="0"/>
                  <a:t>Use </a:t>
                </a:r>
                <a:r>
                  <a:rPr lang="en-US" sz="1400" dirty="0"/>
                  <a:t>the properties of rational exponents to determine the value of y for the equation</a:t>
                </a:r>
                <a:r>
                  <a:rPr lang="en-US" sz="1400" dirty="0" smtClean="0"/>
                  <a:t>:</a:t>
                </a:r>
              </a:p>
              <a:p>
                <a:endParaRPr lang="en-US" sz="1400" dirty="0"/>
              </a:p>
              <a:p>
                <a14:m>
                  <m:oMath xmlns="" xmlns:m="http://schemas.openxmlformats.org/officeDocument/2006/math">
                    <m:rad>
                      <m:radPr>
                        <m:ctrlPr>
                          <a:rPr lang="en-US" sz="1400" i="1" u="sng" smtClean="0">
                            <a:latin typeface="Cambria Math"/>
                          </a:rPr>
                        </m:ctrlPr>
                      </m:radPr>
                      <m:deg>
                        <m:r>
                          <m:rPr>
                            <m:brk m:alnAt="7"/>
                          </m:rPr>
                          <a:rPr lang="en-US" sz="1400" b="0" i="1" u="sng" smtClean="0">
                            <a:latin typeface="Cambria Math"/>
                          </a:rPr>
                          <m:t>3</m:t>
                        </m:r>
                      </m:deg>
                      <m:e>
                        <m:sSup>
                          <m:sSupPr>
                            <m:ctrlPr>
                              <a:rPr lang="en-US" sz="1400" i="1" u="sng" smtClean="0">
                                <a:latin typeface="Cambria Math"/>
                              </a:rPr>
                            </m:ctrlPr>
                          </m:sSupPr>
                          <m:e>
                            <m:r>
                              <a:rPr lang="en-US" sz="1400" b="0" i="1" u="sng" smtClean="0">
                                <a:latin typeface="Cambria Math"/>
                              </a:rPr>
                              <m:t>𝑥</m:t>
                            </m:r>
                          </m:e>
                          <m:sup>
                            <m:r>
                              <a:rPr lang="en-US" sz="1400" b="0" i="1" u="sng" smtClean="0">
                                <a:latin typeface="Cambria Math"/>
                              </a:rPr>
                              <m:t>8</m:t>
                            </m:r>
                          </m:sup>
                        </m:sSup>
                      </m:e>
                    </m:rad>
                  </m:oMath>
                </a14:m>
                <a:r>
                  <a:rPr lang="en-US" sz="1400" dirty="0" smtClean="0"/>
                  <a:t>        =</a:t>
                </a:r>
              </a:p>
              <a:p>
                <a14:m>
                  <m:oMath xmlns="" xmlns:m="http://schemas.openxmlformats.org/officeDocument/2006/math">
                    <m:sSup>
                      <m:sSupPr>
                        <m:ctrlPr>
                          <a:rPr lang="en-US" sz="1400" i="1" smtClean="0">
                            <a:latin typeface="Cambria Math"/>
                          </a:rPr>
                        </m:ctrlPr>
                      </m:sSupPr>
                      <m:e>
                        <m:r>
                          <a:rPr lang="en-US" sz="1400" b="0" i="1" smtClean="0">
                            <a:latin typeface="Cambria Math"/>
                          </a:rPr>
                          <m:t>(</m:t>
                        </m:r>
                        <m:r>
                          <a:rPr lang="en-US" sz="1400" b="0" i="1" smtClean="0">
                            <a:latin typeface="Cambria Math"/>
                          </a:rPr>
                          <m:t>𝑥</m:t>
                        </m:r>
                      </m:e>
                      <m:sup>
                        <m:r>
                          <a:rPr lang="en-US" sz="1400" b="0" i="1" smtClean="0">
                            <a:latin typeface="Cambria Math"/>
                          </a:rPr>
                          <m:t>4</m:t>
                        </m:r>
                      </m:sup>
                    </m:sSup>
                  </m:oMath>
                </a14:m>
                <a:r>
                  <a:rPr lang="en-US" sz="1400" dirty="0" smtClean="0"/>
                  <a:t>)</a:t>
                </a:r>
                <a:r>
                  <a:rPr lang="en-US" sz="1400" baseline="30000" dirty="0" smtClean="0"/>
                  <a:t>1/3</a:t>
                </a:r>
                <a:endParaRPr lang="en-US" sz="1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6858000" y="3505200"/>
                <a:ext cx="1905000" cy="2121030"/>
              </a:xfrm>
              <a:prstGeom prst="rect">
                <a:avLst/>
              </a:prstGeom>
              <a:blipFill rotWithShape="1">
                <a:blip r:embed="rId6"/>
                <a:stretch>
                  <a:fillRect l="-639" t="-1437" r="-319" b="-20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7802479" y="4953000"/>
                <a:ext cx="685800" cy="369332"/>
              </a:xfrm>
              <a:prstGeom prst="rect">
                <a:avLst/>
              </a:prstGeom>
              <a:noFill/>
            </p:spPr>
            <p:txBody>
              <a:bodyPr wrap="square" rtlCol="0">
                <a:spAutoFit/>
              </a:bodyPr>
              <a:lstStyle/>
              <a:p>
                <a14:m>
                  <m:oMathPara xmlns="" xmlns:m="http://schemas.openxmlformats.org/officeDocument/2006/math">
                    <m:oMathParaPr>
                      <m:jc m:val="centerGroup"/>
                    </m:oMathParaPr>
                    <m:oMath xmlns:m="http://schemas.openxmlformats.org/officeDocument/2006/math">
                      <m:sSup>
                        <m:sSupPr>
                          <m:ctrlPr>
                            <a:rPr lang="en-US" i="1" smtClean="0">
                              <a:latin typeface="Cambria Math"/>
                            </a:rPr>
                          </m:ctrlPr>
                        </m:sSupPr>
                        <m:e>
                          <m:r>
                            <a:rPr lang="en-US" b="0" i="1" smtClean="0">
                              <a:latin typeface="Cambria Math"/>
                            </a:rPr>
                            <m:t>𝑥</m:t>
                          </m:r>
                        </m:e>
                        <m:sup>
                          <m:r>
                            <a:rPr lang="en-US" b="0" i="1" smtClean="0">
                              <a:latin typeface="Cambria Math"/>
                            </a:rPr>
                            <m:t>𝑦</m:t>
                          </m:r>
                        </m:sup>
                      </m:sSup>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7802479" y="4953000"/>
                <a:ext cx="685800" cy="369332"/>
              </a:xfrm>
              <a:prstGeom prst="rect">
                <a:avLst/>
              </a:prstGeom>
              <a:blipFill rotWithShape="1">
                <a:blip r:embed="rId7"/>
                <a:stretch>
                  <a:fillRect/>
                </a:stretch>
              </a:blipFill>
            </p:spPr>
            <p:txBody>
              <a:bodyPr/>
              <a:lstStyle/>
              <a:p>
                <a:r>
                  <a:rPr lang="en-US">
                    <a:noFill/>
                  </a:rPr>
                  <a:t> </a:t>
                </a:r>
              </a:p>
            </p:txBody>
          </p:sp>
        </mc:Fallback>
      </mc:AlternateContent>
      <p:sp>
        <p:nvSpPr>
          <p:cNvPr id="16" name="TextBox 15"/>
          <p:cNvSpPr txBox="1"/>
          <p:nvPr/>
        </p:nvSpPr>
        <p:spPr>
          <a:xfrm>
            <a:off x="7866647" y="5338919"/>
            <a:ext cx="1295400" cy="261610"/>
          </a:xfrm>
          <a:prstGeom prst="rect">
            <a:avLst/>
          </a:prstGeom>
          <a:noFill/>
        </p:spPr>
        <p:txBody>
          <a:bodyPr wrap="square" rtlCol="0">
            <a:spAutoFit/>
          </a:bodyPr>
          <a:lstStyle/>
          <a:p>
            <a:r>
              <a:rPr lang="en-US" sz="1100" dirty="0" smtClean="0"/>
              <a:t>for, x&gt;1</a:t>
            </a:r>
            <a:endParaRPr lang="en-US" sz="1100" dirty="0"/>
          </a:p>
        </p:txBody>
      </p:sp>
      <p:sp>
        <p:nvSpPr>
          <p:cNvPr id="17" name="TextBox 16"/>
          <p:cNvSpPr txBox="1"/>
          <p:nvPr/>
        </p:nvSpPr>
        <p:spPr>
          <a:xfrm>
            <a:off x="6858000" y="5943600"/>
            <a:ext cx="1143000" cy="369332"/>
          </a:xfrm>
          <a:prstGeom prst="rect">
            <a:avLst/>
          </a:prstGeom>
          <a:noFill/>
        </p:spPr>
        <p:txBody>
          <a:bodyPr wrap="square" rtlCol="0">
            <a:spAutoFit/>
          </a:bodyPr>
          <a:lstStyle/>
          <a:p>
            <a:r>
              <a:rPr lang="en-US" dirty="0" smtClean="0"/>
              <a:t>Y=4/3</a:t>
            </a:r>
            <a:endParaRPr lang="en-US" dirty="0"/>
          </a:p>
        </p:txBody>
      </p:sp>
      <p:sp>
        <p:nvSpPr>
          <p:cNvPr id="3" name="TextBox 2"/>
          <p:cNvSpPr txBox="1"/>
          <p:nvPr/>
        </p:nvSpPr>
        <p:spPr>
          <a:xfrm>
            <a:off x="3581400" y="2286000"/>
            <a:ext cx="1086852" cy="261610"/>
          </a:xfrm>
          <a:prstGeom prst="rect">
            <a:avLst/>
          </a:prstGeom>
          <a:noFill/>
        </p:spPr>
        <p:txBody>
          <a:bodyPr wrap="square" rtlCol="0">
            <a:spAutoFit/>
          </a:bodyPr>
          <a:lstStyle/>
          <a:p>
            <a:r>
              <a:rPr lang="en-US" sz="1100" dirty="0" smtClean="0"/>
              <a:t>Lesson 4</a:t>
            </a:r>
            <a:endParaRPr lang="en-US" sz="1100" dirty="0"/>
          </a:p>
        </p:txBody>
      </p:sp>
    </p:spTree>
    <p:extLst>
      <p:ext uri="{BB962C8B-B14F-4D97-AF65-F5344CB8AC3E}">
        <p14:creationId xmlns:p14="http://schemas.microsoft.com/office/powerpoint/2010/main" val="92026025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2667000" cy="646331"/>
          </a:xfrm>
          <a:prstGeom prst="rect">
            <a:avLst/>
          </a:prstGeom>
        </p:spPr>
        <p:txBody>
          <a:bodyPr wrap="square">
            <a:spAutoFit/>
          </a:bodyPr>
          <a:lstStyle/>
          <a:p>
            <a:r>
              <a:rPr lang="en-US" sz="3600" dirty="0">
                <a:solidFill>
                  <a:srgbClr val="FF0000"/>
                </a:solidFill>
              </a:rPr>
              <a:t>Logarithms</a:t>
            </a:r>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a:xfrm>
                <a:off x="381000" y="762000"/>
                <a:ext cx="7924800" cy="1905000"/>
              </a:xfrm>
            </p:spPr>
            <p:txBody>
              <a:bodyPr/>
              <a:lstStyle/>
              <a:p>
                <a:pPr>
                  <a:buFont typeface="Arial" panose="020B0604020202020204" pitchFamily="34" charset="0"/>
                  <a:buChar char="•"/>
                </a:pPr>
                <a:r>
                  <a:rPr lang="en-US" sz="1400" dirty="0" smtClean="0"/>
                  <a:t>Some exponential equations can be solved by equating exponential terms of similar bases:</a:t>
                </a:r>
              </a:p>
              <a:p>
                <a:pPr marL="738187" lvl="2" indent="0"/>
                <a14:m>
                  <m:oMath xmlns="" xmlns:m="http://schemas.openxmlformats.org/officeDocument/2006/math">
                    <m:sSup>
                      <m:sSupPr>
                        <m:ctrlPr>
                          <a:rPr lang="en-US" sz="1400" i="1">
                            <a:latin typeface="Cambria Math"/>
                          </a:rPr>
                        </m:ctrlPr>
                      </m:sSupPr>
                      <m:e>
                        <m:r>
                          <a:rPr lang="en-US" sz="1400" i="1">
                            <a:latin typeface="Cambria Math" panose="02040503050406030204" pitchFamily="18" charset="0"/>
                          </a:rPr>
                          <m:t>2</m:t>
                        </m:r>
                      </m:e>
                      <m:sup>
                        <m:r>
                          <a:rPr lang="en-US" sz="1400" i="1">
                            <a:latin typeface="Cambria Math" panose="02040503050406030204" pitchFamily="18" charset="0"/>
                          </a:rPr>
                          <m:t>𝑥</m:t>
                        </m:r>
                      </m:sup>
                    </m:sSup>
                    <m:r>
                      <a:rPr lang="en-US" sz="1400" i="1">
                        <a:latin typeface="Cambria Math" panose="02040503050406030204" pitchFamily="18" charset="0"/>
                      </a:rPr>
                      <m:t>=64</m:t>
                    </m:r>
                  </m:oMath>
                </a14:m>
                <a:endParaRPr lang="en-US" sz="1400" dirty="0"/>
              </a:p>
              <a:p>
                <a:pPr marL="738187" lvl="2" indent="0"/>
                <a14:m>
                  <m:oMath xmlns="" xmlns:m="http://schemas.openxmlformats.org/officeDocument/2006/math">
                    <m:sSup>
                      <m:sSupPr>
                        <m:ctrlPr>
                          <a:rPr lang="en-US" sz="1400" i="1">
                            <a:latin typeface="Cambria Math"/>
                          </a:rPr>
                        </m:ctrlPr>
                      </m:sSupPr>
                      <m:e>
                        <m:r>
                          <a:rPr lang="en-US" sz="1400" i="1">
                            <a:latin typeface="Cambria Math" panose="02040503050406030204" pitchFamily="18" charset="0"/>
                          </a:rPr>
                          <m:t>2</m:t>
                        </m:r>
                      </m:e>
                      <m:sup>
                        <m:r>
                          <a:rPr lang="en-US" sz="1400" i="1">
                            <a:latin typeface="Cambria Math" panose="02040503050406030204" pitchFamily="18" charset="0"/>
                          </a:rPr>
                          <m:t>𝑥</m:t>
                        </m:r>
                      </m:sup>
                    </m:sSup>
                    <m:r>
                      <a:rPr lang="en-US" sz="1400" i="1">
                        <a:latin typeface="Cambria Math" panose="02040503050406030204" pitchFamily="18" charset="0"/>
                      </a:rPr>
                      <m:t>=</m:t>
                    </m:r>
                    <m:sSup>
                      <m:sSupPr>
                        <m:ctrlPr>
                          <a:rPr lang="en-US" sz="1400" i="1">
                            <a:latin typeface="Cambria Math"/>
                          </a:rPr>
                        </m:ctrlPr>
                      </m:sSupPr>
                      <m:e>
                        <m:r>
                          <a:rPr lang="en-US" sz="1400" i="1">
                            <a:latin typeface="Cambria Math" panose="02040503050406030204" pitchFamily="18" charset="0"/>
                          </a:rPr>
                          <m:t>2</m:t>
                        </m:r>
                      </m:e>
                      <m:sup>
                        <m:r>
                          <a:rPr lang="en-US" sz="1400" i="1">
                            <a:latin typeface="Cambria Math" panose="02040503050406030204" pitchFamily="18" charset="0"/>
                          </a:rPr>
                          <m:t>6</m:t>
                        </m:r>
                      </m:sup>
                    </m:sSup>
                  </m:oMath>
                </a14:m>
                <a:endParaRPr lang="en-US" sz="1400" dirty="0"/>
              </a:p>
              <a:p>
                <a:pPr marL="738187" lvl="2" indent="0"/>
                <a14:m>
                  <m:oMath xmlns="" xmlns:m="http://schemas.openxmlformats.org/officeDocument/2006/math">
                    <m:r>
                      <a:rPr lang="en-US" sz="1400" i="1">
                        <a:latin typeface="Cambria Math" panose="02040503050406030204" pitchFamily="18" charset="0"/>
                      </a:rPr>
                      <m:t>𝑥</m:t>
                    </m:r>
                    <m:r>
                      <a:rPr lang="en-US" sz="1400" i="1">
                        <a:latin typeface="Cambria Math" panose="02040503050406030204" pitchFamily="18" charset="0"/>
                      </a:rPr>
                      <m:t>=6</m:t>
                    </m:r>
                  </m:oMath>
                </a14:m>
                <a:endParaRPr lang="en-US" sz="1400" dirty="0"/>
              </a:p>
              <a:p>
                <a:pPr>
                  <a:buFont typeface="Arial" panose="020B0604020202020204" pitchFamily="34" charset="0"/>
                  <a:buChar char="•"/>
                </a:pPr>
                <a:r>
                  <a:rPr lang="en-US" sz="1400" dirty="0" smtClean="0"/>
                  <a:t>But what if the equation is </a:t>
                </a:r>
                <a14:m>
                  <m:oMath xmlns="" xmlns:m="http://schemas.openxmlformats.org/officeDocument/2006/math">
                    <m:sSup>
                      <m:sSupPr>
                        <m:ctrlPr>
                          <a:rPr lang="en-US" sz="1400" i="1">
                            <a:latin typeface="Cambria Math"/>
                          </a:rPr>
                        </m:ctrlPr>
                      </m:sSupPr>
                      <m:e>
                        <m:r>
                          <a:rPr lang="en-US" sz="1400" i="1">
                            <a:latin typeface="Cambria Math" panose="02040503050406030204" pitchFamily="18" charset="0"/>
                          </a:rPr>
                          <m:t>2</m:t>
                        </m:r>
                      </m:e>
                      <m:sup>
                        <m:r>
                          <a:rPr lang="en-US" sz="1400" i="1">
                            <a:latin typeface="Cambria Math" panose="02040503050406030204" pitchFamily="18" charset="0"/>
                          </a:rPr>
                          <m:t>𝑥</m:t>
                        </m:r>
                      </m:sup>
                    </m:sSup>
                    <m:r>
                      <a:rPr lang="en-US" sz="1400" i="1">
                        <a:latin typeface="Cambria Math" panose="02040503050406030204" pitchFamily="18" charset="0"/>
                      </a:rPr>
                      <m:t>=46</m:t>
                    </m:r>
                  </m:oMath>
                </a14:m>
                <a:r>
                  <a:rPr lang="en-US" sz="1400" dirty="0"/>
                  <a:t> instead of </a:t>
                </a:r>
                <a:r>
                  <a:rPr lang="en-US" sz="1400" dirty="0" smtClean="0"/>
                  <a:t>      </a:t>
                </a:r>
                <a14:m>
                  <m:oMath xmlns="" xmlns:m="http://schemas.openxmlformats.org/officeDocument/2006/math">
                    <m:sSup>
                      <m:sSupPr>
                        <m:ctrlPr>
                          <a:rPr lang="en-US" sz="1400" i="1">
                            <a:latin typeface="Cambria Math"/>
                          </a:rPr>
                        </m:ctrlPr>
                      </m:sSupPr>
                      <m:e>
                        <m:r>
                          <a:rPr lang="en-US" sz="1400" i="1">
                            <a:latin typeface="Cambria Math" panose="02040503050406030204" pitchFamily="18" charset="0"/>
                          </a:rPr>
                          <m:t>2</m:t>
                        </m:r>
                      </m:e>
                      <m:sup>
                        <m:r>
                          <a:rPr lang="en-US" sz="1400" i="1">
                            <a:latin typeface="Cambria Math" panose="02040503050406030204" pitchFamily="18" charset="0"/>
                          </a:rPr>
                          <m:t>𝑥</m:t>
                        </m:r>
                      </m:sup>
                    </m:sSup>
                    <m:r>
                      <a:rPr lang="en-US" sz="1400" i="1">
                        <a:latin typeface="Cambria Math" panose="02040503050406030204" pitchFamily="18" charset="0"/>
                      </a:rPr>
                      <m:t>=</m:t>
                    </m:r>
                    <m:r>
                      <a:rPr lang="en-US" sz="1400" i="1" smtClean="0">
                        <a:latin typeface="Cambria Math" panose="02040503050406030204" pitchFamily="18" charset="0"/>
                      </a:rPr>
                      <m:t>64?</m:t>
                    </m:r>
                  </m:oMath>
                </a14:m>
                <a:endParaRPr lang="en-US" sz="1400" dirty="0" smtClean="0"/>
              </a:p>
              <a:p>
                <a:pPr marL="0" indent="0">
                  <a:buNone/>
                </a:pPr>
                <a:endParaRPr lang="en-US" dirty="0"/>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xfrm>
                <a:off x="381000" y="762000"/>
                <a:ext cx="7924800" cy="1905000"/>
              </a:xfrm>
              <a:blipFill rotWithShape="1">
                <a:blip r:embed="rId2"/>
                <a:stretch>
                  <a:fillRect l="-154" t="-3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28600" y="2133600"/>
                <a:ext cx="8442158" cy="738664"/>
              </a:xfrm>
              <a:prstGeom prst="rect">
                <a:avLst/>
              </a:prstGeom>
              <a:ln>
                <a:solidFill>
                  <a:schemeClr val="accent1"/>
                </a:solidFill>
              </a:ln>
            </p:spPr>
            <p:txBody>
              <a:bodyPr wrap="square">
                <a:spAutoFit/>
              </a:bodyPr>
              <a:lstStyle/>
              <a:p>
                <a:r>
                  <a:rPr lang="en-US" sz="1400" dirty="0" smtClean="0"/>
                  <a:t>If three numbers, 𝑳, 𝒃, </a:t>
                </a:r>
                <a:r>
                  <a:rPr lang="en-US" sz="1400" dirty="0"/>
                  <a:t>and </a:t>
                </a:r>
                <a:r>
                  <a:rPr lang="en-US" sz="1400" dirty="0" smtClean="0"/>
                  <a:t>𝒙 </a:t>
                </a:r>
                <a:r>
                  <a:rPr lang="en-US" sz="1400" dirty="0"/>
                  <a:t>are related </a:t>
                </a:r>
                <a:r>
                  <a:rPr lang="en-US" sz="1400" dirty="0" smtClean="0"/>
                  <a:t>by x= </a:t>
                </a:r>
                <a14:m>
                  <m:oMath xmlns="" xmlns:m="http://schemas.openxmlformats.org/officeDocument/2006/math">
                    <m:sSup>
                      <m:sSupPr>
                        <m:ctrlPr>
                          <a:rPr lang="en-US" sz="1400" i="1" smtClean="0">
                            <a:latin typeface="Cambria Math"/>
                          </a:rPr>
                        </m:ctrlPr>
                      </m:sSupPr>
                      <m:e>
                        <m:r>
                          <a:rPr lang="en-US" sz="1400" b="0" i="1" smtClean="0">
                            <a:latin typeface="Cambria Math"/>
                          </a:rPr>
                          <m:t>𝑏</m:t>
                        </m:r>
                      </m:e>
                      <m:sup>
                        <m:r>
                          <a:rPr lang="en-US" sz="1400" b="0" i="1" smtClean="0">
                            <a:latin typeface="Cambria Math"/>
                          </a:rPr>
                          <m:t>𝐿</m:t>
                        </m:r>
                      </m:sup>
                    </m:sSup>
                  </m:oMath>
                </a14:m>
                <a:r>
                  <a:rPr lang="en-US" sz="1400" dirty="0" smtClean="0"/>
                  <a:t>, </a:t>
                </a:r>
                <a:r>
                  <a:rPr lang="en-US" sz="1400" dirty="0"/>
                  <a:t>then </a:t>
                </a:r>
                <a:r>
                  <a:rPr lang="en-US" sz="1400" dirty="0" smtClean="0"/>
                  <a:t>𝑳 </a:t>
                </a:r>
                <a:r>
                  <a:rPr lang="en-US" sz="1400" dirty="0"/>
                  <a:t>is the logarithm base </a:t>
                </a:r>
                <a:r>
                  <a:rPr lang="en-US" sz="1400" dirty="0" smtClean="0"/>
                  <a:t>𝒃 of 𝒙</a:t>
                </a:r>
                <a:r>
                  <a:rPr lang="en-US" sz="1400" dirty="0"/>
                  <a:t>, and we write l</a:t>
                </a:r>
                <a:r>
                  <a:rPr lang="en-US" sz="1400" dirty="0" smtClean="0"/>
                  <a:t>og </a:t>
                </a:r>
                <a:r>
                  <a:rPr lang="en-US" sz="1400" baseline="-25000" dirty="0" smtClean="0"/>
                  <a:t>b</a:t>
                </a:r>
                <a:r>
                  <a:rPr lang="en-US" sz="1400" dirty="0" smtClean="0"/>
                  <a:t> (x). </a:t>
                </a:r>
                <a:r>
                  <a:rPr lang="en-US" sz="1400" dirty="0"/>
                  <a:t>That is, the value of the expression </a:t>
                </a:r>
                <a:r>
                  <a:rPr lang="en-US" sz="1400" dirty="0" smtClean="0"/>
                  <a:t>𝑳 </a:t>
                </a:r>
                <a:r>
                  <a:rPr lang="en-US" sz="1400" dirty="0"/>
                  <a:t>= log </a:t>
                </a:r>
                <a:r>
                  <a:rPr lang="en-US" sz="1400" baseline="-25000" dirty="0"/>
                  <a:t>b</a:t>
                </a:r>
                <a:r>
                  <a:rPr lang="en-US" sz="1400" dirty="0"/>
                  <a:t> (x)</a:t>
                </a:r>
                <a:r>
                  <a:rPr lang="en-US" sz="1400" dirty="0" smtClean="0"/>
                  <a:t> </a:t>
                </a:r>
                <a:r>
                  <a:rPr lang="en-US" sz="1400" dirty="0"/>
                  <a:t>is the power of </a:t>
                </a:r>
                <a:r>
                  <a:rPr lang="en-US" sz="1400" dirty="0" smtClean="0"/>
                  <a:t>𝒃 </a:t>
                </a:r>
                <a:r>
                  <a:rPr lang="en-US" sz="1400" dirty="0"/>
                  <a:t>needed to obtain </a:t>
                </a:r>
                <a:r>
                  <a:rPr lang="en-US" sz="1400" dirty="0" smtClean="0"/>
                  <a:t>𝒙</a:t>
                </a:r>
                <a:r>
                  <a:rPr lang="en-US" sz="1400" dirty="0"/>
                  <a:t>. </a:t>
                </a:r>
                <a:r>
                  <a:rPr lang="en-US" sz="1400" dirty="0" smtClean="0"/>
                  <a:t>Valid </a:t>
                </a:r>
                <a:r>
                  <a:rPr lang="en-US" sz="1400" dirty="0"/>
                  <a:t>values of </a:t>
                </a:r>
                <a:r>
                  <a:rPr lang="en-US" sz="1400" dirty="0" smtClean="0"/>
                  <a:t>𝒃 </a:t>
                </a:r>
                <a:r>
                  <a:rPr lang="en-US" sz="1400" dirty="0"/>
                  <a:t>as a base for a logarithm are </a:t>
                </a:r>
                <a:r>
                  <a:rPr lang="en-US" sz="1400" dirty="0" smtClean="0"/>
                  <a:t>𝟎 </a:t>
                </a:r>
                <a:r>
                  <a:rPr lang="en-US" sz="1400" dirty="0"/>
                  <a:t>&lt; </a:t>
                </a:r>
                <a:r>
                  <a:rPr lang="en-US" sz="1400" dirty="0" smtClean="0"/>
                  <a:t>𝒃 </a:t>
                </a:r>
                <a:r>
                  <a:rPr lang="en-US" sz="1400" dirty="0"/>
                  <a:t>&lt; </a:t>
                </a:r>
                <a:r>
                  <a:rPr lang="en-US" sz="1400" dirty="0" smtClean="0"/>
                  <a:t>𝟏 </a:t>
                </a:r>
                <a:r>
                  <a:rPr lang="en-US" sz="1400" dirty="0"/>
                  <a:t>and </a:t>
                </a:r>
                <a:r>
                  <a:rPr lang="en-US" sz="1400" dirty="0" smtClean="0"/>
                  <a:t>𝒃 </a:t>
                </a:r>
                <a:r>
                  <a:rPr lang="en-US" sz="1400" dirty="0"/>
                  <a:t>&gt; </a:t>
                </a:r>
                <a:r>
                  <a:rPr lang="en-US" sz="1400" dirty="0" smtClean="0"/>
                  <a:t>𝟏</a:t>
                </a:r>
                <a:r>
                  <a:rPr lang="en-US" sz="1400" dirty="0"/>
                  <a:t>.</a:t>
                </a:r>
              </a:p>
            </p:txBody>
          </p:sp>
        </mc:Choice>
        <mc:Fallback xmlns="">
          <p:sp>
            <p:nvSpPr>
              <p:cNvPr id="6" name="Rectangle 5"/>
              <p:cNvSpPr>
                <a:spLocks noRot="1" noChangeAspect="1" noMove="1" noResize="1" noEditPoints="1" noAdjustHandles="1" noChangeArrowheads="1" noChangeShapeType="1" noTextEdit="1"/>
              </p:cNvSpPr>
              <p:nvPr/>
            </p:nvSpPr>
            <p:spPr>
              <a:xfrm>
                <a:off x="228600" y="2133600"/>
                <a:ext cx="8442158" cy="738664"/>
              </a:xfrm>
              <a:prstGeom prst="rect">
                <a:avLst/>
              </a:prstGeom>
              <a:blipFill rotWithShape="1">
                <a:blip r:embed="rId3"/>
                <a:stretch>
                  <a:fillRect l="-144" t="-813" b="-7317"/>
                </a:stretch>
              </a:blipFill>
              <a:ln>
                <a:solidFill>
                  <a:schemeClr val="accent1"/>
                </a:solidFill>
              </a:ln>
            </p:spPr>
            <p:txBody>
              <a:bodyPr/>
              <a:lstStyle/>
              <a:p>
                <a:r>
                  <a:rPr lang="en-US">
                    <a:noFill/>
                  </a:rPr>
                  <a:t> </a:t>
                </a:r>
              </a:p>
            </p:txBody>
          </p:sp>
        </mc:Fallback>
      </mc:AlternateContent>
      <p:pic>
        <p:nvPicPr>
          <p:cNvPr id="7" name="Content Placeholder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872264"/>
            <a:ext cx="3048000" cy="3515702"/>
          </a:xfrm>
          <a:prstGeom prst="rect">
            <a:avLst/>
          </a:prstGeom>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986" t="10318" r="29517" b="14680"/>
          <a:stretch/>
        </p:blipFill>
        <p:spPr bwMode="auto">
          <a:xfrm>
            <a:off x="3276600" y="2743200"/>
            <a:ext cx="5747594" cy="4009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624011" y="6475834"/>
            <a:ext cx="1524000" cy="369332"/>
          </a:xfrm>
          <a:prstGeom prst="rect">
            <a:avLst/>
          </a:prstGeom>
          <a:noFill/>
        </p:spPr>
        <p:txBody>
          <a:bodyPr wrap="square" rtlCol="0">
            <a:spAutoFit/>
          </a:bodyPr>
          <a:lstStyle/>
          <a:p>
            <a:r>
              <a:rPr lang="en-US" dirty="0" smtClean="0"/>
              <a:t>Lesson 12</a:t>
            </a:r>
            <a:endParaRPr lang="en-US" dirty="0"/>
          </a:p>
        </p:txBody>
      </p:sp>
    </p:spTree>
    <p:extLst>
      <p:ext uri="{BB962C8B-B14F-4D97-AF65-F5344CB8AC3E}">
        <p14:creationId xmlns:p14="http://schemas.microsoft.com/office/powerpoint/2010/main" val="30096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9495" y="164068"/>
            <a:ext cx="3048000" cy="369332"/>
          </a:xfrm>
          <a:prstGeom prst="rect">
            <a:avLst/>
          </a:prstGeom>
          <a:noFill/>
        </p:spPr>
        <p:txBody>
          <a:bodyPr wrap="square" rtlCol="0">
            <a:spAutoFit/>
          </a:bodyPr>
          <a:lstStyle/>
          <a:p>
            <a:r>
              <a:rPr lang="en-US" dirty="0" smtClean="0"/>
              <a:t>Changing the base ….</a:t>
            </a:r>
            <a:endParaRPr lang="en-US" dirty="0"/>
          </a:p>
        </p:txBody>
      </p:sp>
      <p:pic>
        <p:nvPicPr>
          <p:cNvPr id="9" name="Picture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740" y="478879"/>
            <a:ext cx="7911406" cy="1542160"/>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6553200" y="685800"/>
                <a:ext cx="1792706" cy="846129"/>
              </a:xfrm>
              <a:prstGeom prst="rect">
                <a:avLst/>
              </a:prstGeom>
              <a:noFill/>
            </p:spPr>
            <p:txBody>
              <a:bodyPr wrap="square" rtlCol="0">
                <a:spAutoFit/>
              </a:bodyPr>
              <a:lstStyle/>
              <a:p>
                <a14:m>
                  <m:oMathPara xmlns="" xmlns:m="http://schemas.openxmlformats.org/officeDocument/2006/math">
                    <m:oMathParaPr>
                      <m:jc m:val="centerGroup"/>
                    </m:oMathParaPr>
                    <m:oMath xmlns:m="http://schemas.openxmlformats.org/officeDocument/2006/math">
                      <m:sSub>
                        <m:sSubPr>
                          <m:ctrlPr>
                            <a:rPr lang="en-US" sz="1200" i="1" baseline="0" smtClean="0">
                              <a:solidFill>
                                <a:srgbClr val="FF0000"/>
                              </a:solidFill>
                              <a:latin typeface="Cambria Math"/>
                            </a:rPr>
                          </m:ctrlPr>
                        </m:sSubPr>
                        <m:e>
                          <m:r>
                            <a:rPr lang="en-US" sz="1200" b="0" i="1" baseline="0" smtClean="0">
                              <a:solidFill>
                                <a:srgbClr val="FF0000"/>
                              </a:solidFill>
                              <a:latin typeface="Cambria Math" panose="02040503050406030204" pitchFamily="18" charset="0"/>
                            </a:rPr>
                            <m:t>𝑙𝑜𝑔</m:t>
                          </m:r>
                        </m:e>
                        <m:sub>
                          <m:r>
                            <a:rPr lang="en-US" sz="1200" b="0" i="1" baseline="0" smtClean="0">
                              <a:solidFill>
                                <a:srgbClr val="FF0000"/>
                              </a:solidFill>
                              <a:latin typeface="Cambria Math" panose="02040503050406030204" pitchFamily="18" charset="0"/>
                            </a:rPr>
                            <m:t>2</m:t>
                          </m:r>
                        </m:sub>
                      </m:sSub>
                      <m:d>
                        <m:dPr>
                          <m:ctrlPr>
                            <a:rPr lang="en-US" sz="1200" b="0" i="1" baseline="0" smtClean="0">
                              <a:solidFill>
                                <a:srgbClr val="FF0000"/>
                              </a:solidFill>
                              <a:latin typeface="Cambria Math"/>
                            </a:rPr>
                          </m:ctrlPr>
                        </m:dPr>
                        <m:e>
                          <m:r>
                            <a:rPr lang="en-US" sz="1200" b="0" i="1" baseline="0" smtClean="0">
                              <a:solidFill>
                                <a:srgbClr val="FF0000"/>
                              </a:solidFill>
                              <a:latin typeface="Cambria Math" panose="02040503050406030204" pitchFamily="18" charset="0"/>
                            </a:rPr>
                            <m:t>7</m:t>
                          </m:r>
                        </m:e>
                      </m:d>
                      <m:r>
                        <a:rPr lang="en-US" sz="1200" b="0" i="1" baseline="0" smtClean="0">
                          <a:solidFill>
                            <a:srgbClr val="FF0000"/>
                          </a:solidFill>
                          <a:latin typeface="Cambria Math" panose="02040503050406030204" pitchFamily="18" charset="0"/>
                        </a:rPr>
                        <m:t>=</m:t>
                      </m:r>
                      <m:f>
                        <m:fPr>
                          <m:ctrlPr>
                            <a:rPr lang="en-US" sz="1200" b="0" i="1" baseline="0" smtClean="0">
                              <a:solidFill>
                                <a:srgbClr val="FF0000"/>
                              </a:solidFill>
                              <a:latin typeface="Cambria Math"/>
                            </a:rPr>
                          </m:ctrlPr>
                        </m:fPr>
                        <m:num>
                          <m:sSub>
                            <m:sSubPr>
                              <m:ctrlPr>
                                <a:rPr lang="en-US" sz="1200" b="0" i="1" baseline="0" smtClean="0">
                                  <a:solidFill>
                                    <a:srgbClr val="FF0000"/>
                                  </a:solidFill>
                                  <a:latin typeface="Cambria Math"/>
                                </a:rPr>
                              </m:ctrlPr>
                            </m:sSubPr>
                            <m:e>
                              <m:r>
                                <a:rPr lang="en-US" sz="1200" b="0" i="1" baseline="0" smtClean="0">
                                  <a:solidFill>
                                    <a:srgbClr val="FF0000"/>
                                  </a:solidFill>
                                  <a:latin typeface="Cambria Math" panose="02040503050406030204" pitchFamily="18" charset="0"/>
                                </a:rPr>
                                <m:t>𝑙𝑜𝑔</m:t>
                              </m:r>
                            </m:e>
                            <m:sub>
                              <m:r>
                                <a:rPr lang="en-US" sz="1200" b="0" i="1" baseline="0" smtClean="0">
                                  <a:solidFill>
                                    <a:srgbClr val="FF0000"/>
                                  </a:solidFill>
                                  <a:latin typeface="Cambria Math" panose="02040503050406030204" pitchFamily="18" charset="0"/>
                                </a:rPr>
                                <m:t>10</m:t>
                              </m:r>
                            </m:sub>
                          </m:sSub>
                          <m:r>
                            <a:rPr lang="en-US" sz="1200" b="0" i="1" baseline="0" smtClean="0">
                              <a:solidFill>
                                <a:srgbClr val="FF0000"/>
                              </a:solidFill>
                              <a:latin typeface="Cambria Math" panose="02040503050406030204" pitchFamily="18" charset="0"/>
                            </a:rPr>
                            <m:t>(7)</m:t>
                          </m:r>
                        </m:num>
                        <m:den>
                          <m:sSub>
                            <m:sSubPr>
                              <m:ctrlPr>
                                <a:rPr lang="en-US" sz="1200" b="0" i="1" baseline="0" smtClean="0">
                                  <a:solidFill>
                                    <a:srgbClr val="FF0000"/>
                                  </a:solidFill>
                                  <a:latin typeface="Cambria Math"/>
                                </a:rPr>
                              </m:ctrlPr>
                            </m:sSubPr>
                            <m:e>
                              <m:r>
                                <a:rPr lang="en-US" sz="1200" b="0" i="1" baseline="0" smtClean="0">
                                  <a:solidFill>
                                    <a:srgbClr val="FF0000"/>
                                  </a:solidFill>
                                  <a:latin typeface="Cambria Math" panose="02040503050406030204" pitchFamily="18" charset="0"/>
                                </a:rPr>
                                <m:t>𝑙𝑜𝑔</m:t>
                              </m:r>
                            </m:e>
                            <m:sub>
                              <m:r>
                                <a:rPr lang="en-US" sz="1200" b="0" i="1" baseline="0" smtClean="0">
                                  <a:solidFill>
                                    <a:srgbClr val="FF0000"/>
                                  </a:solidFill>
                                  <a:latin typeface="Cambria Math" panose="02040503050406030204" pitchFamily="18" charset="0"/>
                                </a:rPr>
                                <m:t>10</m:t>
                              </m:r>
                            </m:sub>
                          </m:sSub>
                          <m:r>
                            <a:rPr lang="en-US" sz="1200" b="0" i="1" baseline="0" smtClean="0">
                              <a:solidFill>
                                <a:srgbClr val="FF0000"/>
                              </a:solidFill>
                              <a:latin typeface="Cambria Math" panose="02040503050406030204" pitchFamily="18" charset="0"/>
                            </a:rPr>
                            <m:t>(2)</m:t>
                          </m:r>
                        </m:den>
                      </m:f>
                    </m:oMath>
                  </m:oMathPara>
                </a14:m>
                <a:endParaRPr lang="en-US" sz="1200" b="0" baseline="0" dirty="0" smtClean="0">
                  <a:solidFill>
                    <a:srgbClr val="FF0000"/>
                  </a:solidFill>
                </a:endParaRPr>
              </a:p>
              <a:p>
                <a:endParaRPr lang="en-US" sz="1200" dirty="0" smtClean="0"/>
              </a:p>
              <a:p>
                <a:endParaRPr lang="en-US" sz="1200" dirty="0"/>
              </a:p>
            </p:txBody>
          </p:sp>
        </mc:Choice>
        <mc:Fallback xmlns="">
          <p:sp>
            <p:nvSpPr>
              <p:cNvPr id="10" name="TextBox 9"/>
              <p:cNvSpPr txBox="1">
                <a:spLocks noRot="1" noChangeAspect="1" noMove="1" noResize="1" noEditPoints="1" noAdjustHandles="1" noChangeArrowheads="1" noChangeShapeType="1" noTextEdit="1"/>
              </p:cNvSpPr>
              <p:nvPr/>
            </p:nvSpPr>
            <p:spPr>
              <a:xfrm>
                <a:off x="6553200" y="685800"/>
                <a:ext cx="1792706" cy="846129"/>
              </a:xfrm>
              <a:prstGeom prst="rect">
                <a:avLst/>
              </a:prstGeom>
              <a:blipFill rotWithShape="1">
                <a:blip r:embed="rId3"/>
                <a:stretch>
                  <a:fillRect/>
                </a:stretch>
              </a:blipFill>
            </p:spPr>
            <p:txBody>
              <a:bodyPr/>
              <a:lstStyle/>
              <a:p>
                <a:r>
                  <a:rPr lang="en-US">
                    <a:noFill/>
                  </a:rPr>
                  <a:t> </a:t>
                </a:r>
              </a:p>
            </p:txBody>
          </p:sp>
        </mc:Fallback>
      </mc:AlternateContent>
      <p:sp>
        <p:nvSpPr>
          <p:cNvPr id="11" name="TextBox 10"/>
          <p:cNvSpPr txBox="1"/>
          <p:nvPr/>
        </p:nvSpPr>
        <p:spPr>
          <a:xfrm>
            <a:off x="76200" y="2023520"/>
            <a:ext cx="3657600" cy="369332"/>
          </a:xfrm>
          <a:prstGeom prst="rect">
            <a:avLst/>
          </a:prstGeom>
          <a:noFill/>
        </p:spPr>
        <p:txBody>
          <a:bodyPr wrap="square" rtlCol="0">
            <a:spAutoFit/>
          </a:bodyPr>
          <a:lstStyle/>
          <a:p>
            <a:r>
              <a:rPr lang="en-US" dirty="0"/>
              <a:t>Solving </a:t>
            </a:r>
            <a:r>
              <a:rPr lang="en-US" dirty="0" smtClean="0"/>
              <a:t>Exponential </a:t>
            </a:r>
            <a:r>
              <a:rPr lang="en-US" dirty="0"/>
              <a:t>Equations</a:t>
            </a:r>
          </a:p>
        </p:txBody>
      </p:sp>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233" t="12499" r="20591" b="40004"/>
          <a:stretch/>
        </p:blipFill>
        <p:spPr bwMode="auto">
          <a:xfrm>
            <a:off x="488081" y="5029200"/>
            <a:ext cx="2972263" cy="2016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397" t="10744" r="22126" b="64255"/>
          <a:stretch/>
        </p:blipFill>
        <p:spPr bwMode="auto">
          <a:xfrm>
            <a:off x="3963562" y="5547100"/>
            <a:ext cx="2675703" cy="9810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419100" y="4478923"/>
            <a:ext cx="2971800" cy="338554"/>
          </a:xfrm>
          <a:prstGeom prst="rect">
            <a:avLst/>
          </a:prstGeom>
          <a:noFill/>
        </p:spPr>
        <p:txBody>
          <a:bodyPr wrap="square" rtlCol="0">
            <a:spAutoFit/>
          </a:bodyPr>
          <a:lstStyle/>
          <a:p>
            <a:r>
              <a:rPr lang="en-US" sz="1600" dirty="0" smtClean="0"/>
              <a:t>Algebra II Sample Item</a:t>
            </a:r>
            <a:endParaRPr lang="en-US" sz="1600" dirty="0"/>
          </a:p>
        </p:txBody>
      </p:sp>
      <p:pic>
        <p:nvPicPr>
          <p:cNvPr id="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6752" t="25861" r="35900" b="13219"/>
          <a:stretch/>
        </p:blipFill>
        <p:spPr bwMode="auto">
          <a:xfrm>
            <a:off x="3153276" y="2208186"/>
            <a:ext cx="4296277" cy="2990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473616" y="2019611"/>
            <a:ext cx="1465847" cy="1384995"/>
          </a:xfrm>
          <a:prstGeom prst="rect">
            <a:avLst/>
          </a:prstGeom>
          <a:noFill/>
          <a:ln>
            <a:solidFill>
              <a:schemeClr val="tx1"/>
            </a:solidFill>
          </a:ln>
        </p:spPr>
        <p:txBody>
          <a:bodyPr wrap="square" rtlCol="0">
            <a:spAutoFit/>
          </a:bodyPr>
          <a:lstStyle/>
          <a:p>
            <a:r>
              <a:rPr lang="en-US" sz="1200" dirty="0" smtClean="0"/>
              <a:t>Natural log refers to base e…</a:t>
            </a:r>
          </a:p>
          <a:p>
            <a:r>
              <a:rPr lang="en-US" sz="1200" dirty="0" smtClean="0"/>
              <a:t>Ln(x)=log</a:t>
            </a:r>
            <a:r>
              <a:rPr lang="en-US" sz="1200" baseline="-25000" dirty="0" smtClean="0"/>
              <a:t>e</a:t>
            </a:r>
            <a:r>
              <a:rPr lang="en-US" sz="1200" dirty="0" smtClean="0"/>
              <a:t> (x)</a:t>
            </a:r>
          </a:p>
          <a:p>
            <a:r>
              <a:rPr lang="en-US" sz="1200" dirty="0" smtClean="0"/>
              <a:t>Ln(1)=0</a:t>
            </a:r>
          </a:p>
          <a:p>
            <a:r>
              <a:rPr lang="en-US" sz="1200" dirty="0" smtClean="0"/>
              <a:t>Ln(e)=1</a:t>
            </a:r>
          </a:p>
          <a:p>
            <a:r>
              <a:rPr lang="en-US" sz="1200" dirty="0" smtClean="0"/>
              <a:t>Ln(e</a:t>
            </a:r>
            <a:r>
              <a:rPr lang="en-US" sz="1200" baseline="30000" dirty="0" smtClean="0"/>
              <a:t>3</a:t>
            </a:r>
            <a:r>
              <a:rPr lang="en-US" sz="1200" dirty="0" smtClean="0"/>
              <a:t> )=3</a:t>
            </a:r>
            <a:endParaRPr lang="en-US" sz="1200" dirty="0"/>
          </a:p>
          <a:p>
            <a:endParaRPr lang="en-US" sz="1200" dirty="0"/>
          </a:p>
        </p:txBody>
      </p:sp>
    </p:spTree>
    <p:extLst>
      <p:ext uri="{BB962C8B-B14F-4D97-AF65-F5344CB8AC3E}">
        <p14:creationId xmlns:p14="http://schemas.microsoft.com/office/powerpoint/2010/main" val="3126691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472" t="13318" r="28216" b="11020"/>
          <a:stretch/>
        </p:blipFill>
        <p:spPr bwMode="auto">
          <a:xfrm>
            <a:off x="533400" y="228600"/>
            <a:ext cx="4312740" cy="6171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921" t="13042" r="26488" b="35678"/>
          <a:stretch/>
        </p:blipFill>
        <p:spPr bwMode="auto">
          <a:xfrm>
            <a:off x="5181600" y="1485524"/>
            <a:ext cx="374904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38200" y="0"/>
            <a:ext cx="4114800" cy="369332"/>
          </a:xfrm>
          <a:prstGeom prst="rect">
            <a:avLst/>
          </a:prstGeom>
          <a:noFill/>
        </p:spPr>
        <p:txBody>
          <a:bodyPr wrap="square" rtlCol="0">
            <a:spAutoFit/>
          </a:bodyPr>
          <a:lstStyle/>
          <a:p>
            <a:r>
              <a:rPr lang="en-US" dirty="0" smtClean="0"/>
              <a:t>Pulling it together….</a:t>
            </a:r>
            <a:endParaRPr lang="en-US" dirty="0"/>
          </a:p>
        </p:txBody>
      </p:sp>
      <p:sp>
        <p:nvSpPr>
          <p:cNvPr id="2" name="Oval 1"/>
          <p:cNvSpPr/>
          <p:nvPr/>
        </p:nvSpPr>
        <p:spPr>
          <a:xfrm>
            <a:off x="1066800" y="3314324"/>
            <a:ext cx="990600" cy="4949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209800" y="4343400"/>
            <a:ext cx="990600" cy="4949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315200" y="1439027"/>
            <a:ext cx="1219200" cy="4949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097604" y="3809248"/>
            <a:ext cx="990600" cy="4949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0" y="43934"/>
            <a:ext cx="2590800" cy="369332"/>
          </a:xfrm>
          <a:prstGeom prst="rect">
            <a:avLst/>
          </a:prstGeom>
          <a:noFill/>
        </p:spPr>
        <p:txBody>
          <a:bodyPr wrap="square" rtlCol="0">
            <a:spAutoFit/>
          </a:bodyPr>
          <a:lstStyle/>
          <a:p>
            <a:r>
              <a:rPr lang="en-US" dirty="0"/>
              <a:t>Mid-module Assessment </a:t>
            </a:r>
          </a:p>
        </p:txBody>
      </p:sp>
    </p:spTree>
    <p:extLst>
      <p:ext uri="{BB962C8B-B14F-4D97-AF65-F5344CB8AC3E}">
        <p14:creationId xmlns:p14="http://schemas.microsoft.com/office/powerpoint/2010/main" val="22169566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274" t="31374" r="27524" b="25944"/>
          <a:stretch/>
        </p:blipFill>
        <p:spPr bwMode="auto">
          <a:xfrm>
            <a:off x="533400" y="304800"/>
            <a:ext cx="5329646"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6674" y="6068563"/>
            <a:ext cx="8686800" cy="215444"/>
          </a:xfrm>
          <a:prstGeom prst="rect">
            <a:avLst/>
          </a:prstGeom>
        </p:spPr>
        <p:txBody>
          <a:bodyPr wrap="square">
            <a:spAutoFit/>
          </a:bodyPr>
          <a:lstStyle/>
          <a:p>
            <a:r>
              <a:rPr lang="en-US" sz="800" dirty="0">
                <a:hlinkClick r:id="rId3"/>
              </a:rPr>
              <a:t>https://www.louisianabelieves.com/docs/default-source/teacher-toolbox-resources/algebra-ii-extended-constructed-response-tasks.pdf?sfvrsn=5</a:t>
            </a:r>
            <a:endParaRPr lang="en-US" sz="800" dirty="0"/>
          </a:p>
        </p:txBody>
      </p:sp>
      <p:sp>
        <p:nvSpPr>
          <p:cNvPr id="5" name="TextBox 4"/>
          <p:cNvSpPr txBox="1"/>
          <p:nvPr/>
        </p:nvSpPr>
        <p:spPr>
          <a:xfrm>
            <a:off x="272716" y="5699231"/>
            <a:ext cx="1895698" cy="738664"/>
          </a:xfrm>
          <a:prstGeom prst="rect">
            <a:avLst/>
          </a:prstGeom>
          <a:noFill/>
        </p:spPr>
        <p:txBody>
          <a:bodyPr wrap="square" rtlCol="0">
            <a:spAutoFit/>
          </a:bodyPr>
          <a:lstStyle/>
          <a:p>
            <a:r>
              <a:rPr lang="en-US" sz="800" dirty="0" smtClean="0"/>
              <a:t>Department of Education</a:t>
            </a:r>
          </a:p>
          <a:p>
            <a:r>
              <a:rPr lang="en-US" sz="800" dirty="0" smtClean="0"/>
              <a:t>Louisiana Believes</a:t>
            </a:r>
          </a:p>
          <a:p>
            <a:r>
              <a:rPr lang="en-US" sz="800" dirty="0" smtClean="0"/>
              <a:t>K-12 Math Planning Resources</a:t>
            </a:r>
          </a:p>
          <a:p>
            <a:endParaRPr lang="en-US" dirty="0"/>
          </a:p>
        </p:txBody>
      </p:sp>
    </p:spTree>
    <p:extLst>
      <p:ext uri="{BB962C8B-B14F-4D97-AF65-F5344CB8AC3E}">
        <p14:creationId xmlns:p14="http://schemas.microsoft.com/office/powerpoint/2010/main" val="310812109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457200"/>
            <a:ext cx="8382000" cy="1200329"/>
          </a:xfrm>
          <a:prstGeom prst="rect">
            <a:avLst/>
          </a:prstGeom>
          <a:noFill/>
        </p:spPr>
        <p:txBody>
          <a:bodyPr wrap="square" rtlCol="0">
            <a:spAutoFit/>
          </a:bodyPr>
          <a:lstStyle/>
          <a:p>
            <a:pPr algn="ctr"/>
            <a:r>
              <a:rPr lang="en-US" sz="3600" dirty="0" smtClean="0">
                <a:solidFill>
                  <a:srgbClr val="FF0000"/>
                </a:solidFill>
              </a:rPr>
              <a:t>Graphs of exponential and logarithmic functions</a:t>
            </a:r>
            <a:r>
              <a:rPr lang="en-US" sz="3600" dirty="0" smtClean="0"/>
              <a:t>.</a:t>
            </a:r>
            <a:endParaRPr lang="en-US" sz="3600" dirty="0"/>
          </a:p>
        </p:txBody>
      </p:sp>
      <p:sp>
        <p:nvSpPr>
          <p:cNvPr id="5" name="Content Placeholder 2"/>
          <p:cNvSpPr>
            <a:spLocks noGrp="1"/>
          </p:cNvSpPr>
          <p:nvPr>
            <p:ph idx="1"/>
          </p:nvPr>
        </p:nvSpPr>
        <p:spPr>
          <a:xfrm>
            <a:off x="381000" y="1828800"/>
            <a:ext cx="8229600" cy="3920920"/>
          </a:xfrm>
        </p:spPr>
        <p:txBody>
          <a:bodyPr>
            <a:normAutofit/>
          </a:bodyPr>
          <a:lstStyle/>
          <a:p>
            <a:pPr>
              <a:buFont typeface="Arial" pitchFamily="34" charset="0"/>
              <a:buChar char="•"/>
            </a:pPr>
            <a:r>
              <a:rPr lang="en-US" sz="1800" dirty="0"/>
              <a:t>Students recognize that exponential functions are defined for all real numbers and logarithmic functions are defined for all positive numbers.</a:t>
            </a:r>
          </a:p>
          <a:p>
            <a:pPr>
              <a:buFont typeface="Arial" pitchFamily="34" charset="0"/>
              <a:buChar char="•"/>
            </a:pPr>
            <a:r>
              <a:rPr lang="en-US" sz="1800" dirty="0"/>
              <a:t>Students </a:t>
            </a:r>
            <a:r>
              <a:rPr lang="en-US" sz="1800" dirty="0">
                <a:solidFill>
                  <a:srgbClr val="FF0000"/>
                </a:solidFill>
              </a:rPr>
              <a:t>explore</a:t>
            </a:r>
            <a:r>
              <a:rPr lang="en-US" sz="1800" dirty="0"/>
              <a:t> the idea that exponential and logarithmic functions are inverses of each other.</a:t>
            </a:r>
          </a:p>
          <a:p>
            <a:r>
              <a:rPr lang="en-US" sz="1800" dirty="0" smtClean="0"/>
              <a:t>Students </a:t>
            </a:r>
            <a:r>
              <a:rPr lang="en-US" sz="1800" dirty="0"/>
              <a:t>realize that if the graph of an exponential function is reflected across the line y = x the graph produced is a logarithmic function.</a:t>
            </a:r>
          </a:p>
          <a:p>
            <a:r>
              <a:rPr lang="en-US" sz="1800" dirty="0"/>
              <a:t>Students explore the relationship between ordered pairs on the exponential curve and the logarithmic curve.</a:t>
            </a:r>
          </a:p>
          <a:p>
            <a:r>
              <a:rPr lang="en-US" sz="1800" dirty="0"/>
              <a:t>Students use this relationship to make sense of the domain and range of each function as well as the end behavior</a:t>
            </a:r>
            <a:r>
              <a:rPr lang="en-US" sz="1800" dirty="0" smtClean="0"/>
              <a:t>.</a:t>
            </a:r>
          </a:p>
          <a:p>
            <a:r>
              <a:rPr lang="en-US" sz="1800" dirty="0"/>
              <a:t>Students connect the properties of logarithms to transformations of the graphs of logarithmic functions.</a:t>
            </a:r>
          </a:p>
          <a:p>
            <a:endParaRPr lang="en-US" sz="1800" dirty="0"/>
          </a:p>
          <a:p>
            <a:pPr lvl="1">
              <a:buFont typeface="Arial" panose="020B0604020202020204" pitchFamily="34" charset="0"/>
              <a:buChar char="•"/>
            </a:pPr>
            <a:endParaRPr lang="en-US" sz="1800" dirty="0"/>
          </a:p>
          <a:p>
            <a:pPr>
              <a:buFont typeface="Arial" pitchFamily="34" charset="0"/>
              <a:buChar char="•"/>
            </a:pPr>
            <a:endParaRPr lang="en-US" sz="1800" dirty="0"/>
          </a:p>
          <a:p>
            <a:endParaRPr lang="en-US" dirty="0"/>
          </a:p>
        </p:txBody>
      </p:sp>
    </p:spTree>
    <p:extLst>
      <p:ext uri="{BB962C8B-B14F-4D97-AF65-F5344CB8AC3E}">
        <p14:creationId xmlns:p14="http://schemas.microsoft.com/office/powerpoint/2010/main" val="231421383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501" t="24140" r="27498" b="54022"/>
          <a:stretch/>
        </p:blipFill>
        <p:spPr bwMode="auto">
          <a:xfrm>
            <a:off x="3733800" y="3606403"/>
            <a:ext cx="5562600" cy="3302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767" t="12606" r="29733" b="12606"/>
          <a:stretch/>
        </p:blipFill>
        <p:spPr bwMode="auto">
          <a:xfrm>
            <a:off x="-328863" y="92242"/>
            <a:ext cx="45720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4899" t="14232" r="28642" b="59490"/>
          <a:stretch/>
        </p:blipFill>
        <p:spPr bwMode="auto">
          <a:xfrm>
            <a:off x="1676400" y="4495800"/>
            <a:ext cx="2438400"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3056" t="22726" r="27693" b="24547"/>
          <a:stretch/>
        </p:blipFill>
        <p:spPr bwMode="auto">
          <a:xfrm>
            <a:off x="4038599" y="457200"/>
            <a:ext cx="4745421"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53000" y="304800"/>
            <a:ext cx="2057400" cy="369332"/>
          </a:xfrm>
          <a:prstGeom prst="rect">
            <a:avLst/>
          </a:prstGeom>
          <a:noFill/>
        </p:spPr>
        <p:txBody>
          <a:bodyPr wrap="square" rtlCol="0">
            <a:spAutoFit/>
          </a:bodyPr>
          <a:lstStyle/>
          <a:p>
            <a:r>
              <a:rPr lang="en-US" dirty="0" smtClean="0"/>
              <a:t>Lesson 17</a:t>
            </a:r>
            <a:endParaRPr lang="en-US" dirty="0"/>
          </a:p>
        </p:txBody>
      </p:sp>
      <p:sp>
        <p:nvSpPr>
          <p:cNvPr id="2" name="Oval 1"/>
          <p:cNvSpPr/>
          <p:nvPr/>
        </p:nvSpPr>
        <p:spPr>
          <a:xfrm>
            <a:off x="838200" y="4475747"/>
            <a:ext cx="609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479884" y="4038600"/>
            <a:ext cx="609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38200" y="4876800"/>
            <a:ext cx="609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029326" y="5029200"/>
            <a:ext cx="609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9326" y="5577038"/>
            <a:ext cx="609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86526" y="6019800"/>
            <a:ext cx="609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810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864" t="12600" r="34145" b="12600"/>
          <a:stretch/>
        </p:blipFill>
        <p:spPr bwMode="auto">
          <a:xfrm>
            <a:off x="502117" y="381000"/>
            <a:ext cx="3917483" cy="5297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12820" y="76200"/>
            <a:ext cx="3497179" cy="369332"/>
          </a:xfrm>
          <a:prstGeom prst="rect">
            <a:avLst/>
          </a:prstGeom>
          <a:noFill/>
        </p:spPr>
        <p:txBody>
          <a:bodyPr wrap="square" rtlCol="0">
            <a:spAutoFit/>
          </a:bodyPr>
          <a:lstStyle/>
          <a:p>
            <a:r>
              <a:rPr lang="en-US" dirty="0" smtClean="0"/>
              <a:t>Inverse relationships lessons 18-19</a:t>
            </a:r>
            <a:endParaRPr lang="en-US" dirty="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136" t="14708" r="33332" b="43913"/>
          <a:stretch/>
        </p:blipFill>
        <p:spPr bwMode="auto">
          <a:xfrm>
            <a:off x="4680283" y="3276600"/>
            <a:ext cx="3200400"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8072" t="34417" r="34408" b="20986"/>
          <a:stretch/>
        </p:blipFill>
        <p:spPr bwMode="auto">
          <a:xfrm>
            <a:off x="5029200" y="182880"/>
            <a:ext cx="2743200" cy="301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490085" y="5678284"/>
                <a:ext cx="4010524" cy="984885"/>
              </a:xfrm>
              <a:prstGeom prst="rect">
                <a:avLst/>
              </a:prstGeom>
              <a:noFill/>
            </p:spPr>
            <p:txBody>
              <a:bodyPr wrap="square" rtlCol="0">
                <a:spAutoFit/>
              </a:bodyPr>
              <a:lstStyle/>
              <a:p>
                <a:r>
                  <a:rPr lang="en-US" dirty="0"/>
                  <a:t>Other transformations </a:t>
                </a:r>
                <a14:m>
                  <m:oMath xmlns="" xmlns:m="http://schemas.openxmlformats.org/officeDocument/2006/math">
                    <m:r>
                      <a:rPr lang="en-US" sz="1200">
                        <a:latin typeface="Cambria Math"/>
                      </a:rPr>
                      <m:t>𝑓</m:t>
                    </m:r>
                    <m:d>
                      <m:dPr>
                        <m:ctrlPr>
                          <a:rPr lang="en-US" sz="1200" i="1">
                            <a:latin typeface="Cambria Math"/>
                          </a:rPr>
                        </m:ctrlPr>
                      </m:dPr>
                      <m:e>
                        <m:r>
                          <a:rPr lang="en-US" sz="1200">
                            <a:latin typeface="Cambria Math"/>
                          </a:rPr>
                          <m:t>𝑥</m:t>
                        </m:r>
                      </m:e>
                    </m:d>
                    <m:r>
                      <a:rPr lang="en-US" sz="1200">
                        <a:latin typeface="Cambria Math"/>
                      </a:rPr>
                      <m:t>=</m:t>
                    </m:r>
                    <m:r>
                      <a:rPr lang="en-US" sz="1200">
                        <a:latin typeface="Cambria Math"/>
                      </a:rPr>
                      <m:t>𝑘</m:t>
                    </m:r>
                    <m:r>
                      <a:rPr lang="en-US" sz="1200">
                        <a:latin typeface="Cambria Math"/>
                      </a:rPr>
                      <m:t>+</m:t>
                    </m:r>
                    <m:r>
                      <a:rPr lang="en-US" sz="1200">
                        <a:latin typeface="Cambria Math"/>
                      </a:rPr>
                      <m:t>𝑎</m:t>
                    </m:r>
                    <m:func>
                      <m:funcPr>
                        <m:ctrlPr>
                          <a:rPr lang="en-US" sz="1200" i="1">
                            <a:latin typeface="Cambria Math"/>
                          </a:rPr>
                        </m:ctrlPr>
                      </m:funcPr>
                      <m:fName>
                        <m:sSub>
                          <m:sSubPr>
                            <m:ctrlPr>
                              <a:rPr lang="en-US" sz="1200" i="1">
                                <a:latin typeface="Cambria Math"/>
                              </a:rPr>
                            </m:ctrlPr>
                          </m:sSubPr>
                          <m:e>
                            <m:r>
                              <a:rPr lang="en-US" sz="1200">
                                <a:latin typeface="Cambria Math"/>
                              </a:rPr>
                              <m:t>𝑙𝑜𝑔</m:t>
                            </m:r>
                          </m:e>
                          <m:sub>
                            <m:r>
                              <a:rPr lang="en-US" sz="1200">
                                <a:latin typeface="Cambria Math"/>
                              </a:rPr>
                              <m:t>𝑏</m:t>
                            </m:r>
                          </m:sub>
                        </m:sSub>
                      </m:fName>
                      <m:e>
                        <m:r>
                          <a:rPr lang="en-US" sz="1200">
                            <a:latin typeface="Cambria Math"/>
                          </a:rPr>
                          <m:t>(</m:t>
                        </m:r>
                        <m:r>
                          <a:rPr lang="en-US" sz="1200">
                            <a:latin typeface="Cambria Math"/>
                          </a:rPr>
                          <m:t>𝑥</m:t>
                        </m:r>
                        <m:r>
                          <a:rPr lang="en-US" sz="1200">
                            <a:latin typeface="Cambria Math"/>
                          </a:rPr>
                          <m:t>−</m:t>
                        </m:r>
                        <m:r>
                          <a:rPr lang="en-US" sz="1200">
                            <a:latin typeface="Cambria Math"/>
                          </a:rPr>
                          <m:t>h</m:t>
                        </m:r>
                        <m:r>
                          <a:rPr lang="en-US" sz="1200">
                            <a:latin typeface="Cambria Math"/>
                          </a:rPr>
                          <m:t>)</m:t>
                        </m:r>
                      </m:e>
                    </m:func>
                  </m:oMath>
                </a14:m>
                <a:r>
                  <a:rPr lang="en-US" dirty="0"/>
                  <a:t> </a:t>
                </a:r>
              </a:p>
              <a:p>
                <a:pPr marL="171450" indent="-171450">
                  <a:buFont typeface="Arial" panose="020B0604020202020204" pitchFamily="34" charset="0"/>
                  <a:buChar char="•"/>
                </a:pPr>
                <a:r>
                  <a:rPr lang="en-US" sz="1000" dirty="0" smtClean="0"/>
                  <a:t>y=log(x) +3		3 units up</a:t>
                </a:r>
              </a:p>
              <a:p>
                <a:pPr marL="171450" indent="-171450">
                  <a:buFont typeface="Arial" panose="020B0604020202020204" pitchFamily="34" charset="0"/>
                  <a:buChar char="•"/>
                </a:pPr>
                <a:r>
                  <a:rPr lang="en-US" sz="1000" dirty="0" smtClean="0"/>
                  <a:t>Y=log(x-2)		2 units right</a:t>
                </a:r>
              </a:p>
              <a:p>
                <a:pPr marL="171450" indent="-171450">
                  <a:buFont typeface="Arial" panose="020B0604020202020204" pitchFamily="34" charset="0"/>
                  <a:buChar char="•"/>
                </a:pPr>
                <a:r>
                  <a:rPr lang="en-US" sz="1000" dirty="0" smtClean="0"/>
                  <a:t>Y=1/2 log (x)	vertical compression of 1/2</a:t>
                </a:r>
              </a:p>
              <a:p>
                <a:pPr marL="171450" indent="-171450">
                  <a:buFont typeface="Arial" panose="020B0604020202020204" pitchFamily="34" charset="0"/>
                  <a:buChar char="•"/>
                </a:pPr>
                <a:r>
                  <a:rPr lang="en-US" sz="1000" dirty="0" smtClean="0"/>
                  <a:t>Y=log (1/5 x)	horizontal stretch by 5</a:t>
                </a:r>
                <a:endParaRPr lang="en-US" sz="1000" dirty="0"/>
              </a:p>
            </p:txBody>
          </p:sp>
        </mc:Choice>
        <mc:Fallback xmlns="">
          <p:sp>
            <p:nvSpPr>
              <p:cNvPr id="2" name="TextBox 1"/>
              <p:cNvSpPr txBox="1">
                <a:spLocks noRot="1" noChangeAspect="1" noMove="1" noResize="1" noEditPoints="1" noAdjustHandles="1" noChangeArrowheads="1" noChangeShapeType="1" noTextEdit="1"/>
              </p:cNvSpPr>
              <p:nvPr/>
            </p:nvSpPr>
            <p:spPr>
              <a:xfrm>
                <a:off x="490085" y="5678284"/>
                <a:ext cx="4010524" cy="984885"/>
              </a:xfrm>
              <a:prstGeom prst="rect">
                <a:avLst/>
              </a:prstGeom>
              <a:blipFill rotWithShape="1">
                <a:blip r:embed="rId5"/>
                <a:stretch>
                  <a:fillRect l="-1216" t="-3086" b="-24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216520" y="6378149"/>
                <a:ext cx="1324914" cy="276999"/>
              </a:xfrm>
              <a:prstGeom prst="rect">
                <a:avLst/>
              </a:prstGeom>
            </p:spPr>
            <p:txBody>
              <a:bodyPr wrap="none">
                <a:spAutoFit/>
              </a:bodyPr>
              <a:lstStyle/>
              <a:p>
                <a14:m>
                  <m:oMath xmlns="" xmlns:m="http://schemas.openxmlformats.org/officeDocument/2006/math">
                    <m:r>
                      <a:rPr lang="en-US" sz="1200">
                        <a:latin typeface="Cambria Math"/>
                      </a:rPr>
                      <m:t>𝑓</m:t>
                    </m:r>
                    <m:d>
                      <m:dPr>
                        <m:ctrlPr>
                          <a:rPr lang="en-US" sz="1200" i="1">
                            <a:latin typeface="Cambria Math"/>
                          </a:rPr>
                        </m:ctrlPr>
                      </m:dPr>
                      <m:e>
                        <m:r>
                          <a:rPr lang="en-US" sz="1200">
                            <a:latin typeface="Cambria Math"/>
                          </a:rPr>
                          <m:t>𝑥</m:t>
                        </m:r>
                      </m:e>
                    </m:d>
                    <m:r>
                      <a:rPr lang="en-US" sz="1200">
                        <a:latin typeface="Cambria Math"/>
                      </a:rPr>
                      <m:t>=</m:t>
                    </m:r>
                    <m:r>
                      <a:rPr lang="en-US" sz="1200">
                        <a:latin typeface="Cambria Math"/>
                      </a:rPr>
                      <m:t>𝑎</m:t>
                    </m:r>
                    <m:r>
                      <a:rPr lang="en-US" sz="1200">
                        <a:latin typeface="Cambria Math"/>
                      </a:rPr>
                      <m:t>∙</m:t>
                    </m:r>
                    <m:sSup>
                      <m:sSupPr>
                        <m:ctrlPr>
                          <a:rPr lang="en-US" sz="1200" i="1">
                            <a:latin typeface="Cambria Math"/>
                          </a:rPr>
                        </m:ctrlPr>
                      </m:sSupPr>
                      <m:e>
                        <m:r>
                          <a:rPr lang="en-US" sz="1200">
                            <a:latin typeface="Cambria Math"/>
                          </a:rPr>
                          <m:t>𝑏</m:t>
                        </m:r>
                      </m:e>
                      <m:sup>
                        <m:r>
                          <a:rPr lang="en-US" sz="1200">
                            <a:latin typeface="Cambria Math"/>
                          </a:rPr>
                          <m:t>𝑥</m:t>
                        </m:r>
                      </m:sup>
                    </m:sSup>
                    <m:r>
                      <a:rPr lang="en-US" sz="1200">
                        <a:latin typeface="Cambria Math"/>
                      </a:rPr>
                      <m:t>+</m:t>
                    </m:r>
                    <m:r>
                      <a:rPr lang="en-US" sz="1200">
                        <a:latin typeface="Cambria Math"/>
                      </a:rPr>
                      <m:t>𝑘</m:t>
                    </m:r>
                  </m:oMath>
                </a14:m>
                <a:r>
                  <a:rPr lang="en-US" sz="1200" dirty="0"/>
                  <a:t> </a:t>
                </a:r>
              </a:p>
            </p:txBody>
          </p:sp>
        </mc:Choice>
        <mc:Fallback xmlns="">
          <p:sp>
            <p:nvSpPr>
              <p:cNvPr id="3" name="Rectangle 2"/>
              <p:cNvSpPr>
                <a:spLocks noRot="1" noChangeAspect="1" noMove="1" noResize="1" noEditPoints="1" noAdjustHandles="1" noChangeArrowheads="1" noChangeShapeType="1" noTextEdit="1"/>
              </p:cNvSpPr>
              <p:nvPr/>
            </p:nvSpPr>
            <p:spPr>
              <a:xfrm>
                <a:off x="3216520" y="6378149"/>
                <a:ext cx="1324914" cy="276999"/>
              </a:xfrm>
              <a:prstGeom prst="rect">
                <a:avLst/>
              </a:prstGeom>
              <a:blipFill rotWithShape="1">
                <a:blip r:embed="rId6"/>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9151229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4495800" cy="646331"/>
          </a:xfrm>
          <a:prstGeom prst="rect">
            <a:avLst/>
          </a:prstGeom>
          <a:noFill/>
        </p:spPr>
        <p:txBody>
          <a:bodyPr wrap="square" rtlCol="0">
            <a:spAutoFit/>
          </a:bodyPr>
          <a:lstStyle/>
          <a:p>
            <a:r>
              <a:rPr lang="en-US" dirty="0" smtClean="0"/>
              <a:t>Quiz Scenario: Student answers 4  (true/false) questions on a quiz…</a:t>
            </a:r>
            <a:endParaRPr lang="en-US" dirty="0"/>
          </a:p>
        </p:txBody>
      </p:sp>
      <p:sp>
        <p:nvSpPr>
          <p:cNvPr id="6" name="TextBox 5"/>
          <p:cNvSpPr txBox="1"/>
          <p:nvPr/>
        </p:nvSpPr>
        <p:spPr>
          <a:xfrm>
            <a:off x="457200" y="1143000"/>
            <a:ext cx="1524000" cy="4801314"/>
          </a:xfrm>
          <a:prstGeom prst="rect">
            <a:avLst/>
          </a:prstGeom>
          <a:noFill/>
        </p:spPr>
        <p:txBody>
          <a:bodyPr wrap="square" rtlCol="0">
            <a:spAutoFit/>
          </a:bodyPr>
          <a:lstStyle/>
          <a:p>
            <a:r>
              <a:rPr lang="en-US" dirty="0" smtClean="0"/>
              <a:t> 16 Outcomes</a:t>
            </a:r>
          </a:p>
          <a:p>
            <a:r>
              <a:rPr lang="en-US" dirty="0" smtClean="0"/>
              <a:t>CCCC</a:t>
            </a:r>
          </a:p>
          <a:p>
            <a:r>
              <a:rPr lang="en-US" dirty="0" smtClean="0"/>
              <a:t>CCCI</a:t>
            </a:r>
          </a:p>
          <a:p>
            <a:r>
              <a:rPr lang="en-US" dirty="0" smtClean="0"/>
              <a:t>CCIC</a:t>
            </a:r>
          </a:p>
          <a:p>
            <a:r>
              <a:rPr lang="en-US" dirty="0" smtClean="0"/>
              <a:t>CICC</a:t>
            </a:r>
          </a:p>
          <a:p>
            <a:r>
              <a:rPr lang="en-US" dirty="0" smtClean="0"/>
              <a:t>ICCC</a:t>
            </a:r>
          </a:p>
          <a:p>
            <a:r>
              <a:rPr lang="en-US" dirty="0" smtClean="0"/>
              <a:t>CCII</a:t>
            </a:r>
          </a:p>
          <a:p>
            <a:r>
              <a:rPr lang="en-US" dirty="0" smtClean="0"/>
              <a:t>CIIC</a:t>
            </a:r>
          </a:p>
          <a:p>
            <a:r>
              <a:rPr lang="en-US" dirty="0" smtClean="0"/>
              <a:t>IICC</a:t>
            </a:r>
          </a:p>
          <a:p>
            <a:r>
              <a:rPr lang="en-US" dirty="0" smtClean="0"/>
              <a:t>CICI</a:t>
            </a:r>
          </a:p>
          <a:p>
            <a:r>
              <a:rPr lang="en-US" dirty="0" smtClean="0"/>
              <a:t>ICIC</a:t>
            </a:r>
          </a:p>
          <a:p>
            <a:r>
              <a:rPr lang="en-US" dirty="0" smtClean="0"/>
              <a:t>ICCI</a:t>
            </a:r>
          </a:p>
          <a:p>
            <a:r>
              <a:rPr lang="en-US" dirty="0" smtClean="0"/>
              <a:t>CIIII</a:t>
            </a:r>
          </a:p>
          <a:p>
            <a:r>
              <a:rPr lang="en-US" dirty="0" smtClean="0"/>
              <a:t>ICIII</a:t>
            </a:r>
          </a:p>
          <a:p>
            <a:r>
              <a:rPr lang="en-US" dirty="0" smtClean="0"/>
              <a:t>IICI</a:t>
            </a:r>
          </a:p>
          <a:p>
            <a:r>
              <a:rPr lang="en-US" dirty="0" smtClean="0"/>
              <a:t>IIIC</a:t>
            </a:r>
          </a:p>
          <a:p>
            <a:r>
              <a:rPr lang="en-US" dirty="0" smtClean="0"/>
              <a:t>IIII</a:t>
            </a:r>
            <a:endParaRPr lang="en-US" dirty="0"/>
          </a:p>
        </p:txBody>
      </p:sp>
      <p:sp>
        <p:nvSpPr>
          <p:cNvPr id="7" name="TextBox 6"/>
          <p:cNvSpPr txBox="1"/>
          <p:nvPr/>
        </p:nvSpPr>
        <p:spPr>
          <a:xfrm>
            <a:off x="3429000" y="990600"/>
            <a:ext cx="4038600" cy="4524315"/>
          </a:xfrm>
          <a:prstGeom prst="rect">
            <a:avLst/>
          </a:prstGeom>
          <a:noFill/>
        </p:spPr>
        <p:txBody>
          <a:bodyPr wrap="square" rtlCol="0">
            <a:spAutoFit/>
          </a:bodyPr>
          <a:lstStyle/>
          <a:p>
            <a:r>
              <a:rPr lang="en-US" dirty="0" smtClean="0"/>
              <a:t>P(exactly 2  correct answers) = 6/16</a:t>
            </a:r>
          </a:p>
          <a:p>
            <a:r>
              <a:rPr lang="en-US" dirty="0" smtClean="0"/>
              <a:t>P(C on first question)=8/16=1/2</a:t>
            </a:r>
          </a:p>
          <a:p>
            <a:r>
              <a:rPr lang="en-US" dirty="0" smtClean="0"/>
              <a:t>P(C on second question)=8/16=1/2</a:t>
            </a:r>
          </a:p>
          <a:p>
            <a:r>
              <a:rPr lang="en-US" dirty="0" smtClean="0"/>
              <a:t>P(C on first and C on second) = 4/16=1/4</a:t>
            </a:r>
          </a:p>
          <a:p>
            <a:r>
              <a:rPr lang="en-US" dirty="0"/>
              <a:t>	</a:t>
            </a:r>
            <a:r>
              <a:rPr lang="en-US" dirty="0" smtClean="0"/>
              <a:t>		= ½  x ½</a:t>
            </a:r>
          </a:p>
          <a:p>
            <a:endParaRPr lang="en-US" dirty="0" smtClean="0"/>
          </a:p>
          <a:p>
            <a:r>
              <a:rPr lang="en-US" dirty="0" smtClean="0"/>
              <a:t>This shows </a:t>
            </a:r>
            <a:r>
              <a:rPr lang="en-US" dirty="0"/>
              <a:t>that the two events (C on first question) and (C on second question) are independent, by the definition of independence</a:t>
            </a:r>
            <a:r>
              <a:rPr lang="en-US" dirty="0" smtClean="0"/>
              <a:t>. </a:t>
            </a:r>
            <a:r>
              <a:rPr lang="en-US" dirty="0"/>
              <a:t>P(A and B) = P(A) * P(B)</a:t>
            </a:r>
          </a:p>
          <a:p>
            <a:endParaRPr lang="en-US" dirty="0" smtClean="0"/>
          </a:p>
          <a:p>
            <a:r>
              <a:rPr lang="en-US" dirty="0" smtClean="0"/>
              <a:t>This</a:t>
            </a:r>
            <a:r>
              <a:rPr lang="en-US" dirty="0"/>
              <a:t>, too, should seem intuitively reasonable to students because the random guess on the second question should not have been influenced by the random guess on the </a:t>
            </a:r>
            <a:r>
              <a:rPr lang="en-US" dirty="0" smtClean="0"/>
              <a:t>first.</a:t>
            </a:r>
          </a:p>
        </p:txBody>
      </p:sp>
      <p:sp>
        <p:nvSpPr>
          <p:cNvPr id="8" name="TextBox 7"/>
          <p:cNvSpPr txBox="1"/>
          <p:nvPr/>
        </p:nvSpPr>
        <p:spPr>
          <a:xfrm>
            <a:off x="1828800" y="5715000"/>
            <a:ext cx="3733800" cy="369332"/>
          </a:xfrm>
          <a:prstGeom prst="rect">
            <a:avLst/>
          </a:prstGeom>
          <a:noFill/>
        </p:spPr>
        <p:txBody>
          <a:bodyPr wrap="square" rtlCol="0">
            <a:spAutoFit/>
          </a:bodyPr>
          <a:lstStyle/>
          <a:p>
            <a:r>
              <a:rPr lang="en-US" dirty="0" smtClean="0"/>
              <a:t>P(C on second question/C on first)= </a:t>
            </a:r>
            <a:endParaRPr lang="en-US" dirty="0"/>
          </a:p>
        </p:txBody>
      </p:sp>
      <p:sp>
        <p:nvSpPr>
          <p:cNvPr id="9" name="5-Point Star 8"/>
          <p:cNvSpPr/>
          <p:nvPr/>
        </p:nvSpPr>
        <p:spPr>
          <a:xfrm>
            <a:off x="304800" y="1524000"/>
            <a:ext cx="152400" cy="190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304800" y="1771471"/>
            <a:ext cx="152400" cy="190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321733" y="2057400"/>
            <a:ext cx="152400" cy="190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245533" y="2895600"/>
            <a:ext cx="152400" cy="190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262466" y="3157685"/>
            <a:ext cx="152400" cy="190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296333" y="3657600"/>
            <a:ext cx="152400" cy="190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79399" y="4495800"/>
            <a:ext cx="152400" cy="190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410200" y="5715000"/>
            <a:ext cx="3352800" cy="369332"/>
          </a:xfrm>
          <a:prstGeom prst="rect">
            <a:avLst/>
          </a:prstGeom>
          <a:noFill/>
        </p:spPr>
        <p:txBody>
          <a:bodyPr wrap="square" rtlCol="0">
            <a:spAutoFit/>
          </a:bodyPr>
          <a:lstStyle/>
          <a:p>
            <a:r>
              <a:rPr lang="en-US" dirty="0" smtClean="0"/>
              <a:t>4/8 = ½= P(C on second question)</a:t>
            </a:r>
            <a:endParaRPr lang="en-US" dirty="0"/>
          </a:p>
        </p:txBody>
      </p:sp>
      <p:sp>
        <p:nvSpPr>
          <p:cNvPr id="17" name="5-Point Star 16"/>
          <p:cNvSpPr/>
          <p:nvPr/>
        </p:nvSpPr>
        <p:spPr>
          <a:xfrm>
            <a:off x="321733" y="2323740"/>
            <a:ext cx="152400" cy="190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3276600" y="1333857"/>
            <a:ext cx="152400" cy="190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3276600" y="1627091"/>
            <a:ext cx="152400" cy="19014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1066800" y="1521636"/>
            <a:ext cx="152400" cy="19014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1066800" y="1779491"/>
            <a:ext cx="152400" cy="19014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1066800" y="2073906"/>
            <a:ext cx="152400" cy="19014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1066800" y="2590800"/>
            <a:ext cx="152400" cy="19014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1022684" y="2893236"/>
            <a:ext cx="152400" cy="19014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990600" y="3962400"/>
            <a:ext cx="152400" cy="19014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990600" y="4286071"/>
            <a:ext cx="152400" cy="19014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954505" y="4800600"/>
            <a:ext cx="152400" cy="19014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3069" y="6516560"/>
            <a:ext cx="1962397" cy="215444"/>
          </a:xfrm>
          <a:prstGeom prst="rect">
            <a:avLst/>
          </a:prstGeom>
        </p:spPr>
        <p:txBody>
          <a:bodyPr wrap="none">
            <a:spAutoFit/>
          </a:bodyPr>
          <a:lstStyle/>
          <a:p>
            <a:r>
              <a:rPr lang="en-US" sz="800" dirty="0"/>
              <a:t>http://</a:t>
            </a:r>
            <a:r>
              <a:rPr lang="en-US" sz="800" dirty="0" smtClean="0"/>
              <a:t>ime.math.arizona.edu/progressions</a:t>
            </a:r>
            <a:endParaRPr lang="en-US" dirty="0"/>
          </a:p>
        </p:txBody>
      </p:sp>
    </p:spTree>
    <p:extLst>
      <p:ext uri="{BB962C8B-B14F-4D97-AF65-F5344CB8AC3E}">
        <p14:creationId xmlns:p14="http://schemas.microsoft.com/office/powerpoint/2010/main" val="817043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P spid="13" grpId="0" animBg="1"/>
      <p:bldP spid="14" grpId="0" animBg="1"/>
      <p:bldP spid="15" grpId="0" animBg="1"/>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842" y="87868"/>
            <a:ext cx="1872629" cy="369332"/>
          </a:xfrm>
          <a:prstGeom prst="rect">
            <a:avLst/>
          </a:prstGeom>
        </p:spPr>
        <p:txBody>
          <a:bodyPr wrap="none">
            <a:spAutoFit/>
          </a:bodyPr>
          <a:lstStyle/>
          <a:p>
            <a:r>
              <a:rPr lang="en-US" dirty="0"/>
              <a:t>Choosing a Model</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19952"/>
            <a:ext cx="5851358" cy="1677522"/>
          </a:xfrm>
          <a:prstGeom prst="rect">
            <a:avLst/>
          </a:prstGeom>
        </p:spPr>
      </p:pic>
      <p:sp>
        <p:nvSpPr>
          <p:cNvPr id="8" name="TextBox 7"/>
          <p:cNvSpPr txBox="1"/>
          <p:nvPr/>
        </p:nvSpPr>
        <p:spPr>
          <a:xfrm>
            <a:off x="340895" y="1797474"/>
            <a:ext cx="3717758" cy="369332"/>
          </a:xfrm>
          <a:prstGeom prst="rect">
            <a:avLst/>
          </a:prstGeom>
          <a:noFill/>
        </p:spPr>
        <p:txBody>
          <a:bodyPr wrap="square" rtlCol="0">
            <a:spAutoFit/>
          </a:bodyPr>
          <a:lstStyle/>
          <a:p>
            <a:r>
              <a:rPr lang="en-US" dirty="0" smtClean="0"/>
              <a:t>Arithmetic and Geometric Sequences</a:t>
            </a:r>
            <a:endParaRPr lang="en-US" dirty="0"/>
          </a:p>
        </p:txBody>
      </p:sp>
      <p:sp>
        <p:nvSpPr>
          <p:cNvPr id="9" name="TextBox 8"/>
          <p:cNvSpPr txBox="1"/>
          <p:nvPr/>
        </p:nvSpPr>
        <p:spPr>
          <a:xfrm>
            <a:off x="4419600" y="1797474"/>
            <a:ext cx="3352800" cy="369332"/>
          </a:xfrm>
          <a:prstGeom prst="rect">
            <a:avLst/>
          </a:prstGeom>
          <a:noFill/>
        </p:spPr>
        <p:txBody>
          <a:bodyPr wrap="square" rtlCol="0">
            <a:spAutoFit/>
          </a:bodyPr>
          <a:lstStyle/>
          <a:p>
            <a:r>
              <a:rPr lang="en-US" dirty="0" smtClean="0"/>
              <a:t>Explicit and Recursive Formulas</a:t>
            </a:r>
            <a:endParaRPr 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72" t="4444" r="35389" b="4444"/>
          <a:stretch/>
        </p:blipFill>
        <p:spPr bwMode="auto">
          <a:xfrm>
            <a:off x="1078832" y="2194880"/>
            <a:ext cx="6705600" cy="4598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5-Point Star 1"/>
          <p:cNvSpPr/>
          <p:nvPr/>
        </p:nvSpPr>
        <p:spPr>
          <a:xfrm>
            <a:off x="8534400" y="1143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743200" y="3124200"/>
            <a:ext cx="21336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590800" y="3886200"/>
            <a:ext cx="21336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05000" y="5181600"/>
            <a:ext cx="21336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0983" y="6054342"/>
            <a:ext cx="1895698" cy="738664"/>
          </a:xfrm>
          <a:prstGeom prst="rect">
            <a:avLst/>
          </a:prstGeom>
          <a:noFill/>
        </p:spPr>
        <p:txBody>
          <a:bodyPr wrap="square" rtlCol="0">
            <a:spAutoFit/>
          </a:bodyPr>
          <a:lstStyle/>
          <a:p>
            <a:r>
              <a:rPr lang="en-US" sz="800" dirty="0" smtClean="0"/>
              <a:t>Department of Education</a:t>
            </a:r>
          </a:p>
          <a:p>
            <a:r>
              <a:rPr lang="en-US" sz="800" dirty="0" smtClean="0"/>
              <a:t>Louisiana Believes</a:t>
            </a:r>
          </a:p>
          <a:p>
            <a:r>
              <a:rPr lang="en-US" sz="800" dirty="0" smtClean="0"/>
              <a:t>K-12 Math Planning Resources</a:t>
            </a:r>
          </a:p>
          <a:p>
            <a:endParaRPr lang="en-US" dirty="0"/>
          </a:p>
        </p:txBody>
      </p:sp>
    </p:spTree>
    <p:extLst>
      <p:ext uri="{BB962C8B-B14F-4D97-AF65-F5344CB8AC3E}">
        <p14:creationId xmlns:p14="http://schemas.microsoft.com/office/powerpoint/2010/main" val="1163422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52400"/>
            <a:ext cx="3352800" cy="369332"/>
          </a:xfrm>
          <a:prstGeom prst="rect">
            <a:avLst/>
          </a:prstGeom>
          <a:noFill/>
        </p:spPr>
        <p:txBody>
          <a:bodyPr wrap="square" rtlCol="0">
            <a:spAutoFit/>
          </a:bodyPr>
          <a:lstStyle/>
          <a:p>
            <a:r>
              <a:rPr lang="en-US" dirty="0" smtClean="0"/>
              <a:t>Percent Rate of Change</a:t>
            </a:r>
            <a:endParaRPr lang="en-US" dirty="0"/>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683" t="40230" r="26841" b="27586"/>
          <a:stretch/>
        </p:blipFill>
        <p:spPr bwMode="auto">
          <a:xfrm>
            <a:off x="344905" y="3621505"/>
            <a:ext cx="3740323" cy="3080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943601" y="2089666"/>
            <a:ext cx="2362200" cy="369332"/>
          </a:xfrm>
          <a:prstGeom prst="rect">
            <a:avLst/>
          </a:prstGeom>
          <a:noFill/>
        </p:spPr>
        <p:txBody>
          <a:bodyPr wrap="square" rtlCol="0">
            <a:spAutoFit/>
          </a:bodyPr>
          <a:lstStyle/>
          <a:p>
            <a:r>
              <a:rPr lang="en-US" dirty="0" smtClean="0"/>
              <a:t>Algebra II Sample Item</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175" t="12687" r="27363" b="48422"/>
          <a:stretch/>
        </p:blipFill>
        <p:spPr bwMode="auto">
          <a:xfrm>
            <a:off x="4572000" y="2514600"/>
            <a:ext cx="41148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515" t="13174" r="29202" b="47517"/>
          <a:stretch/>
        </p:blipFill>
        <p:spPr bwMode="auto">
          <a:xfrm>
            <a:off x="6096000" y="4265240"/>
            <a:ext cx="2895600" cy="23641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2" name="TextBox 1"/>
              <p:cNvSpPr txBox="1"/>
              <p:nvPr/>
            </p:nvSpPr>
            <p:spPr>
              <a:xfrm>
                <a:off x="381000" y="609600"/>
                <a:ext cx="4419600" cy="2817438"/>
              </a:xfrm>
              <a:prstGeom prst="rect">
                <a:avLst/>
              </a:prstGeom>
              <a:noFill/>
            </p:spPr>
            <p:txBody>
              <a:bodyPr wrap="square" rtlCol="0">
                <a:spAutoFit/>
              </a:bodyPr>
              <a:lstStyle/>
              <a:p>
                <a:r>
                  <a:rPr lang="en-US" dirty="0" smtClean="0"/>
                  <a:t>Exponential Functions y=</a:t>
                </a:r>
                <a:r>
                  <a:rPr lang="en-US" dirty="0" err="1" smtClean="0"/>
                  <a:t>ab</a:t>
                </a:r>
                <a:r>
                  <a:rPr lang="en-US" baseline="30000" dirty="0" err="1" smtClean="0"/>
                  <a:t>x</a:t>
                </a:r>
                <a:endParaRPr lang="en-US" baseline="30000" dirty="0" smtClean="0"/>
              </a:p>
              <a:p>
                <a:r>
                  <a:rPr lang="en-US" dirty="0" smtClean="0"/>
                  <a:t>y=a(1+r)</a:t>
                </a:r>
                <a:r>
                  <a:rPr lang="en-US" baseline="30000" dirty="0" smtClean="0"/>
                  <a:t>x</a:t>
                </a:r>
                <a:r>
                  <a:rPr lang="en-US" dirty="0" smtClean="0"/>
                  <a:t>       y=a(1-r)</a:t>
                </a:r>
                <a:r>
                  <a:rPr lang="en-US" baseline="30000" dirty="0" smtClean="0"/>
                  <a:t>x</a:t>
                </a:r>
                <a:r>
                  <a:rPr lang="en-US" dirty="0" smtClean="0"/>
                  <a:t>   growth vs. decay</a:t>
                </a:r>
              </a:p>
              <a:p>
                <a:r>
                  <a:rPr lang="en-US" dirty="0"/>
                  <a:t>y</a:t>
                </a:r>
                <a:r>
                  <a:rPr lang="en-US" dirty="0" smtClean="0"/>
                  <a:t>=y</a:t>
                </a:r>
                <a:r>
                  <a:rPr lang="en-US" baseline="-25000" dirty="0" smtClean="0"/>
                  <a:t>0</a:t>
                </a:r>
                <a:r>
                  <a:rPr lang="en-US" dirty="0" smtClean="0"/>
                  <a:t> e </a:t>
                </a:r>
                <a:r>
                  <a:rPr lang="en-US" baseline="30000" dirty="0" err="1" smtClean="0"/>
                  <a:t>kt</a:t>
                </a:r>
                <a:r>
                  <a:rPr lang="en-US" baseline="30000" dirty="0" smtClean="0"/>
                  <a:t> </a:t>
                </a:r>
                <a:r>
                  <a:rPr lang="en-US" dirty="0" smtClean="0"/>
                  <a:t>  continuous growth or decay</a:t>
                </a:r>
              </a:p>
              <a:p>
                <a:r>
                  <a:rPr lang="en-US" sz="900" dirty="0" smtClean="0"/>
                  <a:t>(y current population, y</a:t>
                </a:r>
                <a:r>
                  <a:rPr lang="en-US" sz="900" baseline="-25000" dirty="0" smtClean="0"/>
                  <a:t>0</a:t>
                </a:r>
                <a:r>
                  <a:rPr lang="en-US" sz="900" dirty="0" smtClean="0"/>
                  <a:t> original population, k growth or decay constant, t time )</a:t>
                </a:r>
              </a:p>
              <a:p>
                <a:endParaRPr lang="en-US" dirty="0" smtClean="0"/>
              </a:p>
              <a:p>
                <a:r>
                  <a:rPr lang="en-US" dirty="0" smtClean="0"/>
                  <a:t>Finance</a:t>
                </a:r>
              </a:p>
              <a:p>
                <a:r>
                  <a:rPr lang="en-US" dirty="0" smtClean="0"/>
                  <a:t>A=P(1+</a:t>
                </a:r>
                <a14:m>
                  <m:oMath xmlns="" xmlns:m="http://schemas.openxmlformats.org/officeDocument/2006/math">
                    <m:f>
                      <m:fPr>
                        <m:ctrlPr>
                          <a:rPr lang="en-US" i="1" smtClean="0">
                            <a:latin typeface="Cambria Math"/>
                          </a:rPr>
                        </m:ctrlPr>
                      </m:fPr>
                      <m:num>
                        <m:r>
                          <a:rPr lang="en-US" b="0" i="1" smtClean="0">
                            <a:latin typeface="Cambria Math"/>
                          </a:rPr>
                          <m:t>𝑟</m:t>
                        </m:r>
                      </m:num>
                      <m:den>
                        <m:r>
                          <a:rPr lang="en-US" b="0" i="1" smtClean="0">
                            <a:latin typeface="Cambria Math"/>
                          </a:rPr>
                          <m:t>𝑛</m:t>
                        </m:r>
                      </m:den>
                    </m:f>
                  </m:oMath>
                </a14:m>
                <a:r>
                  <a:rPr lang="en-US" dirty="0" smtClean="0"/>
                  <a:t> )</a:t>
                </a:r>
                <a:r>
                  <a:rPr lang="en-US" baseline="30000" dirty="0" err="1" smtClean="0"/>
                  <a:t>nt</a:t>
                </a:r>
                <a:r>
                  <a:rPr lang="en-US" baseline="30000" dirty="0" smtClean="0"/>
                  <a:t> </a:t>
                </a:r>
                <a:r>
                  <a:rPr lang="en-US" dirty="0" smtClean="0"/>
                  <a:t>  Interest is compounded n times per year at an annual interest rate of r, the principal P grows to amount A</a:t>
                </a:r>
                <a:r>
                  <a:rPr lang="en-US" dirty="0"/>
                  <a:t> </a:t>
                </a:r>
                <a:r>
                  <a:rPr lang="en-US" dirty="0" smtClean="0"/>
                  <a:t>after t years.</a:t>
                </a:r>
              </a:p>
              <a:p>
                <a:r>
                  <a:rPr lang="en-US" dirty="0" smtClean="0"/>
                  <a:t>A=Pe</a:t>
                </a:r>
                <a:r>
                  <a:rPr lang="en-US" baseline="30000" dirty="0" smtClean="0"/>
                  <a:t>rt </a:t>
                </a:r>
                <a:r>
                  <a:rPr lang="en-US" dirty="0" smtClean="0"/>
                  <a:t> </a:t>
                </a:r>
                <a:r>
                  <a:rPr lang="en-US" dirty="0"/>
                  <a:t>c</a:t>
                </a:r>
                <a:r>
                  <a:rPr lang="en-US" dirty="0" smtClean="0"/>
                  <a:t>ontinuous compounding</a:t>
                </a:r>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381000" y="609600"/>
                <a:ext cx="4419600" cy="2817438"/>
              </a:xfrm>
              <a:prstGeom prst="rect">
                <a:avLst/>
              </a:prstGeom>
              <a:blipFill rotWithShape="1">
                <a:blip r:embed="rId5"/>
                <a:stretch>
                  <a:fillRect l="-1241" t="-1082" b="-2597"/>
                </a:stretch>
              </a:blipFill>
            </p:spPr>
            <p:txBody>
              <a:bodyPr/>
              <a:lstStyle/>
              <a:p>
                <a:r>
                  <a:rPr lang="en-US">
                    <a:noFill/>
                  </a:rPr>
                  <a:t> </a:t>
                </a:r>
              </a:p>
            </p:txBody>
          </p:sp>
        </mc:Fallback>
      </mc:AlternateContent>
    </p:spTree>
    <p:extLst>
      <p:ext uri="{BB962C8B-B14F-4D97-AF65-F5344CB8AC3E}">
        <p14:creationId xmlns:p14="http://schemas.microsoft.com/office/powerpoint/2010/main" val="97318568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216" t="18987" r="27301" b="16454"/>
          <a:stretch/>
        </p:blipFill>
        <p:spPr bwMode="auto">
          <a:xfrm>
            <a:off x="533399" y="381000"/>
            <a:ext cx="8914167"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145707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6549189"/>
            <a:ext cx="7848600" cy="246221"/>
          </a:xfrm>
          <a:prstGeom prst="rect">
            <a:avLst/>
          </a:prstGeom>
        </p:spPr>
        <p:txBody>
          <a:bodyPr wrap="square">
            <a:spAutoFit/>
          </a:bodyPr>
          <a:lstStyle/>
          <a:p>
            <a:r>
              <a:rPr lang="en-US" sz="1000" dirty="0"/>
              <a:t>https://cims.nyu.edu/~kiryl/Calculus/Section_3.4--Exponential_Growth_and_Decay/Exponential_Growth_and_Decay.pdf</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831" t="8248" r="31716" b="45784"/>
          <a:stretch/>
        </p:blipFill>
        <p:spPr bwMode="auto">
          <a:xfrm>
            <a:off x="-152400" y="3244334"/>
            <a:ext cx="5638800" cy="3340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200" y="2875002"/>
            <a:ext cx="1600200" cy="369332"/>
          </a:xfrm>
          <a:prstGeom prst="rect">
            <a:avLst/>
          </a:prstGeom>
          <a:noFill/>
        </p:spPr>
        <p:txBody>
          <a:bodyPr wrap="square" rtlCol="0">
            <a:spAutoFit/>
          </a:bodyPr>
          <a:lstStyle/>
          <a:p>
            <a:r>
              <a:rPr lang="en-US" u="sng" dirty="0" smtClean="0"/>
              <a:t>Half-life</a:t>
            </a:r>
            <a:endParaRPr lang="en-US" u="sng"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246" t="8000" r="29502" b="38665"/>
          <a:stretch/>
        </p:blipFill>
        <p:spPr bwMode="auto">
          <a:xfrm>
            <a:off x="4419600" y="30080"/>
            <a:ext cx="4114800" cy="2992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04536" y="175009"/>
            <a:ext cx="4062664" cy="861774"/>
          </a:xfrm>
          <a:prstGeom prst="rect">
            <a:avLst/>
          </a:prstGeom>
          <a:noFill/>
        </p:spPr>
        <p:txBody>
          <a:bodyPr wrap="square" rtlCol="0">
            <a:spAutoFit/>
          </a:bodyPr>
          <a:lstStyle/>
          <a:p>
            <a:r>
              <a:rPr lang="en-US" sz="1600" u="sng" dirty="0" smtClean="0"/>
              <a:t>Exponential growth</a:t>
            </a:r>
            <a:r>
              <a:rPr lang="en-US" sz="1600" dirty="0" smtClean="0"/>
              <a:t>:</a:t>
            </a:r>
          </a:p>
          <a:p>
            <a:r>
              <a:rPr lang="en-US" sz="1600" dirty="0" smtClean="0"/>
              <a:t>Need to find growth constant first before we can write the growth function</a:t>
            </a:r>
            <a:r>
              <a:rPr lang="en-US" dirty="0" smtClean="0"/>
              <a:t>.</a:t>
            </a:r>
            <a:endParaRPr lang="en-US" dirty="0"/>
          </a:p>
        </p:txBody>
      </p:sp>
      <p:sp>
        <p:nvSpPr>
          <p:cNvPr id="8" name="TextBox 7"/>
          <p:cNvSpPr txBox="1"/>
          <p:nvPr/>
        </p:nvSpPr>
        <p:spPr>
          <a:xfrm>
            <a:off x="952500" y="1032772"/>
            <a:ext cx="2209800" cy="369332"/>
          </a:xfrm>
          <a:prstGeom prst="rect">
            <a:avLst/>
          </a:prstGeom>
          <a:noFill/>
        </p:spPr>
        <p:txBody>
          <a:bodyPr wrap="square" rtlCol="0">
            <a:spAutoFit/>
          </a:bodyPr>
          <a:lstStyle/>
          <a:p>
            <a:r>
              <a:rPr lang="en-US" dirty="0" smtClean="0"/>
              <a:t>F(t)=125</a:t>
            </a:r>
            <a:r>
              <a:rPr lang="en-US" i="1" dirty="0" smtClean="0"/>
              <a:t>e</a:t>
            </a:r>
            <a:r>
              <a:rPr lang="en-US" baseline="30000" dirty="0" smtClean="0"/>
              <a:t>0.2104t</a:t>
            </a:r>
            <a:endParaRPr lang="en-US" dirty="0"/>
          </a:p>
        </p:txBody>
      </p:sp>
      <p:sp>
        <p:nvSpPr>
          <p:cNvPr id="9" name="Rectangle 8"/>
          <p:cNvSpPr/>
          <p:nvPr/>
        </p:nvSpPr>
        <p:spPr>
          <a:xfrm>
            <a:off x="4547937" y="2971381"/>
            <a:ext cx="4572000" cy="253916"/>
          </a:xfrm>
          <a:prstGeom prst="rect">
            <a:avLst/>
          </a:prstGeom>
        </p:spPr>
        <p:txBody>
          <a:bodyPr>
            <a:spAutoFit/>
          </a:bodyPr>
          <a:lstStyle/>
          <a:p>
            <a:r>
              <a:rPr lang="en-US" sz="1050" dirty="0"/>
              <a:t>http://sites.csn.edu/ehutchinson/Notes/4_5NOTES124.pdf</a:t>
            </a:r>
          </a:p>
        </p:txBody>
      </p:sp>
      <mc:AlternateContent xmlns:mc="http://schemas.openxmlformats.org/markup-compatibility/2006" xmlns:a14="http://schemas.microsoft.com/office/drawing/2010/main">
        <mc:Choice Requires="a14">
          <p:sp>
            <p:nvSpPr>
              <p:cNvPr id="11" name="TextBox 10"/>
              <p:cNvSpPr txBox="1"/>
              <p:nvPr/>
            </p:nvSpPr>
            <p:spPr>
              <a:xfrm>
                <a:off x="3894221" y="4411041"/>
                <a:ext cx="1600200" cy="309637"/>
              </a:xfrm>
              <a:prstGeom prst="rect">
                <a:avLst/>
              </a:prstGeom>
              <a:noFill/>
              <a:ln>
                <a:solidFill>
                  <a:schemeClr val="accent2"/>
                </a:solidFill>
              </a:ln>
            </p:spPr>
            <p:txBody>
              <a:bodyPr wrap="square" rtlCol="0">
                <a:spAutoFit/>
              </a:bodyPr>
              <a:lstStyle/>
              <a:p>
                <a:r>
                  <a:rPr lang="en-US" sz="1000" dirty="0" smtClean="0"/>
                  <a:t>0.09C=C (</a:t>
                </a:r>
                <a14:m>
                  <m:oMath xmlns="" xmlns:m="http://schemas.openxmlformats.org/officeDocument/2006/math">
                    <m:f>
                      <m:fPr>
                        <m:ctrlPr>
                          <a:rPr lang="en-US" sz="1000" i="1" smtClean="0">
                            <a:latin typeface="Cambria Math"/>
                          </a:rPr>
                        </m:ctrlPr>
                      </m:fPr>
                      <m:num>
                        <m:r>
                          <a:rPr lang="en-US" sz="1000" b="0" i="1" smtClean="0">
                            <a:latin typeface="Cambria Math"/>
                          </a:rPr>
                          <m:t>1</m:t>
                        </m:r>
                      </m:num>
                      <m:den>
                        <m:r>
                          <a:rPr lang="en-US" sz="1000" b="0" i="1" smtClean="0">
                            <a:latin typeface="Cambria Math"/>
                          </a:rPr>
                          <m:t>2</m:t>
                        </m:r>
                      </m:den>
                    </m:f>
                    <m:r>
                      <a:rPr lang="en-US" sz="1000" b="0" i="1" smtClean="0">
                        <a:latin typeface="Cambria Math"/>
                      </a:rPr>
                      <m:t> )</m:t>
                    </m:r>
                  </m:oMath>
                </a14:m>
                <a:r>
                  <a:rPr lang="en-US" sz="1000" baseline="30000" dirty="0" smtClean="0"/>
                  <a:t>t/5730</a:t>
                </a:r>
                <a:endParaRPr lang="en-US" sz="1000" baseline="30000" dirty="0"/>
              </a:p>
            </p:txBody>
          </p:sp>
        </mc:Choice>
        <mc:Fallback xmlns="">
          <p:sp>
            <p:nvSpPr>
              <p:cNvPr id="11" name="TextBox 10"/>
              <p:cNvSpPr txBox="1">
                <a:spLocks noRot="1" noChangeAspect="1" noMove="1" noResize="1" noEditPoints="1" noAdjustHandles="1" noChangeArrowheads="1" noChangeShapeType="1" noTextEdit="1"/>
              </p:cNvSpPr>
              <p:nvPr/>
            </p:nvSpPr>
            <p:spPr>
              <a:xfrm>
                <a:off x="3894221" y="4411041"/>
                <a:ext cx="1600200" cy="309637"/>
              </a:xfrm>
              <a:prstGeom prst="rect">
                <a:avLst/>
              </a:prstGeom>
              <a:blipFill rotWithShape="1">
                <a:blip r:embed="rId4"/>
                <a:stretch>
                  <a:fillRect/>
                </a:stretch>
              </a:blipFill>
              <a:ln>
                <a:solidFill>
                  <a:schemeClr val="accent2"/>
                </a:solidFill>
              </a:ln>
            </p:spPr>
            <p:txBody>
              <a:bodyPr/>
              <a:lstStyle/>
              <a:p>
                <a:r>
                  <a:rPr lang="en-US">
                    <a:noFill/>
                  </a:rPr>
                  <a:t> </a:t>
                </a:r>
              </a:p>
            </p:txBody>
          </p:sp>
        </mc:Fallback>
      </mc:AlternateContent>
    </p:spTree>
    <p:extLst>
      <p:ext uri="{BB962C8B-B14F-4D97-AF65-F5344CB8AC3E}">
        <p14:creationId xmlns:p14="http://schemas.microsoft.com/office/powerpoint/2010/main" val="285760403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643" t="41399" r="37269" b="25270"/>
          <a:stretch/>
        </p:blipFill>
        <p:spPr bwMode="auto">
          <a:xfrm>
            <a:off x="457200" y="457200"/>
            <a:ext cx="4038600" cy="2902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995" t="10375" r="34615" b="9054"/>
          <a:stretch/>
        </p:blipFill>
        <p:spPr bwMode="auto">
          <a:xfrm>
            <a:off x="5105400" y="152400"/>
            <a:ext cx="3108960" cy="429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2036" t="49124" r="32039" b="22806"/>
          <a:stretch/>
        </p:blipFill>
        <p:spPr bwMode="auto">
          <a:xfrm>
            <a:off x="381000" y="4419600"/>
            <a:ext cx="4792980" cy="2072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76200"/>
            <a:ext cx="1219200" cy="381000"/>
          </a:xfrm>
          <a:prstGeom prst="rect">
            <a:avLst/>
          </a:prstGeom>
          <a:noFill/>
        </p:spPr>
        <p:txBody>
          <a:bodyPr wrap="square" rtlCol="0">
            <a:spAutoFit/>
          </a:bodyPr>
          <a:lstStyle/>
          <a:p>
            <a:r>
              <a:rPr lang="en-US" dirty="0" smtClean="0"/>
              <a:t>Pg. 451</a:t>
            </a:r>
            <a:endParaRPr lang="en-US" dirty="0"/>
          </a:p>
        </p:txBody>
      </p:sp>
    </p:spTree>
    <p:extLst>
      <p:ext uri="{BB962C8B-B14F-4D97-AF65-F5344CB8AC3E}">
        <p14:creationId xmlns:p14="http://schemas.microsoft.com/office/powerpoint/2010/main" val="385394730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609600"/>
            <a:ext cx="4343400" cy="369332"/>
          </a:xfrm>
          <a:prstGeom prst="rect">
            <a:avLst/>
          </a:prstGeom>
          <a:noFill/>
        </p:spPr>
        <p:txBody>
          <a:bodyPr wrap="square" rtlCol="0">
            <a:spAutoFit/>
          </a:bodyPr>
          <a:lstStyle/>
          <a:p>
            <a:r>
              <a:rPr lang="en-US" dirty="0" smtClean="0"/>
              <a:t>Newton’s Law of </a:t>
            </a:r>
            <a:r>
              <a:rPr lang="en-US" smtClean="0"/>
              <a:t>Cooling  F-BF.A.1b  </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50" t="9658" r="29829" b="25568"/>
          <a:stretch/>
        </p:blipFill>
        <p:spPr bwMode="auto">
          <a:xfrm>
            <a:off x="152400" y="1143000"/>
            <a:ext cx="5212080" cy="52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2400" y="6553200"/>
            <a:ext cx="7162800" cy="246221"/>
          </a:xfrm>
          <a:prstGeom prst="rect">
            <a:avLst/>
          </a:prstGeom>
        </p:spPr>
        <p:txBody>
          <a:bodyPr wrap="square">
            <a:spAutoFit/>
          </a:bodyPr>
          <a:lstStyle/>
          <a:p>
            <a:r>
              <a:rPr lang="en-US" sz="1000" dirty="0"/>
              <a:t>http://sites.csn.edu/ehutchinson/Notes/4_5NOTES124.pdf</a:t>
            </a:r>
          </a:p>
        </p:txBody>
      </p:sp>
      <p:sp>
        <p:nvSpPr>
          <p:cNvPr id="6" name="Rectangle 5"/>
          <p:cNvSpPr/>
          <p:nvPr/>
        </p:nvSpPr>
        <p:spPr>
          <a:xfrm>
            <a:off x="5311541" y="4114800"/>
            <a:ext cx="3412958" cy="923330"/>
          </a:xfrm>
          <a:prstGeom prst="rect">
            <a:avLst/>
          </a:prstGeom>
        </p:spPr>
        <p:txBody>
          <a:bodyPr wrap="square">
            <a:spAutoFit/>
          </a:bodyPr>
          <a:lstStyle/>
          <a:p>
            <a:r>
              <a:rPr lang="en-US" dirty="0" smtClean="0"/>
              <a:t>Once function is derived, use </a:t>
            </a:r>
            <a:r>
              <a:rPr lang="en-US" dirty="0"/>
              <a:t>the graph </a:t>
            </a:r>
            <a:r>
              <a:rPr lang="en-US" dirty="0" smtClean="0"/>
              <a:t>to </a:t>
            </a:r>
            <a:r>
              <a:rPr lang="en-US" dirty="0"/>
              <a:t>describe how the temperature decreases over time.</a:t>
            </a: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370" t="8362" r="30176" b="70671"/>
          <a:stretch/>
        </p:blipFill>
        <p:spPr bwMode="auto">
          <a:xfrm>
            <a:off x="4953000" y="5304711"/>
            <a:ext cx="3474720" cy="1494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69" t="6666" r="30275" b="4442"/>
          <a:stretch/>
        </p:blipFill>
        <p:spPr bwMode="auto">
          <a:xfrm>
            <a:off x="5486400" y="228600"/>
            <a:ext cx="259842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5-Point Star 7"/>
          <p:cNvSpPr/>
          <p:nvPr/>
        </p:nvSpPr>
        <p:spPr>
          <a:xfrm>
            <a:off x="8023860" y="2857500"/>
            <a:ext cx="121920" cy="76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362200" y="930913"/>
            <a:ext cx="2590800" cy="400110"/>
          </a:xfrm>
          <a:prstGeom prst="rect">
            <a:avLst/>
          </a:prstGeom>
          <a:noFill/>
        </p:spPr>
        <p:txBody>
          <a:bodyPr wrap="square" rtlCol="0">
            <a:spAutoFit/>
          </a:bodyPr>
          <a:lstStyle/>
          <a:p>
            <a:r>
              <a:rPr lang="en-US" sz="1000" dirty="0" smtClean="0"/>
              <a:t>Combine standard function types using arithmetic operations.</a:t>
            </a:r>
            <a:endParaRPr lang="en-US" sz="1000" dirty="0"/>
          </a:p>
        </p:txBody>
      </p:sp>
    </p:spTree>
    <p:extLst>
      <p:ext uri="{BB962C8B-B14F-4D97-AF65-F5344CB8AC3E}">
        <p14:creationId xmlns:p14="http://schemas.microsoft.com/office/powerpoint/2010/main" val="3806563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81000"/>
            <a:ext cx="8229600" cy="1071180"/>
          </a:xfrm>
        </p:spPr>
        <p:txBody>
          <a:bodyPr>
            <a:normAutofit fontScale="90000"/>
          </a:bodyPr>
          <a:lstStyle/>
          <a:p>
            <a:pPr algn="l"/>
            <a:r>
              <a:rPr lang="en-US" sz="2700" b="1" dirty="0" smtClean="0"/>
              <a:t>Geometric Series and Finance </a:t>
            </a:r>
            <a:br>
              <a:rPr lang="en-US" sz="2700" b="1" dirty="0" smtClean="0"/>
            </a:br>
            <a:r>
              <a:rPr lang="en-US" sz="1800" dirty="0" smtClean="0"/>
              <a:t>A.SSE.4 Derive the formula for the sum of a finite geometric  series and use the formula to solve problems. </a:t>
            </a:r>
            <a:r>
              <a:rPr lang="en-US" sz="1800" dirty="0"/>
              <a:t/>
            </a:r>
            <a:br>
              <a:rPr lang="en-US" sz="1800" dirty="0"/>
            </a:br>
            <a:r>
              <a:rPr lang="en-US" sz="1800" dirty="0" smtClean="0"/>
              <a:t>  </a:t>
            </a:r>
            <a:endParaRPr lang="en-US" sz="1800" dirty="0"/>
          </a:p>
        </p:txBody>
      </p:sp>
      <p:sp>
        <p:nvSpPr>
          <p:cNvPr id="5" name="Content Placeholder 2"/>
          <p:cNvSpPr>
            <a:spLocks noGrp="1"/>
          </p:cNvSpPr>
          <p:nvPr>
            <p:ph idx="1"/>
          </p:nvPr>
        </p:nvSpPr>
        <p:spPr>
          <a:xfrm>
            <a:off x="152400" y="1371600"/>
            <a:ext cx="8229600" cy="4229530"/>
          </a:xfrm>
        </p:spPr>
        <p:txBody>
          <a:bodyPr/>
          <a:lstStyle/>
          <a:p>
            <a:pPr>
              <a:buFont typeface="Arial" pitchFamily="34" charset="0"/>
              <a:buChar char="•"/>
            </a:pPr>
            <a:r>
              <a:rPr lang="en-US" sz="2400" dirty="0" smtClean="0"/>
              <a:t>Students learn about series and use sigma notation for the first time.</a:t>
            </a:r>
          </a:p>
          <a:p>
            <a:pPr marL="0" indent="0">
              <a:buNone/>
            </a:pPr>
            <a:endParaRPr lang="en-US" sz="2400" dirty="0"/>
          </a:p>
          <a:p>
            <a:pPr marL="0" indent="0">
              <a:buNone/>
            </a:pPr>
            <a:endParaRPr lang="en-US" sz="2400" dirty="0" smtClean="0"/>
          </a:p>
          <a:p>
            <a:pPr marL="0" indent="0">
              <a:buNone/>
            </a:pPr>
            <a:endParaRPr lang="en-US" sz="2400" dirty="0" smtClean="0"/>
          </a:p>
          <a:p>
            <a:pPr>
              <a:buFont typeface="Arial" pitchFamily="34" charset="0"/>
              <a:buChar char="•"/>
            </a:pPr>
            <a:r>
              <a:rPr lang="en-US" sz="2400" dirty="0" smtClean="0"/>
              <a:t>Students apply their knowledge of geometric sequences to various financial contexts.</a:t>
            </a:r>
          </a:p>
          <a:p>
            <a:pPr>
              <a:buFont typeface="Arial" pitchFamily="34" charset="0"/>
              <a:buChar char="•"/>
            </a:pPr>
            <a:r>
              <a:rPr lang="en-US" sz="2400" dirty="0" smtClean="0"/>
              <a:t>The emphasis in this topic is on MP4 – Modeling with mathematics.</a:t>
            </a:r>
          </a:p>
          <a:p>
            <a:pPr marL="0" indent="0"/>
            <a:endParaRPr lang="en-US" dirty="0"/>
          </a:p>
        </p:txBody>
      </p:sp>
      <mc:AlternateContent xmlns:mc="http://schemas.openxmlformats.org/markup-compatibility/2006" xmlns:a14="http://schemas.microsoft.com/office/drawing/2010/main">
        <mc:Choice Requires="a14">
          <p:sp>
            <p:nvSpPr>
              <p:cNvPr id="6" name="Content Placeholder 2"/>
              <p:cNvSpPr txBox="1">
                <a:spLocks/>
              </p:cNvSpPr>
              <p:nvPr/>
            </p:nvSpPr>
            <p:spPr>
              <a:xfrm>
                <a:off x="2895600" y="4876800"/>
                <a:ext cx="5562600" cy="259080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cap="small" dirty="0" smtClean="0"/>
                  <a:t>Series</a:t>
                </a:r>
                <a:r>
                  <a:rPr lang="en-US" dirty="0"/>
                  <a:t>:  Let </a:t>
                </a:r>
                <a14:m>
                  <m:oMath xmlns="" xmlns:m="http://schemas.openxmlformats.org/officeDocument/2006/math">
                    <m:sSub>
                      <m:sSubPr>
                        <m:ctrlPr>
                          <a:rPr lang="en-US" i="1">
                            <a:latin typeface="Cambria Math"/>
                          </a:rPr>
                        </m:ctrlPr>
                      </m:sSubPr>
                      <m:e>
                        <m:r>
                          <a:rPr lang="en-US" i="1">
                            <a:latin typeface="Cambria Math" panose="02040503050406030204" pitchFamily="18" charset="0"/>
                          </a:rPr>
                          <m:t>𝑎</m:t>
                        </m:r>
                      </m:e>
                      <m:sub>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𝑎</m:t>
                        </m:r>
                      </m:e>
                      <m:sub>
                        <m:r>
                          <a:rPr lang="en-US">
                            <a:latin typeface="Cambria Math" panose="02040503050406030204" pitchFamily="18" charset="0"/>
                          </a:rPr>
                          <m:t>2</m:t>
                        </m:r>
                      </m:sub>
                    </m:sSub>
                    <m:r>
                      <a:rPr lang="en-US">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𝑎</m:t>
                        </m:r>
                      </m:e>
                      <m:sub>
                        <m:r>
                          <a:rPr lang="en-US">
                            <a:latin typeface="Cambria Math" panose="02040503050406030204" pitchFamily="18" charset="0"/>
                          </a:rPr>
                          <m:t>3</m:t>
                        </m:r>
                      </m:sub>
                    </m:sSub>
                    <m:r>
                      <a:rPr lang="en-US">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𝑎</m:t>
                        </m:r>
                      </m:e>
                      <m:sub>
                        <m:r>
                          <a:rPr lang="en-US">
                            <a:latin typeface="Cambria Math" panose="02040503050406030204" pitchFamily="18" charset="0"/>
                          </a:rPr>
                          <m:t>4</m:t>
                        </m:r>
                      </m:sub>
                    </m:sSub>
                    <m:r>
                      <a:rPr lang="en-US">
                        <a:latin typeface="Cambria Math" panose="02040503050406030204" pitchFamily="18" charset="0"/>
                      </a:rPr>
                      <m:t>,…</m:t>
                    </m:r>
                  </m:oMath>
                </a14:m>
                <a:r>
                  <a:rPr lang="en-US" dirty="0"/>
                  <a:t> be a sequence of numbers.  A sum of the form</a:t>
                </a:r>
                <a14:m>
                  <m:oMath xmlns="" xmlns:m="http://schemas.openxmlformats.org/officeDocument/2006/math">
                    <m:sSub>
                      <m:sSubPr>
                        <m:ctrlPr>
                          <a:rPr lang="en-US" i="1">
                            <a:latin typeface="Cambria Math"/>
                          </a:rPr>
                        </m:ctrlPr>
                      </m:sSubPr>
                      <m:e>
                        <m:r>
                          <a:rPr lang="en-US" b="0" i="1" smtClean="0">
                            <a:latin typeface="Cambria Math"/>
                          </a:rPr>
                          <m:t> </m:t>
                        </m:r>
                        <m:r>
                          <a:rPr lang="en-US" i="1">
                            <a:latin typeface="Cambria Math" panose="02040503050406030204" pitchFamily="18" charset="0"/>
                          </a:rPr>
                          <m:t>𝑎</m:t>
                        </m:r>
                      </m:e>
                      <m:sub>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𝑎</m:t>
                        </m:r>
                      </m:e>
                      <m:sub>
                        <m:r>
                          <a:rPr lang="en-US">
                            <a:latin typeface="Cambria Math" panose="02040503050406030204" pitchFamily="18" charset="0"/>
                          </a:rPr>
                          <m:t>2</m:t>
                        </m:r>
                      </m:sub>
                    </m:sSub>
                    <m:r>
                      <a:rPr lang="en-US">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𝑎</m:t>
                        </m:r>
                      </m:e>
                      <m:sub>
                        <m:r>
                          <a:rPr lang="en-US">
                            <a:latin typeface="Cambria Math" panose="02040503050406030204" pitchFamily="18" charset="0"/>
                          </a:rPr>
                          <m:t>3</m:t>
                        </m:r>
                      </m:sub>
                    </m:sSub>
                    <m:r>
                      <a:rPr lang="en-US">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𝑎</m:t>
                        </m:r>
                      </m:e>
                      <m:sub>
                        <m:r>
                          <a:rPr lang="en-US" i="1">
                            <a:latin typeface="Cambria Math" panose="02040503050406030204" pitchFamily="18" charset="0"/>
                          </a:rPr>
                          <m:t>𝑛</m:t>
                        </m:r>
                      </m:sub>
                    </m:sSub>
                  </m:oMath>
                </a14:m>
                <a:endParaRPr lang="en-US" dirty="0"/>
              </a:p>
              <a:p>
                <a:pPr marL="0" indent="0">
                  <a:buNone/>
                </a:pPr>
                <a:r>
                  <a:rPr lang="en-US" dirty="0"/>
                  <a:t> </a:t>
                </a:r>
                <a:r>
                  <a:rPr lang="en-US" dirty="0" smtClean="0"/>
                  <a:t>               for </a:t>
                </a:r>
                <a:r>
                  <a:rPr lang="en-US" dirty="0"/>
                  <a:t>some positive integer </a:t>
                </a:r>
                <a14:m>
                  <m:oMath xmlns="" xmlns:m="http://schemas.openxmlformats.org/officeDocument/2006/math">
                    <m:r>
                      <a:rPr lang="en-US" i="1">
                        <a:latin typeface="Cambria Math" panose="02040503050406030204" pitchFamily="18" charset="0"/>
                      </a:rPr>
                      <m:t>𝑛</m:t>
                    </m:r>
                  </m:oMath>
                </a14:m>
                <a:r>
                  <a:rPr lang="en-US" dirty="0"/>
                  <a:t> is called a </a:t>
                </a:r>
                <a:r>
                  <a:rPr lang="en-US" i="1" dirty="0"/>
                  <a:t>series </a:t>
                </a:r>
                <a:r>
                  <a:rPr lang="en-US" dirty="0"/>
                  <a:t>(or </a:t>
                </a:r>
                <a:r>
                  <a:rPr lang="en-US" i="1" dirty="0"/>
                  <a:t>finite series</a:t>
                </a:r>
                <a:r>
                  <a:rPr lang="en-US" dirty="0"/>
                  <a:t>) and is denoted </a:t>
                </a:r>
                <a14:m>
                  <m:oMath xmlns="" xmlns:m="http://schemas.openxmlformats.org/officeDocument/2006/math">
                    <m:sSub>
                      <m:sSubPr>
                        <m:ctrlPr>
                          <a:rPr lang="en-US" i="1">
                            <a:latin typeface="Cambria Math"/>
                          </a:rPr>
                        </m:ctrlPr>
                      </m:sSubPr>
                      <m:e>
                        <m:r>
                          <a:rPr lang="en-US" i="1">
                            <a:latin typeface="Cambria Math" panose="02040503050406030204" pitchFamily="18" charset="0"/>
                          </a:rPr>
                          <m:t>𝑆</m:t>
                        </m:r>
                      </m:e>
                      <m:sub>
                        <m:r>
                          <a:rPr lang="en-US" i="1">
                            <a:latin typeface="Cambria Math" panose="02040503050406030204" pitchFamily="18" charset="0"/>
                          </a:rPr>
                          <m:t>𝑛</m:t>
                        </m:r>
                      </m:sub>
                    </m:sSub>
                  </m:oMath>
                </a14:m>
                <a:r>
                  <a:rPr lang="en-US" i="1" dirty="0"/>
                  <a:t>.  </a:t>
                </a:r>
                <a:r>
                  <a:rPr lang="en-US" dirty="0"/>
                  <a:t/>
                </a:r>
                <a:br>
                  <a:rPr lang="en-US" dirty="0"/>
                </a:br>
                <a:endParaRPr lang="en-US" dirty="0" smtClean="0"/>
              </a:p>
              <a:p>
                <a:r>
                  <a:rPr lang="en-US" dirty="0" smtClean="0"/>
                  <a:t>The  a </a:t>
                </a:r>
                <a:r>
                  <a:rPr lang="en-US" baseline="-25000" dirty="0" smtClean="0"/>
                  <a:t>n  </a:t>
                </a:r>
                <a:r>
                  <a:rPr lang="en-US" dirty="0" smtClean="0"/>
                  <a:t>‘s are called </a:t>
                </a:r>
                <a:r>
                  <a:rPr lang="en-US" dirty="0"/>
                  <a:t>the </a:t>
                </a:r>
                <a:r>
                  <a:rPr lang="en-US" i="1" dirty="0"/>
                  <a:t>terms</a:t>
                </a:r>
                <a:r>
                  <a:rPr lang="en-US" dirty="0"/>
                  <a:t> of the series.  The number </a:t>
                </a:r>
                <a14:m>
                  <m:oMath xmlns="" xmlns:m="http://schemas.openxmlformats.org/officeDocument/2006/math">
                    <m:sSub>
                      <m:sSubPr>
                        <m:ctrlPr>
                          <a:rPr lang="en-US" i="1">
                            <a:latin typeface="Cambria Math"/>
                          </a:rPr>
                        </m:ctrlPr>
                      </m:sSubPr>
                      <m:e>
                        <m:r>
                          <a:rPr lang="en-US" i="1">
                            <a:latin typeface="Cambria Math" panose="02040503050406030204" pitchFamily="18" charset="0"/>
                          </a:rPr>
                          <m:t>𝑆</m:t>
                        </m:r>
                      </m:e>
                      <m:sub>
                        <m:r>
                          <a:rPr lang="en-US" i="1">
                            <a:latin typeface="Cambria Math" panose="02040503050406030204" pitchFamily="18" charset="0"/>
                          </a:rPr>
                          <m:t>𝑛</m:t>
                        </m:r>
                      </m:sub>
                    </m:sSub>
                  </m:oMath>
                </a14:m>
                <a:r>
                  <a:rPr lang="en-US" dirty="0"/>
                  <a:t> that the series adds to is called the </a:t>
                </a:r>
                <a:r>
                  <a:rPr lang="en-US" i="1" dirty="0"/>
                  <a:t>sum </a:t>
                </a:r>
                <a:r>
                  <a:rPr lang="en-US" dirty="0"/>
                  <a:t>of the series</a:t>
                </a:r>
                <a:r>
                  <a:rPr lang="en-US" dirty="0" smtClean="0"/>
                  <a:t>.</a:t>
                </a:r>
              </a:p>
              <a:p>
                <a:pPr marL="0" indent="0">
                  <a:buNone/>
                </a:pPr>
                <a:endParaRPr lang="en-US" dirty="0" smtClean="0"/>
              </a:p>
              <a:p>
                <a:r>
                  <a:rPr lang="en-US" b="1" cap="small" dirty="0"/>
                  <a:t>Geometric series</a:t>
                </a:r>
                <a:r>
                  <a:rPr lang="en-US" b="1" dirty="0"/>
                  <a:t>:</a:t>
                </a:r>
                <a:r>
                  <a:rPr lang="en-US" dirty="0"/>
                  <a:t>  A </a:t>
                </a:r>
                <a:r>
                  <a:rPr lang="en-US" i="1" dirty="0"/>
                  <a:t>geometric series</a:t>
                </a:r>
                <a:r>
                  <a:rPr lang="en-US" dirty="0"/>
                  <a:t> is a series whose terms form a geometric sequence.  </a:t>
                </a:r>
                <a:br>
                  <a:rPr lang="en-US" dirty="0"/>
                </a:br>
                <a:r>
                  <a:rPr lang="en-US" dirty="0"/>
                  <a:t/>
                </a:r>
                <a:br>
                  <a:rPr lang="en-US" dirty="0"/>
                </a:br>
                <a:r>
                  <a:rPr lang="en-US" dirty="0"/>
                  <a:t>Since a geometric sequence is of the form </a:t>
                </a:r>
                <a14:m>
                  <m:oMath xmlns="" xmlns:m="http://schemas.openxmlformats.org/officeDocument/2006/math">
                    <m:r>
                      <a:rPr lang="en-US" i="1">
                        <a:latin typeface="Cambria Math" panose="02040503050406030204" pitchFamily="18" charset="0"/>
                      </a:rPr>
                      <m:t>𝑎</m:t>
                    </m:r>
                    <m:r>
                      <a:rPr lang="en-US" i="1">
                        <a:latin typeface="Cambria Math" panose="02040503050406030204" pitchFamily="18" charset="0"/>
                      </a:rPr>
                      <m:t>, </m:t>
                    </m:r>
                    <m:r>
                      <a:rPr lang="en-US" i="1">
                        <a:latin typeface="Cambria Math" panose="02040503050406030204" pitchFamily="18" charset="0"/>
                      </a:rPr>
                      <m:t>𝑎𝑟</m:t>
                    </m:r>
                    <m:r>
                      <a:rPr lang="en-US" i="1">
                        <a:latin typeface="Cambria Math" panose="02040503050406030204" pitchFamily="18" charset="0"/>
                      </a:rPr>
                      <m:t>, </m:t>
                    </m:r>
                    <m:r>
                      <a:rPr lang="en-US" i="1">
                        <a:latin typeface="Cambria Math" panose="02040503050406030204" pitchFamily="18" charset="0"/>
                      </a:rPr>
                      <m:t>𝑎</m:t>
                    </m:r>
                    <m:sSup>
                      <m:sSupPr>
                        <m:ctrlPr>
                          <a:rPr lang="en-US" i="1">
                            <a:latin typeface="Cambria Math"/>
                          </a:rPr>
                        </m:ctrlPr>
                      </m:sSupPr>
                      <m:e>
                        <m:r>
                          <a:rPr lang="en-US" i="1">
                            <a:latin typeface="Cambria Math" panose="02040503050406030204" pitchFamily="18" charset="0"/>
                          </a:rPr>
                          <m:t>𝑟</m:t>
                        </m:r>
                      </m:e>
                      <m:sup>
                        <m:r>
                          <a:rPr lang="en-US" i="1">
                            <a:latin typeface="Cambria Math" panose="02040503050406030204" pitchFamily="18" charset="0"/>
                          </a:rPr>
                          <m:t>2</m:t>
                        </m:r>
                      </m:sup>
                    </m:sSup>
                    <m:r>
                      <a:rPr lang="en-US" i="1">
                        <a:latin typeface="Cambria Math" panose="02040503050406030204" pitchFamily="18" charset="0"/>
                      </a:rPr>
                      <m:t>, </m:t>
                    </m:r>
                    <m:r>
                      <a:rPr lang="en-US" i="1">
                        <a:latin typeface="Cambria Math" panose="02040503050406030204" pitchFamily="18" charset="0"/>
                      </a:rPr>
                      <m:t>𝑎</m:t>
                    </m:r>
                    <m:sSup>
                      <m:sSupPr>
                        <m:ctrlPr>
                          <a:rPr lang="en-US" i="1">
                            <a:latin typeface="Cambria Math"/>
                          </a:rPr>
                        </m:ctrlPr>
                      </m:sSupPr>
                      <m:e>
                        <m:r>
                          <a:rPr lang="en-US" i="1">
                            <a:latin typeface="Cambria Math" panose="02040503050406030204" pitchFamily="18" charset="0"/>
                          </a:rPr>
                          <m:t>𝑟</m:t>
                        </m:r>
                      </m:e>
                      <m:sup>
                        <m:r>
                          <a:rPr lang="en-US" i="1">
                            <a:latin typeface="Cambria Math" panose="02040503050406030204" pitchFamily="18" charset="0"/>
                          </a:rPr>
                          <m:t>3</m:t>
                        </m:r>
                      </m:sup>
                    </m:sSup>
                    <m:r>
                      <a:rPr lang="en-US" i="1">
                        <a:latin typeface="Cambria Math" panose="02040503050406030204" pitchFamily="18" charset="0"/>
                      </a:rPr>
                      <m:t>,…</m:t>
                    </m:r>
                  </m:oMath>
                </a14:m>
                <a:r>
                  <a:rPr lang="en-US" dirty="0"/>
                  <a:t>, the general form of a finite geometric sequence is of the form</a:t>
                </a:r>
              </a:p>
              <a:p>
                <a:pPr marL="0" indent="0">
                  <a:buNone/>
                </a:pPr>
                <a14:m>
                  <m:oMathPara xmlns=""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panose="02040503050406030204" pitchFamily="18" charset="0"/>
                            </a:rPr>
                            <m:t>𝑆</m:t>
                          </m:r>
                        </m:e>
                        <m:sub>
                          <m:r>
                            <a:rPr lang="en-US" i="1">
                              <a:latin typeface="Cambria Math" panose="02040503050406030204" pitchFamily="18" charset="0"/>
                            </a:rPr>
                            <m:t>𝑛</m:t>
                          </m:r>
                        </m:sub>
                      </m:sSub>
                      <m:r>
                        <a:rPr lang="en-US" i="1">
                          <a:latin typeface="Cambria Math" panose="02040503050406030204" pitchFamily="18" charset="0"/>
                        </a:rPr>
                        <m:t>=</m:t>
                      </m:r>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𝑎𝑟</m:t>
                      </m:r>
                      <m:r>
                        <a:rPr lang="en-US" i="1">
                          <a:latin typeface="Cambria Math" panose="02040503050406030204" pitchFamily="18" charset="0"/>
                        </a:rPr>
                        <m:t>+</m:t>
                      </m:r>
                      <m:r>
                        <a:rPr lang="en-US" i="1">
                          <a:latin typeface="Cambria Math" panose="02040503050406030204" pitchFamily="18" charset="0"/>
                        </a:rPr>
                        <m:t>𝑎</m:t>
                      </m:r>
                      <m:sSup>
                        <m:sSupPr>
                          <m:ctrlPr>
                            <a:rPr lang="en-US" i="1">
                              <a:latin typeface="Cambria Math"/>
                            </a:rPr>
                          </m:ctrlPr>
                        </m:sSupPr>
                        <m:e>
                          <m:r>
                            <a:rPr lang="en-US" i="1">
                              <a:latin typeface="Cambria Math" panose="02040503050406030204" pitchFamily="18" charset="0"/>
                            </a:rPr>
                            <m:t>𝑟</m:t>
                          </m:r>
                        </m:e>
                        <m:sup>
                          <m:r>
                            <a:rPr lang="en-US" i="1">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𝑎</m:t>
                      </m:r>
                      <m:sSup>
                        <m:sSupPr>
                          <m:ctrlPr>
                            <a:rPr lang="en-US" i="1">
                              <a:latin typeface="Cambria Math"/>
                            </a:rPr>
                          </m:ctrlPr>
                        </m:sSupPr>
                        <m:e>
                          <m:r>
                            <a:rPr lang="en-US" i="1">
                              <a:latin typeface="Cambria Math" panose="02040503050406030204" pitchFamily="18" charset="0"/>
                            </a:rPr>
                            <m:t>𝑟</m:t>
                          </m:r>
                        </m:e>
                        <m:sup>
                          <m:r>
                            <a:rPr lang="en-US" i="1">
                              <a:latin typeface="Cambria Math" panose="02040503050406030204" pitchFamily="18" charset="0"/>
                            </a:rPr>
                            <m:t>𝑛</m:t>
                          </m:r>
                          <m:r>
                            <a:rPr lang="en-US" i="1">
                              <a:latin typeface="Cambria Math" panose="02040503050406030204" pitchFamily="18" charset="0"/>
                            </a:rPr>
                            <m:t>−1</m:t>
                          </m:r>
                        </m:sup>
                      </m:sSup>
                      <m:r>
                        <a:rPr lang="en-US" i="1">
                          <a:latin typeface="Cambria Math" panose="02040503050406030204" pitchFamily="18" charset="0"/>
                        </a:rPr>
                        <m:t>.</m:t>
                      </m:r>
                    </m:oMath>
                  </m:oMathPara>
                </a14:m>
                <a:endParaRPr lang="en-US" dirty="0"/>
              </a:p>
              <a:p>
                <a:endParaRPr lang="en-US" dirty="0"/>
              </a:p>
              <a:p>
                <a:pPr marL="0" indent="0">
                  <a:buNone/>
                </a:pPr>
                <a:r>
                  <a:rPr lang="en-US" dirty="0"/>
                  <a:t/>
                </a:r>
                <a:br>
                  <a:rPr lang="en-US" dirty="0"/>
                </a:br>
                <a:endParaRPr lang="en-US" dirty="0"/>
              </a:p>
              <a:p>
                <a:endParaRPr lang="en-US" dirty="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2895600" y="4876800"/>
                <a:ext cx="5562600" cy="2590800"/>
              </a:xfrm>
              <a:prstGeom prst="rect">
                <a:avLst/>
              </a:prstGeom>
              <a:blipFill rotWithShape="1">
                <a:blip r:embed="rId2"/>
                <a:stretch>
                  <a:fillRect t="-706"/>
                </a:stretch>
              </a:blipFill>
            </p:spPr>
            <p:txBody>
              <a:bodyPr/>
              <a:lstStyle/>
              <a:p>
                <a:r>
                  <a:rPr lang="en-US">
                    <a:noFill/>
                  </a:rPr>
                  <a:t> </a:t>
                </a:r>
              </a:p>
            </p:txBody>
          </p:sp>
        </mc:Fallback>
      </mc:AlternateContent>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142" t="35914" r="39187" b="23343"/>
          <a:stretch/>
        </p:blipFill>
        <p:spPr bwMode="auto">
          <a:xfrm>
            <a:off x="1981200" y="1752600"/>
            <a:ext cx="2514600" cy="178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4724400" y="5507668"/>
                <a:ext cx="1676400" cy="246221"/>
              </a:xfrm>
              <a:prstGeom prst="rect">
                <a:avLst/>
              </a:prstGeom>
              <a:noFill/>
            </p:spPr>
            <p:txBody>
              <a:bodyPr wrap="square" rtlCol="0">
                <a:spAutoFit/>
              </a:bodyPr>
              <a:lstStyle/>
              <a:p>
                <a:r>
                  <a:rPr lang="en-US" sz="1000" dirty="0" smtClean="0"/>
                  <a:t>A</a:t>
                </a:r>
                <a:r>
                  <a:rPr lang="en-US" sz="1000" baseline="-25000" dirty="0" smtClean="0"/>
                  <a:t>n</a:t>
                </a:r>
                <a:r>
                  <a:rPr lang="en-US" sz="1000" dirty="0" smtClean="0"/>
                  <a:t> = a </a:t>
                </a:r>
                <a14:m>
                  <m:oMath xmlns="" xmlns:m="http://schemas.openxmlformats.org/officeDocument/2006/math">
                    <m:r>
                      <a:rPr lang="en-US" sz="1000" i="1" smtClean="0">
                        <a:latin typeface="Cambria Math"/>
                        <a:ea typeface="Cambria Math"/>
                      </a:rPr>
                      <m:t>∙</m:t>
                    </m:r>
                  </m:oMath>
                </a14:m>
                <a:r>
                  <a:rPr lang="en-US" sz="1000" dirty="0" smtClean="0"/>
                  <a:t>r </a:t>
                </a:r>
                <a:r>
                  <a:rPr lang="en-US" sz="1000" baseline="30000" dirty="0" smtClean="0"/>
                  <a:t>n-1</a:t>
                </a:r>
                <a:endParaRPr lang="en-US" sz="1000" dirty="0"/>
              </a:p>
            </p:txBody>
          </p:sp>
        </mc:Choice>
        <mc:Fallback xmlns="">
          <p:sp>
            <p:nvSpPr>
              <p:cNvPr id="2" name="TextBox 1"/>
              <p:cNvSpPr txBox="1">
                <a:spLocks noRot="1" noChangeAspect="1" noMove="1" noResize="1" noEditPoints="1" noAdjustHandles="1" noChangeArrowheads="1" noChangeShapeType="1" noTextEdit="1"/>
              </p:cNvSpPr>
              <p:nvPr/>
            </p:nvSpPr>
            <p:spPr>
              <a:xfrm>
                <a:off x="4724400" y="5507668"/>
                <a:ext cx="1676400" cy="246221"/>
              </a:xfrm>
              <a:prstGeom prst="rect">
                <a:avLst/>
              </a:prstGeom>
              <a:blipFill rotWithShape="1">
                <a:blip r:embed="rId4"/>
                <a:stretch>
                  <a:fillRect b="-12195"/>
                </a:stretch>
              </a:blipFill>
            </p:spPr>
            <p:txBody>
              <a:bodyPr/>
              <a:lstStyle/>
              <a:p>
                <a:r>
                  <a:rPr lang="en-US">
                    <a:noFill/>
                  </a:rPr>
                  <a:t> </a:t>
                </a:r>
              </a:p>
            </p:txBody>
          </p:sp>
        </mc:Fallback>
      </mc:AlternateContent>
    </p:spTree>
    <p:extLst>
      <p:ext uri="{BB962C8B-B14F-4D97-AF65-F5344CB8AC3E}">
        <p14:creationId xmlns:p14="http://schemas.microsoft.com/office/powerpoint/2010/main" val="199423506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p:cNvSpPr>
                <a:spLocks noGrp="1"/>
              </p:cNvSpPr>
              <p:nvPr>
                <p:ph idx="1"/>
              </p:nvPr>
            </p:nvSpPr>
            <p:spPr>
              <a:xfrm>
                <a:off x="381000" y="76200"/>
                <a:ext cx="8229600" cy="4019126"/>
              </a:xfrm>
            </p:spPr>
            <p:txBody>
              <a:bodyPr>
                <a:normAutofit/>
              </a:bodyPr>
              <a:lstStyle/>
              <a:p>
                <a:pPr marL="0" indent="0">
                  <a:buNone/>
                </a:pPr>
                <a:r>
                  <a:rPr lang="en-US" sz="1400" b="1" dirty="0" smtClean="0"/>
                  <a:t>A </a:t>
                </a:r>
                <a14:m>
                  <m:oMath xmlns="" xmlns:m="http://schemas.openxmlformats.org/officeDocument/2006/math">
                    <m:r>
                      <a:rPr lang="en-US" sz="1400" b="1" i="1">
                        <a:latin typeface="Cambria Math" panose="02040503050406030204" pitchFamily="18" charset="0"/>
                      </a:rPr>
                      <m:t>$</m:t>
                    </m:r>
                    <m:r>
                      <a:rPr lang="en-US" sz="1400" b="1" i="1">
                        <a:latin typeface="Cambria Math" panose="02040503050406030204" pitchFamily="18" charset="0"/>
                      </a:rPr>
                      <m:t>𝟏𝟎𝟎</m:t>
                    </m:r>
                  </m:oMath>
                </a14:m>
                <a:r>
                  <a:rPr lang="en-US" sz="1400" b="1" dirty="0"/>
                  <a:t> deposit is made at the end of every </a:t>
                </a:r>
                <a:r>
                  <a:rPr lang="en-US" sz="1400" b="1" dirty="0" smtClean="0"/>
                  <a:t>month </a:t>
                </a:r>
                <a:r>
                  <a:rPr lang="en-US" sz="1400" b="1" dirty="0"/>
                  <a:t>for </a:t>
                </a:r>
                <a14:m>
                  <m:oMath xmlns="" xmlns:m="http://schemas.openxmlformats.org/officeDocument/2006/math">
                    <m:r>
                      <a:rPr lang="en-US" sz="1400" b="1" i="1">
                        <a:latin typeface="Cambria Math" panose="02040503050406030204" pitchFamily="18" charset="0"/>
                      </a:rPr>
                      <m:t>𝟏𝟐</m:t>
                    </m:r>
                  </m:oMath>
                </a14:m>
                <a:r>
                  <a:rPr lang="en-US" sz="1400" b="1" dirty="0"/>
                  <a:t> </a:t>
                </a:r>
                <a:r>
                  <a:rPr lang="en-US" sz="1400" b="1" dirty="0" smtClean="0"/>
                  <a:t>months </a:t>
                </a:r>
                <a:r>
                  <a:rPr lang="en-US" sz="1400" b="1" dirty="0"/>
                  <a:t>in an account that earns interest at an annual interest rate of </a:t>
                </a:r>
                <a14:m>
                  <m:oMath xmlns="" xmlns:m="http://schemas.openxmlformats.org/officeDocument/2006/math">
                    <m:r>
                      <a:rPr lang="en-US" sz="1400" b="1" i="1">
                        <a:latin typeface="Cambria Math" panose="02040503050406030204" pitchFamily="18" charset="0"/>
                      </a:rPr>
                      <m:t>𝟑</m:t>
                    </m:r>
                    <m:r>
                      <a:rPr lang="en-US" sz="1400" b="1" i="1">
                        <a:latin typeface="Cambria Math" panose="02040503050406030204" pitchFamily="18" charset="0"/>
                      </a:rPr>
                      <m:t>%</m:t>
                    </m:r>
                  </m:oMath>
                </a14:m>
                <a:r>
                  <a:rPr lang="en-US" sz="1400" b="1" dirty="0"/>
                  <a:t> compounded </a:t>
                </a:r>
                <a:r>
                  <a:rPr lang="en-US" sz="1400" b="1" dirty="0" smtClean="0"/>
                  <a:t>monthly.  </a:t>
                </a:r>
                <a:r>
                  <a:rPr lang="en-US" sz="1400" b="1" dirty="0"/>
                  <a:t>How much will be in the account immediately after the last payment?</a:t>
                </a:r>
              </a:p>
              <a:p>
                <a:pPr marL="0" indent="0">
                  <a:buNone/>
                </a:pPr>
                <a:endParaRPr lang="en-US" sz="1800" dirty="0"/>
              </a:p>
            </p:txBody>
          </p:sp>
        </mc:Choice>
        <mc:Fallback xmlns="">
          <p:sp>
            <p:nvSpPr>
              <p:cNvPr id="4" name="Content Placeholder 2"/>
              <p:cNvSpPr>
                <a:spLocks noGrp="1" noRot="1" noChangeAspect="1" noMove="1" noResize="1" noEditPoints="1" noAdjustHandles="1" noChangeArrowheads="1" noChangeShapeType="1" noTextEdit="1"/>
              </p:cNvSpPr>
              <p:nvPr>
                <p:ph idx="1"/>
              </p:nvPr>
            </p:nvSpPr>
            <p:spPr>
              <a:xfrm>
                <a:off x="381000" y="76200"/>
                <a:ext cx="8229600" cy="4019126"/>
              </a:xfrm>
              <a:blipFill rotWithShape="0">
                <a:blip r:embed="rId2"/>
                <a:stretch>
                  <a:fillRect l="-222" t="-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84245" y="625370"/>
                <a:ext cx="8991600" cy="523220"/>
              </a:xfrm>
              <a:prstGeom prst="rect">
                <a:avLst/>
              </a:prstGeom>
            </p:spPr>
            <p:txBody>
              <a:bodyPr wrap="square">
                <a:spAutoFit/>
              </a:bodyPr>
              <a:lstStyle/>
              <a:p>
                <a:r>
                  <a:rPr lang="en-US" sz="2800" baseline="0" dirty="0" smtClean="0">
                    <a:solidFill>
                      <a:srgbClr val="0070C0"/>
                    </a:solidFill>
                  </a:rPr>
                  <a:t> </a:t>
                </a:r>
                <a14:m>
                  <m:oMath xmlns="" xmlns:m="http://schemas.openxmlformats.org/officeDocument/2006/math">
                    <m:r>
                      <a:rPr lang="en-US" sz="2400" baseline="0" smtClean="0">
                        <a:solidFill>
                          <a:srgbClr val="0070C0"/>
                        </a:solidFill>
                        <a:latin typeface="Cambria Math" panose="02040503050406030204" pitchFamily="18" charset="0"/>
                      </a:rPr>
                      <m:t>100</m:t>
                    </m:r>
                    <m:r>
                      <a:rPr lang="en-US" sz="2400" i="0" baseline="0">
                        <a:solidFill>
                          <a:srgbClr val="0070C0"/>
                        </a:solidFill>
                        <a:latin typeface="Cambria Math" panose="02040503050406030204" pitchFamily="18" charset="0"/>
                      </a:rPr>
                      <m:t>+100</m:t>
                    </m:r>
                    <m:d>
                      <m:dPr>
                        <m:ctrlPr>
                          <a:rPr lang="en-US" sz="2400" i="1" baseline="0">
                            <a:solidFill>
                              <a:srgbClr val="0070C0"/>
                            </a:solidFill>
                            <a:latin typeface="Cambria Math"/>
                          </a:rPr>
                        </m:ctrlPr>
                      </m:dPr>
                      <m:e>
                        <m:r>
                          <a:rPr lang="en-US" sz="2400" i="0" baseline="0">
                            <a:solidFill>
                              <a:srgbClr val="0070C0"/>
                            </a:solidFill>
                            <a:latin typeface="Cambria Math" panose="02040503050406030204" pitchFamily="18" charset="0"/>
                          </a:rPr>
                          <m:t>1.0</m:t>
                        </m:r>
                        <m:r>
                          <a:rPr lang="en-US" sz="2400" b="0" i="0" baseline="0" smtClean="0">
                            <a:solidFill>
                              <a:srgbClr val="0070C0"/>
                            </a:solidFill>
                            <a:latin typeface="Cambria Math" panose="02040503050406030204" pitchFamily="18" charset="0"/>
                          </a:rPr>
                          <m:t>0</m:t>
                        </m:r>
                        <m:r>
                          <a:rPr lang="en-US" sz="2400" i="0" baseline="0">
                            <a:solidFill>
                              <a:srgbClr val="0070C0"/>
                            </a:solidFill>
                            <a:latin typeface="Cambria Math" panose="02040503050406030204" pitchFamily="18" charset="0"/>
                          </a:rPr>
                          <m:t>25</m:t>
                        </m:r>
                      </m:e>
                    </m:d>
                    <m:r>
                      <a:rPr lang="en-US" sz="2400" i="0" baseline="0">
                        <a:solidFill>
                          <a:srgbClr val="0070C0"/>
                        </a:solidFill>
                        <a:latin typeface="Cambria Math" panose="02040503050406030204" pitchFamily="18" charset="0"/>
                      </a:rPr>
                      <m:t>+</m:t>
                    </m:r>
                    <m:r>
                      <a:rPr lang="en-US" sz="2400" b="0" i="0" baseline="0" smtClean="0">
                        <a:solidFill>
                          <a:srgbClr val="0070C0"/>
                        </a:solidFill>
                        <a:latin typeface="Cambria Math"/>
                      </a:rPr>
                      <m:t>1</m:t>
                    </m:r>
                    <m:r>
                      <a:rPr lang="en-US" sz="2400" i="0" baseline="0">
                        <a:solidFill>
                          <a:srgbClr val="0070C0"/>
                        </a:solidFill>
                        <a:latin typeface="Cambria Math" panose="02040503050406030204" pitchFamily="18" charset="0"/>
                      </a:rPr>
                      <m:t>00</m:t>
                    </m:r>
                    <m:sSup>
                      <m:sSupPr>
                        <m:ctrlPr>
                          <a:rPr lang="en-US" sz="2400" i="1" baseline="0">
                            <a:solidFill>
                              <a:srgbClr val="0070C0"/>
                            </a:solidFill>
                            <a:latin typeface="Cambria Math"/>
                          </a:rPr>
                        </m:ctrlPr>
                      </m:sSupPr>
                      <m:e>
                        <m:d>
                          <m:dPr>
                            <m:ctrlPr>
                              <a:rPr lang="en-US" sz="2400" i="1" baseline="0">
                                <a:solidFill>
                                  <a:srgbClr val="0070C0"/>
                                </a:solidFill>
                                <a:latin typeface="Cambria Math"/>
                              </a:rPr>
                            </m:ctrlPr>
                          </m:dPr>
                          <m:e>
                            <m:r>
                              <a:rPr lang="en-US" sz="2400" i="0" baseline="0">
                                <a:solidFill>
                                  <a:srgbClr val="0070C0"/>
                                </a:solidFill>
                                <a:latin typeface="Cambria Math" panose="02040503050406030204" pitchFamily="18" charset="0"/>
                              </a:rPr>
                              <m:t>1.0</m:t>
                            </m:r>
                            <m:r>
                              <a:rPr lang="en-US" sz="2400" b="0" i="0" baseline="0" smtClean="0">
                                <a:solidFill>
                                  <a:srgbClr val="0070C0"/>
                                </a:solidFill>
                                <a:latin typeface="Cambria Math" panose="02040503050406030204" pitchFamily="18" charset="0"/>
                              </a:rPr>
                              <m:t>0</m:t>
                            </m:r>
                            <m:r>
                              <a:rPr lang="en-US" sz="2400" i="0" baseline="0">
                                <a:solidFill>
                                  <a:srgbClr val="0070C0"/>
                                </a:solidFill>
                                <a:latin typeface="Cambria Math" panose="02040503050406030204" pitchFamily="18" charset="0"/>
                              </a:rPr>
                              <m:t>25</m:t>
                            </m:r>
                          </m:e>
                        </m:d>
                      </m:e>
                      <m:sup>
                        <m:r>
                          <a:rPr lang="en-US" sz="2400" i="0" baseline="0">
                            <a:solidFill>
                              <a:srgbClr val="0070C0"/>
                            </a:solidFill>
                            <a:latin typeface="Cambria Math" panose="02040503050406030204" pitchFamily="18" charset="0"/>
                          </a:rPr>
                          <m:t>2</m:t>
                        </m:r>
                      </m:sup>
                    </m:sSup>
                    <m:r>
                      <a:rPr lang="en-US" sz="2400" i="0" baseline="0">
                        <a:solidFill>
                          <a:srgbClr val="0070C0"/>
                        </a:solidFill>
                        <a:latin typeface="Cambria Math" panose="02040503050406030204" pitchFamily="18" charset="0"/>
                      </a:rPr>
                      <m:t>+⋯+100</m:t>
                    </m:r>
                    <m:sSup>
                      <m:sSupPr>
                        <m:ctrlPr>
                          <a:rPr lang="en-US" sz="2400" i="1" baseline="0">
                            <a:solidFill>
                              <a:srgbClr val="0070C0"/>
                            </a:solidFill>
                            <a:latin typeface="Cambria Math"/>
                          </a:rPr>
                        </m:ctrlPr>
                      </m:sSupPr>
                      <m:e>
                        <m:d>
                          <m:dPr>
                            <m:ctrlPr>
                              <a:rPr lang="en-US" sz="2400" i="1" baseline="0">
                                <a:solidFill>
                                  <a:srgbClr val="0070C0"/>
                                </a:solidFill>
                                <a:latin typeface="Cambria Math"/>
                              </a:rPr>
                            </m:ctrlPr>
                          </m:dPr>
                          <m:e>
                            <m:r>
                              <a:rPr lang="en-US" sz="2400" i="0" baseline="0">
                                <a:solidFill>
                                  <a:srgbClr val="0070C0"/>
                                </a:solidFill>
                                <a:latin typeface="Cambria Math" panose="02040503050406030204" pitchFamily="18" charset="0"/>
                              </a:rPr>
                              <m:t>1.0</m:t>
                            </m:r>
                            <m:r>
                              <a:rPr lang="en-US" sz="2400" b="0" i="0" baseline="0" smtClean="0">
                                <a:solidFill>
                                  <a:srgbClr val="0070C0"/>
                                </a:solidFill>
                                <a:latin typeface="Cambria Math" panose="02040503050406030204" pitchFamily="18" charset="0"/>
                              </a:rPr>
                              <m:t>0</m:t>
                            </m:r>
                            <m:r>
                              <a:rPr lang="en-US" sz="2400" i="0" baseline="0">
                                <a:solidFill>
                                  <a:srgbClr val="0070C0"/>
                                </a:solidFill>
                                <a:latin typeface="Cambria Math" panose="02040503050406030204" pitchFamily="18" charset="0"/>
                              </a:rPr>
                              <m:t>25</m:t>
                            </m:r>
                          </m:e>
                        </m:d>
                      </m:e>
                      <m:sup>
                        <m:r>
                          <a:rPr lang="en-US" sz="2400" i="0" baseline="0">
                            <a:solidFill>
                              <a:srgbClr val="0070C0"/>
                            </a:solidFill>
                            <a:latin typeface="Cambria Math" panose="02040503050406030204" pitchFamily="18" charset="0"/>
                          </a:rPr>
                          <m:t>11</m:t>
                        </m:r>
                      </m:sup>
                    </m:sSup>
                  </m:oMath>
                </a14:m>
                <a:endParaRPr lang="en-US" sz="2400" baseline="0" dirty="0"/>
              </a:p>
            </p:txBody>
          </p:sp>
        </mc:Choice>
        <mc:Fallback xmlns="">
          <p:sp>
            <p:nvSpPr>
              <p:cNvPr id="5" name="Rectangle 4"/>
              <p:cNvSpPr>
                <a:spLocks noRot="1" noChangeAspect="1" noMove="1" noResize="1" noEditPoints="1" noAdjustHandles="1" noChangeArrowheads="1" noChangeShapeType="1" noTextEdit="1"/>
              </p:cNvSpPr>
              <p:nvPr/>
            </p:nvSpPr>
            <p:spPr>
              <a:xfrm>
                <a:off x="184245" y="625370"/>
                <a:ext cx="8991600" cy="523220"/>
              </a:xfrm>
              <a:prstGeom prst="rect">
                <a:avLst/>
              </a:prstGeom>
              <a:blipFill rotWithShape="0">
                <a:blip r:embed="rId3"/>
                <a:stretch>
                  <a:fillRect/>
                </a:stretch>
              </a:blipFill>
            </p:spPr>
            <p:txBody>
              <a:bodyPr/>
              <a:lstStyle/>
              <a:p>
                <a:r>
                  <a:rPr lang="en-US">
                    <a:noFill/>
                  </a:rPr>
                  <a:t> </a:t>
                </a:r>
              </a:p>
            </p:txBody>
          </p:sp>
        </mc:Fallback>
      </mc:AlternateContent>
      <p:sp>
        <p:nvSpPr>
          <p:cNvPr id="7" name="TextBox 6"/>
          <p:cNvSpPr txBox="1"/>
          <p:nvPr/>
        </p:nvSpPr>
        <p:spPr>
          <a:xfrm>
            <a:off x="380999" y="1048613"/>
            <a:ext cx="4038600" cy="369332"/>
          </a:xfrm>
          <a:prstGeom prst="rect">
            <a:avLst/>
          </a:prstGeom>
          <a:noFill/>
        </p:spPr>
        <p:txBody>
          <a:bodyPr wrap="square" rtlCol="0">
            <a:spAutoFit/>
          </a:bodyPr>
          <a:lstStyle/>
          <a:p>
            <a:r>
              <a:rPr lang="en-US" dirty="0" smtClean="0"/>
              <a:t>S</a:t>
            </a:r>
            <a:r>
              <a:rPr lang="en-US" baseline="-25000" dirty="0" smtClean="0"/>
              <a:t>n</a:t>
            </a:r>
            <a:r>
              <a:rPr lang="en-US" dirty="0" smtClean="0"/>
              <a:t> = a +ar+ar</a:t>
            </a:r>
            <a:r>
              <a:rPr lang="en-US" baseline="30000" dirty="0" smtClean="0"/>
              <a:t>2 </a:t>
            </a:r>
            <a:r>
              <a:rPr lang="en-US" dirty="0" smtClean="0"/>
              <a:t> +ar</a:t>
            </a:r>
            <a:r>
              <a:rPr lang="en-US" baseline="30000" dirty="0" smtClean="0"/>
              <a:t>3</a:t>
            </a:r>
            <a:r>
              <a:rPr lang="en-US" dirty="0" smtClean="0"/>
              <a:t> + … +ar</a:t>
            </a:r>
            <a:r>
              <a:rPr lang="en-US" baseline="30000" dirty="0" smtClean="0"/>
              <a:t>n-1</a:t>
            </a:r>
            <a:endParaRPr lang="en-US" dirty="0"/>
          </a:p>
        </p:txBody>
      </p:sp>
      <p:sp>
        <p:nvSpPr>
          <p:cNvPr id="8" name="TextBox 7"/>
          <p:cNvSpPr txBox="1"/>
          <p:nvPr/>
        </p:nvSpPr>
        <p:spPr>
          <a:xfrm>
            <a:off x="309140" y="1384244"/>
            <a:ext cx="3236495" cy="369332"/>
          </a:xfrm>
          <a:prstGeom prst="rect">
            <a:avLst/>
          </a:prstGeom>
          <a:noFill/>
        </p:spPr>
        <p:txBody>
          <a:bodyPr wrap="square" rtlCol="0">
            <a:spAutoFit/>
          </a:bodyPr>
          <a:lstStyle/>
          <a:p>
            <a:r>
              <a:rPr lang="en-US" dirty="0" smtClean="0"/>
              <a:t>(1-r)(1+r+r</a:t>
            </a:r>
            <a:r>
              <a:rPr lang="en-US" baseline="30000" dirty="0" smtClean="0"/>
              <a:t>2</a:t>
            </a:r>
            <a:r>
              <a:rPr lang="en-US" dirty="0" smtClean="0"/>
              <a:t> + ….+ r</a:t>
            </a:r>
            <a:r>
              <a:rPr lang="en-US" baseline="30000" dirty="0" smtClean="0"/>
              <a:t>n-1  </a:t>
            </a:r>
            <a:r>
              <a:rPr lang="en-US" dirty="0" smtClean="0"/>
              <a:t>  )= 1-r</a:t>
            </a:r>
            <a:r>
              <a:rPr lang="en-US" baseline="30000" dirty="0" smtClean="0"/>
              <a:t>n</a:t>
            </a:r>
            <a:r>
              <a:rPr lang="en-US" dirty="0" smtClean="0"/>
              <a:t> </a:t>
            </a:r>
            <a:endParaRPr lang="en-US" dirty="0"/>
          </a:p>
        </p:txBody>
      </p:sp>
      <p:sp>
        <p:nvSpPr>
          <p:cNvPr id="9" name="TextBox 8"/>
          <p:cNvSpPr txBox="1"/>
          <p:nvPr/>
        </p:nvSpPr>
        <p:spPr>
          <a:xfrm>
            <a:off x="344905" y="1683998"/>
            <a:ext cx="2855495" cy="369332"/>
          </a:xfrm>
          <a:prstGeom prst="rect">
            <a:avLst/>
          </a:prstGeom>
          <a:noFill/>
        </p:spPr>
        <p:txBody>
          <a:bodyPr wrap="square" rtlCol="0">
            <a:spAutoFit/>
          </a:bodyPr>
          <a:lstStyle/>
          <a:p>
            <a:r>
              <a:rPr lang="en-US" dirty="0" smtClean="0"/>
              <a:t>S</a:t>
            </a:r>
            <a:r>
              <a:rPr lang="en-US" baseline="-25000" dirty="0" smtClean="0"/>
              <a:t>n </a:t>
            </a:r>
            <a:r>
              <a:rPr lang="en-US" dirty="0" smtClean="0"/>
              <a:t> = a</a:t>
            </a:r>
            <a:r>
              <a:rPr lang="en-US" dirty="0"/>
              <a:t> </a:t>
            </a:r>
            <a:r>
              <a:rPr lang="en-US" dirty="0" smtClean="0"/>
              <a:t>(</a:t>
            </a:r>
            <a:r>
              <a:rPr lang="en-US" dirty="0"/>
              <a:t>1+r+r</a:t>
            </a:r>
            <a:r>
              <a:rPr lang="en-US" baseline="30000" dirty="0"/>
              <a:t>2</a:t>
            </a:r>
            <a:r>
              <a:rPr lang="en-US" dirty="0"/>
              <a:t> + ….+ </a:t>
            </a:r>
            <a:r>
              <a:rPr lang="en-US" dirty="0" smtClean="0"/>
              <a:t>r</a:t>
            </a:r>
            <a:r>
              <a:rPr lang="en-US" baseline="30000" dirty="0" smtClean="0"/>
              <a:t>n-1          </a:t>
            </a:r>
            <a:r>
              <a:rPr lang="en-US" dirty="0" smtClean="0"/>
              <a:t> )</a:t>
            </a:r>
            <a:r>
              <a:rPr lang="en-US" baseline="30000" dirty="0" smtClean="0"/>
              <a:t>   </a:t>
            </a:r>
            <a:endParaRPr lang="en-US" dirty="0"/>
          </a:p>
        </p:txBody>
      </p:sp>
      <p:sp>
        <p:nvSpPr>
          <p:cNvPr id="10" name="TextBox 9"/>
          <p:cNvSpPr txBox="1"/>
          <p:nvPr/>
        </p:nvSpPr>
        <p:spPr>
          <a:xfrm>
            <a:off x="706838" y="2038650"/>
            <a:ext cx="2188761" cy="646331"/>
          </a:xfrm>
          <a:prstGeom prst="rect">
            <a:avLst/>
          </a:prstGeom>
          <a:noFill/>
        </p:spPr>
        <p:txBody>
          <a:bodyPr wrap="square" rtlCol="0">
            <a:spAutoFit/>
          </a:bodyPr>
          <a:lstStyle/>
          <a:p>
            <a:r>
              <a:rPr lang="en-US" dirty="0" smtClean="0"/>
              <a:t>S</a:t>
            </a:r>
            <a:r>
              <a:rPr lang="en-US" baseline="-25000" dirty="0" smtClean="0"/>
              <a:t>n  </a:t>
            </a:r>
            <a:r>
              <a:rPr lang="en-US" dirty="0" smtClean="0"/>
              <a:t> = </a:t>
            </a:r>
            <a:r>
              <a:rPr lang="en-US" u="sng" dirty="0" smtClean="0"/>
              <a:t>a(1-r</a:t>
            </a:r>
            <a:r>
              <a:rPr lang="en-US" u="sng" baseline="30000" dirty="0" smtClean="0"/>
              <a:t>n</a:t>
            </a:r>
            <a:r>
              <a:rPr lang="en-US" u="sng" dirty="0" smtClean="0"/>
              <a:t> )            </a:t>
            </a:r>
          </a:p>
          <a:p>
            <a:r>
              <a:rPr lang="en-US" dirty="0"/>
              <a:t> </a:t>
            </a:r>
            <a:r>
              <a:rPr lang="en-US" dirty="0" smtClean="0"/>
              <a:t>          1-r</a:t>
            </a:r>
            <a:endParaRPr lang="en-US" dirty="0"/>
          </a:p>
        </p:txBody>
      </p:sp>
      <p:sp>
        <p:nvSpPr>
          <p:cNvPr id="11" name="TextBox 10"/>
          <p:cNvSpPr txBox="1"/>
          <p:nvPr/>
        </p:nvSpPr>
        <p:spPr>
          <a:xfrm>
            <a:off x="379862" y="2603557"/>
            <a:ext cx="2703096" cy="646331"/>
          </a:xfrm>
          <a:prstGeom prst="rect">
            <a:avLst/>
          </a:prstGeom>
          <a:noFill/>
        </p:spPr>
        <p:txBody>
          <a:bodyPr wrap="square" rtlCol="0">
            <a:spAutoFit/>
          </a:bodyPr>
          <a:lstStyle/>
          <a:p>
            <a:r>
              <a:rPr lang="en-US" dirty="0" smtClean="0"/>
              <a:t>S</a:t>
            </a:r>
            <a:r>
              <a:rPr lang="en-US" baseline="-25000" dirty="0" smtClean="0"/>
              <a:t>12</a:t>
            </a:r>
            <a:r>
              <a:rPr lang="en-US" dirty="0" smtClean="0"/>
              <a:t> = </a:t>
            </a:r>
            <a:r>
              <a:rPr lang="en-US" u="sng" dirty="0" smtClean="0"/>
              <a:t>100(1-1.0025</a:t>
            </a:r>
            <a:r>
              <a:rPr lang="en-US" u="sng" baseline="30000" dirty="0" smtClean="0"/>
              <a:t>12</a:t>
            </a:r>
            <a:r>
              <a:rPr lang="en-US" u="sng" dirty="0" smtClean="0"/>
              <a:t> )   </a:t>
            </a:r>
          </a:p>
          <a:p>
            <a:r>
              <a:rPr lang="en-US" dirty="0"/>
              <a:t> </a:t>
            </a:r>
            <a:r>
              <a:rPr lang="en-US" dirty="0" smtClean="0"/>
              <a:t>           1-1.0025</a:t>
            </a:r>
            <a:endParaRPr lang="en-U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8936" t="52406" r="35110" b="41277"/>
          <a:stretch/>
        </p:blipFill>
        <p:spPr bwMode="auto">
          <a:xfrm>
            <a:off x="-75743" y="6041721"/>
            <a:ext cx="6317402" cy="80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9140" y="3746496"/>
            <a:ext cx="3058228" cy="1754326"/>
          </a:xfrm>
          <a:prstGeom prst="rect">
            <a:avLst/>
          </a:prstGeom>
          <a:noFill/>
        </p:spPr>
        <p:txBody>
          <a:bodyPr wrap="square" rtlCol="0">
            <a:spAutoFit/>
          </a:bodyPr>
          <a:lstStyle/>
          <a:p>
            <a:r>
              <a:rPr lang="en-US" b="1" dirty="0" smtClean="0"/>
              <a:t>Annuity:</a:t>
            </a:r>
            <a:r>
              <a:rPr lang="en-US" dirty="0" smtClean="0"/>
              <a:t> Payments made at fixed intervals of time.  Future amount of annuity</a:t>
            </a:r>
          </a:p>
          <a:p>
            <a:r>
              <a:rPr lang="en-US" dirty="0" smtClean="0"/>
              <a:t> </a:t>
            </a:r>
            <a:r>
              <a:rPr lang="en-US" dirty="0" err="1" smtClean="0"/>
              <a:t>A</a:t>
            </a:r>
            <a:r>
              <a:rPr lang="en-US" baseline="-25000" dirty="0" err="1" smtClean="0"/>
              <a:t>f</a:t>
            </a:r>
            <a:r>
              <a:rPr lang="en-US" dirty="0" smtClean="0"/>
              <a:t> = Sum of individual payments and interest generated from payments. </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2354293786"/>
              </p:ext>
            </p:extLst>
          </p:nvPr>
        </p:nvGraphicFramePr>
        <p:xfrm>
          <a:off x="3976033" y="1002284"/>
          <a:ext cx="4670662" cy="4998870"/>
        </p:xfrm>
        <a:graphic>
          <a:graphicData uri="http://schemas.openxmlformats.org/drawingml/2006/table">
            <a:tbl>
              <a:tblPr>
                <a:tableStyleId>{5C22544A-7EE6-4342-B048-85BDC9FD1C3A}</a:tableStyleId>
              </a:tblPr>
              <a:tblGrid>
                <a:gridCol w="586928"/>
                <a:gridCol w="1050031"/>
                <a:gridCol w="475487"/>
                <a:gridCol w="356614"/>
                <a:gridCol w="475487"/>
                <a:gridCol w="217931"/>
                <a:gridCol w="475487"/>
                <a:gridCol w="1032697"/>
              </a:tblGrid>
              <a:tr h="319840">
                <a:tc>
                  <a:txBody>
                    <a:bodyPr/>
                    <a:lstStyle/>
                    <a:p>
                      <a:pPr algn="l" fontAlgn="b"/>
                      <a:r>
                        <a:rPr lang="en-US" sz="1100" u="none" strike="noStrike" dirty="0">
                          <a:effectLst/>
                        </a:rPr>
                        <a:t>Period </a:t>
                      </a:r>
                      <a:endParaRPr lang="en-US" sz="1100" b="0" i="0" u="none" strike="noStrike" dirty="0">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dirty="0">
                          <a:effectLst/>
                        </a:rPr>
                        <a:t>principal and interest</a:t>
                      </a:r>
                      <a:endParaRPr lang="en-US" sz="1100" b="0" i="0" u="none" strike="noStrike" dirty="0">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Annual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Interest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Deposit</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accumulated balance</a:t>
                      </a:r>
                      <a:endParaRPr lang="en-US" sz="1100" b="0" i="0" u="none" strike="noStrike">
                        <a:solidFill>
                          <a:srgbClr val="000000"/>
                        </a:solidFill>
                        <a:effectLst/>
                        <a:latin typeface="Calibri" panose="020F0502020204030204" pitchFamily="34" charset="0"/>
                      </a:endParaRPr>
                    </a:p>
                  </a:txBody>
                  <a:tcPr marL="9154" marR="9154" marT="9154" marB="0" anchor="b"/>
                </a:tc>
              </a:tr>
              <a:tr h="319840">
                <a:tc>
                  <a:txBody>
                    <a:bodyPr/>
                    <a:lstStyle/>
                    <a:p>
                      <a:pPr algn="l" fontAlgn="b"/>
                      <a:r>
                        <a:rPr lang="en-US" sz="1100" u="none" strike="noStrike">
                          <a:effectLst/>
                        </a:rPr>
                        <a:t>(in months)</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beginning of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int. rate</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for</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end of</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end of </a:t>
                      </a:r>
                      <a:endParaRPr lang="en-US" sz="1100" b="0" i="0" u="none" strike="noStrike">
                        <a:solidFill>
                          <a:srgbClr val="000000"/>
                        </a:solidFill>
                        <a:effectLst/>
                        <a:latin typeface="Calibri" panose="020F0502020204030204" pitchFamily="34" charset="0"/>
                      </a:endParaRPr>
                    </a:p>
                  </a:txBody>
                  <a:tcPr marL="9154" marR="9154" marT="9154" marB="0" anchor="b"/>
                </a:tc>
              </a:tr>
              <a:tr h="164170">
                <a:tc>
                  <a:txBody>
                    <a:bodyPr/>
                    <a:lstStyle/>
                    <a:p>
                      <a:pPr algn="l" fontAlgn="b"/>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period</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period</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period</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Period</a:t>
                      </a:r>
                      <a:endParaRPr lang="en-US" sz="1100" b="0" i="0" u="none" strike="noStrike">
                        <a:solidFill>
                          <a:srgbClr val="000000"/>
                        </a:solidFill>
                        <a:effectLst/>
                        <a:latin typeface="Calibri" panose="020F0502020204030204" pitchFamily="34" charset="0"/>
                      </a:endParaRPr>
                    </a:p>
                  </a:txBody>
                  <a:tcPr marL="9154" marR="9154" marT="9154" marB="0" anchor="b"/>
                </a:tc>
              </a:tr>
              <a:tr h="319840">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dirty="0">
                          <a:effectLst/>
                        </a:rPr>
                        <a:t> $                                     -   </a:t>
                      </a:r>
                      <a:endParaRPr lang="en-US" sz="1100" b="0" i="0" u="none" strike="noStrike" dirty="0">
                        <a:solidFill>
                          <a:srgbClr val="000000"/>
                        </a:solidFill>
                        <a:effectLst/>
                        <a:latin typeface="Calibri" panose="020F0502020204030204" pitchFamily="34" charset="0"/>
                      </a:endParaRPr>
                    </a:p>
                  </a:txBody>
                  <a:tcPr marL="9154" marR="9154" marT="9154" marB="0" anchor="b"/>
                </a:tc>
                <a:tc>
                  <a:txBody>
                    <a:bodyPr/>
                    <a:lstStyle/>
                    <a:p>
                      <a:pPr algn="r" fontAlgn="b"/>
                      <a:r>
                        <a:rPr lang="en-US" sz="1100" u="none" strike="noStrike">
                          <a:effectLst/>
                        </a:rPr>
                        <a:t>0.0025</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100.00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100.00 </a:t>
                      </a:r>
                      <a:endParaRPr lang="en-US" sz="1100" b="0" i="0" u="none" strike="noStrike">
                        <a:solidFill>
                          <a:srgbClr val="000000"/>
                        </a:solidFill>
                        <a:effectLst/>
                        <a:latin typeface="Calibri" panose="020F0502020204030204" pitchFamily="34" charset="0"/>
                      </a:endParaRPr>
                    </a:p>
                  </a:txBody>
                  <a:tcPr marL="9154" marR="9154" marT="9154" marB="0" anchor="b"/>
                </a:tc>
              </a:tr>
              <a:tr h="319840">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100.00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r" fontAlgn="b"/>
                      <a:r>
                        <a:rPr lang="en-US" sz="1100" u="none" strike="noStrike" dirty="0">
                          <a:effectLst/>
                        </a:rPr>
                        <a:t>0.0025</a:t>
                      </a:r>
                      <a:endParaRPr lang="en-US" sz="1100" b="0" i="0" u="none" strike="noStrike" dirty="0">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0.25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100.00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200.25 </a:t>
                      </a:r>
                      <a:endParaRPr lang="en-US" sz="1100" b="0" i="0" u="none" strike="noStrike">
                        <a:solidFill>
                          <a:srgbClr val="000000"/>
                        </a:solidFill>
                        <a:effectLst/>
                        <a:latin typeface="Calibri" panose="020F0502020204030204" pitchFamily="34" charset="0"/>
                      </a:endParaRPr>
                    </a:p>
                  </a:txBody>
                  <a:tcPr marL="9154" marR="9154" marT="9154" marB="0" anchor="b"/>
                </a:tc>
              </a:tr>
              <a:tr h="319840">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200.25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r" fontAlgn="b"/>
                      <a:r>
                        <a:rPr lang="en-US" sz="1100" u="none" strike="noStrike">
                          <a:effectLst/>
                        </a:rPr>
                        <a:t>0.0025</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0.50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100.00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300.75 </a:t>
                      </a:r>
                      <a:endParaRPr lang="en-US" sz="1100" b="0" i="0" u="none" strike="noStrike">
                        <a:solidFill>
                          <a:srgbClr val="000000"/>
                        </a:solidFill>
                        <a:effectLst/>
                        <a:latin typeface="Calibri" panose="020F0502020204030204" pitchFamily="34" charset="0"/>
                      </a:endParaRPr>
                    </a:p>
                  </a:txBody>
                  <a:tcPr marL="9154" marR="9154" marT="9154" marB="0" anchor="b"/>
                </a:tc>
              </a:tr>
              <a:tr h="319840">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300.75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r" fontAlgn="b"/>
                      <a:r>
                        <a:rPr lang="en-US" sz="1100" u="none" strike="noStrike">
                          <a:effectLst/>
                        </a:rPr>
                        <a:t>0.0025</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0.75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100.00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401.50 </a:t>
                      </a:r>
                      <a:endParaRPr lang="en-US" sz="1100" b="0" i="0" u="none" strike="noStrike">
                        <a:solidFill>
                          <a:srgbClr val="000000"/>
                        </a:solidFill>
                        <a:effectLst/>
                        <a:latin typeface="Calibri" panose="020F0502020204030204" pitchFamily="34" charset="0"/>
                      </a:endParaRPr>
                    </a:p>
                  </a:txBody>
                  <a:tcPr marL="9154" marR="9154" marT="9154" marB="0" anchor="b"/>
                </a:tc>
              </a:tr>
              <a:tr h="319840">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401.50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r" fontAlgn="b"/>
                      <a:r>
                        <a:rPr lang="en-US" sz="1100" u="none" strike="noStrike">
                          <a:effectLst/>
                        </a:rPr>
                        <a:t>0.0025</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1.00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100.00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502.51 </a:t>
                      </a:r>
                      <a:endParaRPr lang="en-US" sz="1100" b="0" i="0" u="none" strike="noStrike">
                        <a:solidFill>
                          <a:srgbClr val="000000"/>
                        </a:solidFill>
                        <a:effectLst/>
                        <a:latin typeface="Calibri" panose="020F0502020204030204" pitchFamily="34" charset="0"/>
                      </a:endParaRPr>
                    </a:p>
                  </a:txBody>
                  <a:tcPr marL="9154" marR="9154" marT="9154" marB="0" anchor="b"/>
                </a:tc>
              </a:tr>
              <a:tr h="319840">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502.51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r" fontAlgn="b"/>
                      <a:r>
                        <a:rPr lang="en-US" sz="1100" u="none" strike="noStrike">
                          <a:effectLst/>
                        </a:rPr>
                        <a:t>0.0025</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1.26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100.00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603.76 </a:t>
                      </a:r>
                      <a:endParaRPr lang="en-US" sz="1100" b="0" i="0" u="none" strike="noStrike">
                        <a:solidFill>
                          <a:srgbClr val="000000"/>
                        </a:solidFill>
                        <a:effectLst/>
                        <a:latin typeface="Calibri" panose="020F0502020204030204" pitchFamily="34" charset="0"/>
                      </a:endParaRPr>
                    </a:p>
                  </a:txBody>
                  <a:tcPr marL="9154" marR="9154" marT="9154" marB="0" anchor="b"/>
                </a:tc>
              </a:tr>
              <a:tr h="319840">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603.76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r" fontAlgn="b"/>
                      <a:r>
                        <a:rPr lang="en-US" sz="1100" u="none" strike="noStrike">
                          <a:effectLst/>
                        </a:rPr>
                        <a:t>0.0025</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1.51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100.00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705.27 </a:t>
                      </a:r>
                      <a:endParaRPr lang="en-US" sz="1100" b="0" i="0" u="none" strike="noStrike">
                        <a:solidFill>
                          <a:srgbClr val="000000"/>
                        </a:solidFill>
                        <a:effectLst/>
                        <a:latin typeface="Calibri" panose="020F0502020204030204" pitchFamily="34" charset="0"/>
                      </a:endParaRPr>
                    </a:p>
                  </a:txBody>
                  <a:tcPr marL="9154" marR="9154" marT="9154" marB="0" anchor="b"/>
                </a:tc>
              </a:tr>
              <a:tr h="319840">
                <a:tc>
                  <a:txBody>
                    <a:bodyPr/>
                    <a:lstStyle/>
                    <a:p>
                      <a:pPr algn="r" fontAlgn="b"/>
                      <a:r>
                        <a:rPr lang="en-US" sz="1100" u="none" strike="noStrike" dirty="0">
                          <a:effectLst/>
                        </a:rPr>
                        <a:t>8</a:t>
                      </a:r>
                      <a:endParaRPr lang="en-US" sz="1100" b="0" i="0" u="none" strike="noStrike" dirty="0">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705.27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r" fontAlgn="b"/>
                      <a:r>
                        <a:rPr lang="en-US" sz="1100" u="none" strike="noStrike">
                          <a:effectLst/>
                        </a:rPr>
                        <a:t>0.0025</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1.76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100.00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807.04 </a:t>
                      </a:r>
                      <a:endParaRPr lang="en-US" sz="1100" b="0" i="0" u="none" strike="noStrike">
                        <a:solidFill>
                          <a:srgbClr val="000000"/>
                        </a:solidFill>
                        <a:effectLst/>
                        <a:latin typeface="Calibri" panose="020F0502020204030204" pitchFamily="34" charset="0"/>
                      </a:endParaRPr>
                    </a:p>
                  </a:txBody>
                  <a:tcPr marL="9154" marR="9154" marT="9154" marB="0" anchor="b"/>
                </a:tc>
              </a:tr>
              <a:tr h="319840">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dirty="0">
                          <a:effectLst/>
                        </a:rPr>
                        <a:t> $                            807.04 </a:t>
                      </a:r>
                      <a:endParaRPr lang="en-US" sz="1100" b="0" i="0" u="none" strike="noStrike" dirty="0">
                        <a:solidFill>
                          <a:srgbClr val="000000"/>
                        </a:solidFill>
                        <a:effectLst/>
                        <a:latin typeface="Calibri" panose="020F0502020204030204" pitchFamily="34" charset="0"/>
                      </a:endParaRPr>
                    </a:p>
                  </a:txBody>
                  <a:tcPr marL="9154" marR="9154" marT="9154" marB="0" anchor="b"/>
                </a:tc>
                <a:tc>
                  <a:txBody>
                    <a:bodyPr/>
                    <a:lstStyle/>
                    <a:p>
                      <a:pPr algn="r" fontAlgn="b"/>
                      <a:r>
                        <a:rPr lang="en-US" sz="1100" u="none" strike="noStrike">
                          <a:effectLst/>
                        </a:rPr>
                        <a:t>0.0025</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2.02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100.00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909.05 </a:t>
                      </a:r>
                      <a:endParaRPr lang="en-US" sz="1100" b="0" i="0" u="none" strike="noStrike">
                        <a:solidFill>
                          <a:srgbClr val="000000"/>
                        </a:solidFill>
                        <a:effectLst/>
                        <a:latin typeface="Calibri" panose="020F0502020204030204" pitchFamily="34" charset="0"/>
                      </a:endParaRPr>
                    </a:p>
                  </a:txBody>
                  <a:tcPr marL="9154" marR="9154" marT="9154" marB="0" anchor="b"/>
                </a:tc>
              </a:tr>
              <a:tr h="319840">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909.05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r" fontAlgn="b"/>
                      <a:r>
                        <a:rPr lang="en-US" sz="1100" u="none" strike="noStrike">
                          <a:effectLst/>
                        </a:rPr>
                        <a:t>0.0025</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2.27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100.00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1,011.33 </a:t>
                      </a:r>
                      <a:endParaRPr lang="en-US" sz="1100" b="0" i="0" u="none" strike="noStrike">
                        <a:solidFill>
                          <a:srgbClr val="000000"/>
                        </a:solidFill>
                        <a:effectLst/>
                        <a:latin typeface="Calibri" panose="020F0502020204030204" pitchFamily="34" charset="0"/>
                      </a:endParaRPr>
                    </a:p>
                  </a:txBody>
                  <a:tcPr marL="9154" marR="9154" marT="9154" marB="0" anchor="b"/>
                </a:tc>
              </a:tr>
              <a:tr h="319840">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1,011.33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r" fontAlgn="b"/>
                      <a:r>
                        <a:rPr lang="en-US" sz="1100" u="none" strike="noStrike">
                          <a:effectLst/>
                        </a:rPr>
                        <a:t>0.0025</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2.53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100.00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1,113.85 </a:t>
                      </a:r>
                      <a:endParaRPr lang="en-US" sz="1100" b="0" i="0" u="none" strike="noStrike">
                        <a:solidFill>
                          <a:srgbClr val="000000"/>
                        </a:solidFill>
                        <a:effectLst/>
                        <a:latin typeface="Calibri" panose="020F0502020204030204" pitchFamily="34" charset="0"/>
                      </a:endParaRPr>
                    </a:p>
                  </a:txBody>
                  <a:tcPr marL="9154" marR="9154" marT="9154" marB="0" anchor="b"/>
                </a:tc>
              </a:tr>
              <a:tr h="319840">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1,113.85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r" fontAlgn="b"/>
                      <a:r>
                        <a:rPr lang="en-US" sz="1100" u="none" strike="noStrike">
                          <a:effectLst/>
                        </a:rPr>
                        <a:t>0.0025</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2.78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a:effectLst/>
                        </a:rPr>
                        <a:t> $  100.00 </a:t>
                      </a:r>
                      <a:endParaRPr lang="en-US" sz="1100" b="0" i="0" u="none" strike="noStrike">
                        <a:solidFill>
                          <a:srgbClr val="000000"/>
                        </a:solidFill>
                        <a:effectLst/>
                        <a:latin typeface="Calibri" panose="020F0502020204030204" pitchFamily="34" charset="0"/>
                      </a:endParaRPr>
                    </a:p>
                  </a:txBody>
                  <a:tcPr marL="9154" marR="9154" marT="9154" marB="0" anchor="b"/>
                </a:tc>
                <a:tc>
                  <a:txBody>
                    <a:bodyPr/>
                    <a:lstStyle/>
                    <a:p>
                      <a:pPr algn="l" fontAlgn="b"/>
                      <a:r>
                        <a:rPr lang="en-US" sz="1100" u="none" strike="noStrike" dirty="0">
                          <a:effectLst/>
                        </a:rPr>
                        <a:t> $                       1,216.64 </a:t>
                      </a:r>
                      <a:endParaRPr lang="en-US" sz="1100" b="0" i="0" u="none" strike="noStrike" dirty="0">
                        <a:solidFill>
                          <a:srgbClr val="000000"/>
                        </a:solidFill>
                        <a:effectLst/>
                        <a:latin typeface="Calibri" panose="020F0502020204030204" pitchFamily="34" charset="0"/>
                      </a:endParaRPr>
                    </a:p>
                  </a:txBody>
                  <a:tcPr marL="9154" marR="9154" marT="9154" marB="0" anchor="b"/>
                </a:tc>
              </a:tr>
            </a:tbl>
          </a:graphicData>
        </a:graphic>
      </p:graphicFrame>
      <p:sp>
        <p:nvSpPr>
          <p:cNvPr id="15" name="TextBox 14"/>
          <p:cNvSpPr txBox="1"/>
          <p:nvPr/>
        </p:nvSpPr>
        <p:spPr>
          <a:xfrm>
            <a:off x="576334" y="3190597"/>
            <a:ext cx="1676400" cy="369332"/>
          </a:xfrm>
          <a:prstGeom prst="rect">
            <a:avLst/>
          </a:prstGeom>
          <a:noFill/>
        </p:spPr>
        <p:txBody>
          <a:bodyPr wrap="square" rtlCol="0">
            <a:spAutoFit/>
          </a:bodyPr>
          <a:lstStyle/>
          <a:p>
            <a:r>
              <a:rPr lang="en-US" dirty="0" smtClean="0"/>
              <a:t>S</a:t>
            </a:r>
            <a:r>
              <a:rPr lang="en-US" baseline="-25000" dirty="0" smtClean="0"/>
              <a:t>12</a:t>
            </a:r>
            <a:r>
              <a:rPr lang="en-US" dirty="0" smtClean="0"/>
              <a:t> = 1216.64</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2268776" y="2177149"/>
                <a:ext cx="1143000" cy="369332"/>
              </a:xfrm>
              <a:prstGeom prst="rect">
                <a:avLst/>
              </a:prstGeom>
              <a:noFill/>
            </p:spPr>
            <p:txBody>
              <a:bodyPr wrap="square" rtlCol="0">
                <a:spAutoFit/>
              </a:bodyPr>
              <a:lstStyle/>
              <a:p>
                <a:r>
                  <a:rPr lang="en-US" dirty="0"/>
                  <a:t>r</a:t>
                </a:r>
                <a:r>
                  <a:rPr lang="en-US" dirty="0" smtClean="0"/>
                  <a:t> </a:t>
                </a:r>
                <a14:m>
                  <m:oMath xmlns="" xmlns:m="http://schemas.openxmlformats.org/officeDocument/2006/math">
                    <m:r>
                      <a:rPr lang="en-US" i="1" smtClean="0">
                        <a:latin typeface="Cambria Math"/>
                        <a:ea typeface="Cambria Math"/>
                      </a:rPr>
                      <m:t>≠</m:t>
                    </m:r>
                    <m:r>
                      <a:rPr lang="en-US" b="0" i="1" smtClean="0">
                        <a:latin typeface="Cambria Math"/>
                        <a:ea typeface="Cambria Math"/>
                      </a:rPr>
                      <m:t>1</m:t>
                    </m:r>
                  </m:oMath>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268776" y="2177149"/>
                <a:ext cx="1143000" cy="369332"/>
              </a:xfrm>
              <a:prstGeom prst="rect">
                <a:avLst/>
              </a:prstGeom>
              <a:blipFill rotWithShape="1">
                <a:blip r:embed="rId5"/>
                <a:stretch>
                  <a:fillRect l="-4255" t="-8197" b="-24590"/>
                </a:stretch>
              </a:blipFill>
            </p:spPr>
            <p:txBody>
              <a:bodyPr/>
              <a:lstStyle/>
              <a:p>
                <a:r>
                  <a:rPr lang="en-US">
                    <a:noFill/>
                  </a:rPr>
                  <a:t> </a:t>
                </a:r>
              </a:p>
            </p:txBody>
          </p:sp>
        </mc:Fallback>
      </mc:AlternateContent>
      <p:sp>
        <p:nvSpPr>
          <p:cNvPr id="6" name="TextBox 5"/>
          <p:cNvSpPr txBox="1"/>
          <p:nvPr/>
        </p:nvSpPr>
        <p:spPr>
          <a:xfrm>
            <a:off x="76200" y="5500822"/>
            <a:ext cx="3886200" cy="369332"/>
          </a:xfrm>
          <a:prstGeom prst="rect">
            <a:avLst/>
          </a:prstGeom>
          <a:noFill/>
        </p:spPr>
        <p:txBody>
          <a:bodyPr wrap="square" rtlCol="0">
            <a:spAutoFit/>
          </a:bodyPr>
          <a:lstStyle/>
          <a:p>
            <a:r>
              <a:rPr lang="en-US" dirty="0" err="1" smtClean="0"/>
              <a:t>A</a:t>
            </a:r>
            <a:r>
              <a:rPr lang="en-US" baseline="-25000" dirty="0" err="1" smtClean="0"/>
              <a:t>f</a:t>
            </a:r>
            <a:r>
              <a:rPr lang="en-US" dirty="0" smtClean="0"/>
              <a:t> = R + R(1+i) + R(1+i)</a:t>
            </a:r>
            <a:r>
              <a:rPr lang="en-US" baseline="30000" dirty="0" smtClean="0"/>
              <a:t>2</a:t>
            </a:r>
            <a:r>
              <a:rPr lang="en-US" dirty="0" smtClean="0"/>
              <a:t> + ….R(1+i)</a:t>
            </a:r>
            <a:r>
              <a:rPr lang="en-US" baseline="30000" dirty="0" smtClean="0"/>
              <a:t>n-1</a:t>
            </a:r>
            <a:endParaRPr lang="en-US" dirty="0"/>
          </a:p>
        </p:txBody>
      </p:sp>
    </p:spTree>
    <p:extLst>
      <p:ext uri="{BB962C8B-B14F-4D97-AF65-F5344CB8AC3E}">
        <p14:creationId xmlns:p14="http://schemas.microsoft.com/office/powerpoint/2010/main" val="363773104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278" y="228600"/>
            <a:ext cx="8382000" cy="646331"/>
          </a:xfrm>
          <a:prstGeom prst="rect">
            <a:avLst/>
          </a:prstGeom>
          <a:noFill/>
        </p:spPr>
        <p:txBody>
          <a:bodyPr wrap="square" rtlCol="0">
            <a:spAutoFit/>
          </a:bodyPr>
          <a:lstStyle/>
          <a:p>
            <a:r>
              <a:rPr lang="en-US" dirty="0" smtClean="0"/>
              <a:t>Course of Antibiotics </a:t>
            </a:r>
            <a:r>
              <a:rPr lang="en-US" dirty="0"/>
              <a:t>Illustrative Mathematics https://www.illustrativemathematics.org/content-standards/HSA/SSE/B/4/tasks/805 </a:t>
            </a:r>
          </a:p>
        </p:txBody>
      </p:sp>
      <p:sp>
        <p:nvSpPr>
          <p:cNvPr id="5" name="Rectangle 4"/>
          <p:cNvSpPr/>
          <p:nvPr/>
        </p:nvSpPr>
        <p:spPr>
          <a:xfrm>
            <a:off x="441278" y="1295400"/>
            <a:ext cx="6858000" cy="4524315"/>
          </a:xfrm>
          <a:prstGeom prst="rect">
            <a:avLst/>
          </a:prstGeom>
        </p:spPr>
        <p:txBody>
          <a:bodyPr wrap="square">
            <a:spAutoFit/>
          </a:bodyPr>
          <a:lstStyle/>
          <a:p>
            <a:r>
              <a:rPr lang="en-US" dirty="0"/>
              <a:t>Susan has an ear infection. The doctor prescribes a course of antibiotics. Susan is told to take 250 mg doses of the antibiotic regularly every 12 hours for 20 days.</a:t>
            </a:r>
          </a:p>
          <a:p>
            <a:r>
              <a:rPr lang="en-US" dirty="0"/>
              <a:t>Susan is curious and wants to know how much of the drug will be in her body over the course of the 20 days. She does some research online and finds out that at the end of 12 hours, about 4% of the drug is still in the body</a:t>
            </a:r>
            <a:r>
              <a:rPr lang="en-US" dirty="0" smtClean="0"/>
              <a:t>.</a:t>
            </a:r>
          </a:p>
          <a:p>
            <a:endParaRPr lang="en-US" dirty="0"/>
          </a:p>
          <a:p>
            <a:r>
              <a:rPr lang="en-US" dirty="0"/>
              <a:t>What quantity of the drug is in the body right after the first dose, the second dose, the third dose, the fourth dose</a:t>
            </a:r>
            <a:r>
              <a:rPr lang="en-US" dirty="0" smtClean="0"/>
              <a:t>?</a:t>
            </a:r>
          </a:p>
          <a:p>
            <a:endParaRPr lang="en-US" dirty="0"/>
          </a:p>
          <a:p>
            <a:r>
              <a:rPr lang="en-US" dirty="0"/>
              <a:t>When will the total amount of the </a:t>
            </a:r>
            <a:r>
              <a:rPr lang="en-US" dirty="0" smtClean="0"/>
              <a:t>antibiotic </a:t>
            </a:r>
            <a:r>
              <a:rPr lang="en-US" dirty="0"/>
              <a:t>in Susan’s body be the highest? What is that amount</a:t>
            </a:r>
            <a:r>
              <a:rPr lang="en-US" dirty="0" smtClean="0"/>
              <a:t>?</a:t>
            </a:r>
          </a:p>
          <a:p>
            <a:endParaRPr lang="en-US" dirty="0"/>
          </a:p>
          <a:p>
            <a:r>
              <a:rPr lang="en-US" dirty="0"/>
              <a:t>Answer Susan's original question: Describe how much of the drug will be in her body at various points over the course of the 20 days.</a:t>
            </a:r>
          </a:p>
        </p:txBody>
      </p:sp>
      <p:sp>
        <p:nvSpPr>
          <p:cNvPr id="6" name="TextBox 5"/>
          <p:cNvSpPr txBox="1"/>
          <p:nvPr/>
        </p:nvSpPr>
        <p:spPr>
          <a:xfrm>
            <a:off x="635758" y="6334267"/>
            <a:ext cx="5943600" cy="369332"/>
          </a:xfrm>
          <a:prstGeom prst="rect">
            <a:avLst/>
          </a:prstGeom>
          <a:noFill/>
        </p:spPr>
        <p:txBody>
          <a:bodyPr wrap="square" rtlCol="0">
            <a:spAutoFit/>
          </a:bodyPr>
          <a:lstStyle/>
          <a:p>
            <a:r>
              <a:rPr lang="en-US" dirty="0" err="1" smtClean="0"/>
              <a:t>Q</a:t>
            </a:r>
            <a:r>
              <a:rPr lang="en-US" baseline="-25000" dirty="0" err="1" smtClean="0"/>
              <a:t>n</a:t>
            </a:r>
            <a:r>
              <a:rPr lang="en-US" baseline="-25000" dirty="0" smtClean="0"/>
              <a:t> </a:t>
            </a:r>
            <a:r>
              <a:rPr lang="en-US" dirty="0" smtClean="0"/>
              <a:t> = 250+250(0.04) + 250(0.04)</a:t>
            </a:r>
            <a:r>
              <a:rPr lang="en-US" baseline="30000" dirty="0" smtClean="0"/>
              <a:t>2</a:t>
            </a:r>
            <a:r>
              <a:rPr lang="en-US" dirty="0" smtClean="0"/>
              <a:t> + … +250(0.04)</a:t>
            </a:r>
            <a:r>
              <a:rPr lang="en-US" baseline="30000" dirty="0" smtClean="0"/>
              <a:t>n-1</a:t>
            </a:r>
            <a:endParaRPr lang="en-US" dirty="0"/>
          </a:p>
        </p:txBody>
      </p:sp>
      <p:sp>
        <p:nvSpPr>
          <p:cNvPr id="8" name="TextBox 7"/>
          <p:cNvSpPr txBox="1"/>
          <p:nvPr/>
        </p:nvSpPr>
        <p:spPr>
          <a:xfrm>
            <a:off x="7315200" y="6172200"/>
            <a:ext cx="914400" cy="381000"/>
          </a:xfrm>
          <a:prstGeom prst="rect">
            <a:avLst/>
          </a:prstGeom>
          <a:noFill/>
        </p:spPr>
        <p:txBody>
          <a:bodyPr wrap="square" rtlCol="0">
            <a:spAutoFit/>
          </a:bodyPr>
          <a:lstStyle/>
          <a:p>
            <a:r>
              <a:rPr lang="en-US" dirty="0" smtClean="0">
                <a:hlinkClick r:id="rId2" action="ppaction://hlinksldjump"/>
              </a:rPr>
              <a:t>BACK</a:t>
            </a:r>
            <a:endParaRPr lang="en-US" dirty="0"/>
          </a:p>
        </p:txBody>
      </p:sp>
    </p:spTree>
    <p:extLst>
      <p:ext uri="{BB962C8B-B14F-4D97-AF65-F5344CB8AC3E}">
        <p14:creationId xmlns:p14="http://schemas.microsoft.com/office/powerpoint/2010/main" val="418538166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1400" y="381000"/>
            <a:ext cx="2438400" cy="369332"/>
          </a:xfrm>
          <a:prstGeom prst="rect">
            <a:avLst/>
          </a:prstGeom>
          <a:noFill/>
        </p:spPr>
        <p:txBody>
          <a:bodyPr wrap="square" rtlCol="0">
            <a:spAutoFit/>
          </a:bodyPr>
          <a:lstStyle/>
          <a:p>
            <a:r>
              <a:rPr lang="en-US" dirty="0" smtClean="0"/>
              <a:t>Polynomials</a:t>
            </a:r>
            <a:endParaRPr lang="en-US" dirty="0"/>
          </a:p>
        </p:txBody>
      </p:sp>
      <p:sp>
        <p:nvSpPr>
          <p:cNvPr id="5" name="TextBox 4"/>
          <p:cNvSpPr txBox="1"/>
          <p:nvPr/>
        </p:nvSpPr>
        <p:spPr>
          <a:xfrm>
            <a:off x="914400" y="1600200"/>
            <a:ext cx="7315200"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Do students need to know the sum and the products of the roots formula for quadratics ?</a:t>
            </a:r>
          </a:p>
          <a:p>
            <a:pPr marL="285750" indent="-285750">
              <a:buFont typeface="Arial" panose="020B0604020202020204" pitchFamily="34" charset="0"/>
              <a:buChar char="•"/>
            </a:pPr>
            <a:r>
              <a:rPr lang="en-US" dirty="0" smtClean="0"/>
              <a:t>Discriminant and nature of roots ?</a:t>
            </a:r>
          </a:p>
          <a:p>
            <a:pPr marL="285750" indent="-285750">
              <a:buFont typeface="Arial" panose="020B0604020202020204" pitchFamily="34" charset="0"/>
              <a:buChar char="•"/>
            </a:pPr>
            <a:r>
              <a:rPr lang="en-US" dirty="0" smtClean="0"/>
              <a:t>Do students need to know powers of </a:t>
            </a:r>
            <a:r>
              <a:rPr lang="en-US" i="1" dirty="0" err="1" smtClean="0"/>
              <a:t>i</a:t>
            </a:r>
            <a:r>
              <a:rPr lang="en-US" i="1" dirty="0" smtClean="0"/>
              <a:t>,</a:t>
            </a:r>
            <a:r>
              <a:rPr lang="en-US" dirty="0" smtClean="0"/>
              <a:t> such as </a:t>
            </a:r>
            <a:r>
              <a:rPr lang="en-US" i="1" dirty="0" smtClean="0"/>
              <a:t>i</a:t>
            </a:r>
            <a:r>
              <a:rPr lang="en-US" baseline="30000" dirty="0" smtClean="0"/>
              <a:t>21</a:t>
            </a:r>
            <a:r>
              <a:rPr lang="en-US" dirty="0" smtClean="0"/>
              <a:t>  ?</a:t>
            </a:r>
          </a:p>
          <a:p>
            <a:pPr marL="285750" indent="-285750">
              <a:buFont typeface="Arial" panose="020B0604020202020204" pitchFamily="34" charset="0"/>
              <a:buChar char="•"/>
            </a:pPr>
            <a:r>
              <a:rPr lang="en-US" dirty="0" smtClean="0"/>
              <a:t>Solving quadratic inequalities ?</a:t>
            </a:r>
          </a:p>
          <a:p>
            <a:pPr marL="285750" indent="-285750">
              <a:buFont typeface="Arial" panose="020B0604020202020204" pitchFamily="34" charset="0"/>
              <a:buChar char="•"/>
            </a:pPr>
            <a:r>
              <a:rPr lang="en-US" dirty="0" smtClean="0"/>
              <a:t>Will students be required to rationalize denominators ? Find conjugates?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887871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77" t="17836" r="44280" b="14052"/>
          <a:stretch/>
        </p:blipFill>
        <p:spPr bwMode="auto">
          <a:xfrm>
            <a:off x="0" y="754782"/>
            <a:ext cx="8887385" cy="58674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04800" y="76366"/>
            <a:ext cx="6477000" cy="646331"/>
          </a:xfrm>
          <a:prstGeom prst="rect">
            <a:avLst/>
          </a:prstGeom>
          <a:noFill/>
        </p:spPr>
        <p:txBody>
          <a:bodyPr wrap="square" rtlCol="0">
            <a:spAutoFit/>
          </a:bodyPr>
          <a:lstStyle/>
          <a:p>
            <a:r>
              <a:rPr lang="en-US" dirty="0" smtClean="0"/>
              <a:t>Leader Scenario: Choosing 2 students from 5, (3 girls and 2 boys) First will be discussion leader, second will be the recorder.</a:t>
            </a:r>
            <a:endParaRPr lang="en-US" dirty="0"/>
          </a:p>
        </p:txBody>
      </p:sp>
      <p:sp>
        <p:nvSpPr>
          <p:cNvPr id="5" name="Rectangle 4"/>
          <p:cNvSpPr/>
          <p:nvPr/>
        </p:nvSpPr>
        <p:spPr>
          <a:xfrm>
            <a:off x="4914181" y="5664680"/>
            <a:ext cx="3505200" cy="1107996"/>
          </a:xfrm>
          <a:prstGeom prst="rect">
            <a:avLst/>
          </a:prstGeom>
        </p:spPr>
        <p:txBody>
          <a:bodyPr wrap="square">
            <a:spAutoFit/>
          </a:bodyPr>
          <a:lstStyle/>
          <a:p>
            <a:r>
              <a:rPr lang="en-US" sz="1200" dirty="0" smtClean="0"/>
              <a:t> </a:t>
            </a:r>
            <a:r>
              <a:rPr lang="en-US" sz="1200" dirty="0"/>
              <a:t>P(girl on second</a:t>
            </a:r>
            <a:r>
              <a:rPr lang="en-US" sz="1200" dirty="0" smtClean="0"/>
              <a:t>)=  </a:t>
            </a:r>
            <a:r>
              <a:rPr lang="en-US" sz="1200" dirty="0"/>
              <a:t>3/5 </a:t>
            </a:r>
            <a:r>
              <a:rPr lang="en-US" dirty="0"/>
              <a:t>. </a:t>
            </a:r>
            <a:endParaRPr lang="en-US" dirty="0" smtClean="0"/>
          </a:p>
          <a:p>
            <a:endParaRPr lang="en-US" sz="1200" dirty="0"/>
          </a:p>
          <a:p>
            <a:r>
              <a:rPr lang="en-US" sz="1200" dirty="0" smtClean="0"/>
              <a:t>So</a:t>
            </a:r>
            <a:r>
              <a:rPr lang="en-US" sz="1200" dirty="0"/>
              <a:t>, these two events are again seen to be dependent. The outcome of the second draw does depend on what happened at the first </a:t>
            </a:r>
            <a:r>
              <a:rPr lang="en-US" sz="1200" dirty="0" smtClean="0"/>
              <a:t>draw.</a:t>
            </a:r>
            <a:endParaRPr lang="en-US" dirty="0"/>
          </a:p>
        </p:txBody>
      </p:sp>
      <p:sp>
        <p:nvSpPr>
          <p:cNvPr id="2" name="TextBox 1"/>
          <p:cNvSpPr txBox="1"/>
          <p:nvPr/>
        </p:nvSpPr>
        <p:spPr>
          <a:xfrm>
            <a:off x="5410200" y="3775911"/>
            <a:ext cx="3124200" cy="923330"/>
          </a:xfrm>
          <a:prstGeom prst="rect">
            <a:avLst/>
          </a:prstGeom>
          <a:noFill/>
          <a:ln>
            <a:solidFill>
              <a:schemeClr val="tx1"/>
            </a:solidFill>
          </a:ln>
        </p:spPr>
        <p:txBody>
          <a:bodyPr wrap="square" rtlCol="0">
            <a:spAutoFit/>
          </a:bodyPr>
          <a:lstStyle/>
          <a:p>
            <a:r>
              <a:rPr lang="en-US" dirty="0" smtClean="0"/>
              <a:t>Dependence: Selection of recorder depends on the selection of the leader.</a:t>
            </a:r>
            <a:endParaRPr lang="en-US" dirty="0"/>
          </a:p>
        </p:txBody>
      </p:sp>
      <p:sp>
        <p:nvSpPr>
          <p:cNvPr id="3" name="Rectangle 2"/>
          <p:cNvSpPr/>
          <p:nvPr/>
        </p:nvSpPr>
        <p:spPr>
          <a:xfrm>
            <a:off x="193069" y="6516560"/>
            <a:ext cx="1962397" cy="215444"/>
          </a:xfrm>
          <a:prstGeom prst="rect">
            <a:avLst/>
          </a:prstGeom>
        </p:spPr>
        <p:txBody>
          <a:bodyPr wrap="none">
            <a:spAutoFit/>
          </a:bodyPr>
          <a:lstStyle/>
          <a:p>
            <a:r>
              <a:rPr lang="en-US" sz="800" dirty="0"/>
              <a:t>http://</a:t>
            </a:r>
            <a:r>
              <a:rPr lang="en-US" sz="800" dirty="0" smtClean="0"/>
              <a:t>ime.math.arizona.edu/progressions</a:t>
            </a:r>
            <a:endParaRPr lang="en-US" dirty="0"/>
          </a:p>
        </p:txBody>
      </p:sp>
    </p:spTree>
    <p:extLst>
      <p:ext uri="{BB962C8B-B14F-4D97-AF65-F5344CB8AC3E}">
        <p14:creationId xmlns:p14="http://schemas.microsoft.com/office/powerpoint/2010/main" val="394165316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1400" y="381000"/>
            <a:ext cx="2438400" cy="369332"/>
          </a:xfrm>
          <a:prstGeom prst="rect">
            <a:avLst/>
          </a:prstGeom>
          <a:noFill/>
        </p:spPr>
        <p:txBody>
          <a:bodyPr wrap="square" rtlCol="0">
            <a:spAutoFit/>
          </a:bodyPr>
          <a:lstStyle/>
          <a:p>
            <a:r>
              <a:rPr lang="en-US" dirty="0" smtClean="0"/>
              <a:t>Trigonometry</a:t>
            </a:r>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304800" y="1828799"/>
                <a:ext cx="8915400"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Will students be tested on the exact values of trigonometric functions ? Do they need to know the values of the reference angles?</a:t>
                </a:r>
              </a:p>
              <a:p>
                <a:pPr marL="285750" indent="-285750">
                  <a:buFont typeface="Arial" panose="020B0604020202020204" pitchFamily="34" charset="0"/>
                  <a:buChar char="•"/>
                </a:pPr>
                <a:r>
                  <a:rPr lang="en-US" sz="1600" dirty="0" smtClean="0"/>
                  <a:t>Students are working with radian measure, not DMS ?</a:t>
                </a:r>
              </a:p>
              <a:p>
                <a:pPr marL="285750" indent="-285750">
                  <a:buFont typeface="Arial" panose="020B0604020202020204" pitchFamily="34" charset="0"/>
                  <a:buChar char="•"/>
                </a:pPr>
                <a:r>
                  <a:rPr lang="en-US" sz="1600" dirty="0" smtClean="0"/>
                  <a:t>Do students need to know the reciprocal functions? Is graphing the tangent function and the reciprocal functions in the curriculum?</a:t>
                </a:r>
              </a:p>
              <a:p>
                <a:pPr marL="285750" indent="-285750">
                  <a:buFont typeface="Arial" panose="020B0604020202020204" pitchFamily="34" charset="0"/>
                  <a:buChar char="•"/>
                </a:pPr>
                <a:r>
                  <a:rPr lang="en-US" sz="1600" dirty="0" smtClean="0"/>
                  <a:t>Are we expected to develop all of the Pythagorean identities or just sin</a:t>
                </a:r>
                <a:r>
                  <a:rPr lang="en-US" sz="1600" baseline="30000" dirty="0" smtClean="0"/>
                  <a:t>2</a:t>
                </a:r>
                <a:r>
                  <a:rPr lang="en-US" sz="1600" dirty="0" smtClean="0"/>
                  <a:t> </a:t>
                </a:r>
                <a14:m>
                  <m:oMath xmlns="" xmlns:m="http://schemas.openxmlformats.org/officeDocument/2006/math">
                    <m:r>
                      <a:rPr lang="en-US" sz="1600" b="0" i="0" smtClean="0">
                        <a:latin typeface="Cambria Math"/>
                        <a:ea typeface="Cambria Math"/>
                      </a:rPr>
                      <m:t>(</m:t>
                    </m:r>
                    <m:r>
                      <a:rPr lang="en-US" sz="1600" i="1" smtClean="0">
                        <a:latin typeface="Cambria Math"/>
                        <a:ea typeface="Cambria Math"/>
                      </a:rPr>
                      <m:t>∅</m:t>
                    </m:r>
                    <m:r>
                      <a:rPr lang="en-US" sz="1600" b="0" i="1" smtClean="0">
                        <a:latin typeface="Cambria Math"/>
                        <a:ea typeface="Cambria Math"/>
                      </a:rPr>
                      <m:t>)+  </m:t>
                    </m:r>
                  </m:oMath>
                </a14:m>
                <a:r>
                  <a:rPr lang="en-US" sz="1600" dirty="0" smtClean="0"/>
                  <a:t>cos</a:t>
                </a:r>
                <a:r>
                  <a:rPr lang="en-US" sz="1600" baseline="30000" dirty="0" smtClean="0"/>
                  <a:t>2</a:t>
                </a:r>
                <a14:m>
                  <m:oMath xmlns="" xmlns:m="http://schemas.openxmlformats.org/officeDocument/2006/math">
                    <m:r>
                      <a:rPr lang="en-US" sz="1600" b="0" i="0" smtClean="0">
                        <a:latin typeface="Cambria Math"/>
                        <a:ea typeface="Cambria Math"/>
                      </a:rPr>
                      <m:t>(</m:t>
                    </m:r>
                    <m:r>
                      <a:rPr lang="en-US" sz="1600" i="1">
                        <a:latin typeface="Cambria Math"/>
                        <a:ea typeface="Cambria Math"/>
                      </a:rPr>
                      <m:t>∅ </m:t>
                    </m:r>
                    <m:r>
                      <a:rPr lang="en-US" sz="1600" b="0" i="1" smtClean="0">
                        <a:latin typeface="Cambria Math"/>
                        <a:ea typeface="Cambria Math"/>
                      </a:rPr>
                      <m:t>)</m:t>
                    </m:r>
                  </m:oMath>
                </a14:m>
                <a:r>
                  <a:rPr lang="en-US" sz="1600" dirty="0" smtClean="0"/>
                  <a:t>=1 ?</a:t>
                </a:r>
              </a:p>
              <a:p>
                <a:pPr marL="285750" indent="-285750">
                  <a:buFont typeface="Arial" panose="020B0604020202020204" pitchFamily="34" charset="0"/>
                  <a:buChar char="•"/>
                </a:pPr>
                <a:r>
                  <a:rPr lang="en-US" sz="1600" dirty="0" smtClean="0"/>
                  <a:t>Will students be solving trig equations ? </a:t>
                </a:r>
              </a:p>
              <a:p>
                <a:pPr marL="285750" indent="-285750">
                  <a:buFont typeface="Arial" panose="020B0604020202020204" pitchFamily="34" charset="0"/>
                  <a:buChar char="•"/>
                </a:pPr>
                <a:r>
                  <a:rPr lang="en-US" sz="1600" dirty="0" smtClean="0"/>
                  <a:t>Will students need to model with the tangent function? Perform transformations?</a:t>
                </a:r>
              </a:p>
              <a:p>
                <a:pPr marL="285750" indent="-285750">
                  <a:buFont typeface="Arial" panose="020B0604020202020204" pitchFamily="34" charset="0"/>
                  <a:buChar char="•"/>
                </a:pPr>
                <a:endParaRPr lang="en-US" sz="1600" dirty="0"/>
              </a:p>
            </p:txBody>
          </p:sp>
        </mc:Choice>
        <mc:Fallback xmlns="">
          <p:sp>
            <p:nvSpPr>
              <p:cNvPr id="2" name="TextBox 1"/>
              <p:cNvSpPr txBox="1">
                <a:spLocks noRot="1" noChangeAspect="1" noMove="1" noResize="1" noEditPoints="1" noAdjustHandles="1" noChangeArrowheads="1" noChangeShapeType="1" noTextEdit="1"/>
              </p:cNvSpPr>
              <p:nvPr/>
            </p:nvSpPr>
            <p:spPr>
              <a:xfrm>
                <a:off x="304800" y="1828799"/>
                <a:ext cx="8915400" cy="2308324"/>
              </a:xfrm>
              <a:prstGeom prst="rect">
                <a:avLst/>
              </a:prstGeom>
              <a:blipFill rotWithShape="1">
                <a:blip r:embed="rId3"/>
                <a:stretch>
                  <a:fillRect l="-205" t="-792"/>
                </a:stretch>
              </a:blipFill>
            </p:spPr>
            <p:txBody>
              <a:bodyPr/>
              <a:lstStyle/>
              <a:p>
                <a:r>
                  <a:rPr lang="en-US">
                    <a:noFill/>
                  </a:rPr>
                  <a:t> </a:t>
                </a:r>
              </a:p>
            </p:txBody>
          </p:sp>
        </mc:Fallback>
      </mc:AlternateContent>
    </p:spTree>
    <p:extLst>
      <p:ext uri="{BB962C8B-B14F-4D97-AF65-F5344CB8AC3E}">
        <p14:creationId xmlns:p14="http://schemas.microsoft.com/office/powerpoint/2010/main" val="395673782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52800" y="609600"/>
            <a:ext cx="1371600" cy="381000"/>
          </a:xfrm>
          <a:prstGeom prst="rect">
            <a:avLst/>
          </a:prstGeom>
          <a:noFill/>
        </p:spPr>
        <p:txBody>
          <a:bodyPr wrap="square" rtlCol="0">
            <a:spAutoFit/>
          </a:bodyPr>
          <a:lstStyle/>
          <a:p>
            <a:r>
              <a:rPr lang="en-US" dirty="0" smtClean="0"/>
              <a:t>Functions</a:t>
            </a:r>
            <a:endParaRPr lang="en-US" dirty="0"/>
          </a:p>
        </p:txBody>
      </p:sp>
      <p:sp>
        <p:nvSpPr>
          <p:cNvPr id="7" name="TextBox 6"/>
          <p:cNvSpPr txBox="1"/>
          <p:nvPr/>
        </p:nvSpPr>
        <p:spPr>
          <a:xfrm>
            <a:off x="1828800" y="1828800"/>
            <a:ext cx="50292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Do students need to know and apply the product, quotient and power rules for logs ?</a:t>
            </a:r>
          </a:p>
          <a:p>
            <a:pPr marL="285750" indent="-285750">
              <a:buFont typeface="Arial" panose="020B0604020202020204" pitchFamily="34" charset="0"/>
              <a:buChar char="•"/>
            </a:pPr>
            <a:r>
              <a:rPr lang="en-US" dirty="0" smtClean="0"/>
              <a:t>Will students need to know the change of base formula when working with logs ? </a:t>
            </a:r>
            <a:endParaRPr lang="en-US" dirty="0"/>
          </a:p>
        </p:txBody>
      </p:sp>
    </p:spTree>
    <p:extLst>
      <p:ext uri="{BB962C8B-B14F-4D97-AF65-F5344CB8AC3E}">
        <p14:creationId xmlns:p14="http://schemas.microsoft.com/office/powerpoint/2010/main" val="395673782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1400" y="381000"/>
            <a:ext cx="3048000" cy="369332"/>
          </a:xfrm>
          <a:prstGeom prst="rect">
            <a:avLst/>
          </a:prstGeom>
          <a:noFill/>
        </p:spPr>
        <p:txBody>
          <a:bodyPr wrap="square" rtlCol="0">
            <a:spAutoFit/>
          </a:bodyPr>
          <a:lstStyle/>
          <a:p>
            <a:r>
              <a:rPr lang="en-US" dirty="0" smtClean="0"/>
              <a:t>Probability and Statistics</a:t>
            </a:r>
            <a:endParaRPr lang="en-US" dirty="0"/>
          </a:p>
        </p:txBody>
      </p:sp>
      <p:sp>
        <p:nvSpPr>
          <p:cNvPr id="3" name="TextBox 2"/>
          <p:cNvSpPr txBox="1"/>
          <p:nvPr/>
        </p:nvSpPr>
        <p:spPr>
          <a:xfrm>
            <a:off x="1524000" y="1905000"/>
            <a:ext cx="4419600"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Permutations and combinations ?</a:t>
            </a:r>
            <a:endParaRPr lang="en-US" dirty="0"/>
          </a:p>
        </p:txBody>
      </p:sp>
      <p:sp>
        <p:nvSpPr>
          <p:cNvPr id="2" name="TextBox 1"/>
          <p:cNvSpPr txBox="1"/>
          <p:nvPr/>
        </p:nvSpPr>
        <p:spPr>
          <a:xfrm>
            <a:off x="5867400" y="5105400"/>
            <a:ext cx="1295400" cy="369332"/>
          </a:xfrm>
          <a:prstGeom prst="rect">
            <a:avLst/>
          </a:prstGeom>
          <a:noFill/>
        </p:spPr>
        <p:txBody>
          <a:bodyPr wrap="square" rtlCol="0">
            <a:spAutoFit/>
          </a:bodyPr>
          <a:lstStyle/>
          <a:p>
            <a:r>
              <a:rPr lang="en-US" dirty="0" smtClean="0">
                <a:hlinkClick r:id="rId2" action="ppaction://hlinksldjump"/>
              </a:rPr>
              <a:t>Back </a:t>
            </a:r>
            <a:endParaRPr lang="en-US" dirty="0"/>
          </a:p>
        </p:txBody>
      </p:sp>
    </p:spTree>
    <p:extLst>
      <p:ext uri="{BB962C8B-B14F-4D97-AF65-F5344CB8AC3E}">
        <p14:creationId xmlns:p14="http://schemas.microsoft.com/office/powerpoint/2010/main" val="395673782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5181600"/>
          </a:xfrm>
        </p:spPr>
        <p:txBody>
          <a:bodyPr>
            <a:normAutofit/>
          </a:bodyPr>
          <a:lstStyle/>
          <a:p>
            <a:pPr marL="109728" indent="0" algn="ctr">
              <a:buNone/>
            </a:pPr>
            <a:r>
              <a:rPr lang="en-US" dirty="0" smtClean="0">
                <a:solidFill>
                  <a:schemeClr val="accent2"/>
                </a:solidFill>
              </a:rPr>
              <a:t>Office of Curriculum and Instruction</a:t>
            </a:r>
          </a:p>
          <a:p>
            <a:pPr marL="109728" indent="0" algn="ctr">
              <a:buNone/>
            </a:pPr>
            <a:r>
              <a:rPr lang="en-US" dirty="0" smtClean="0"/>
              <a:t>Susan Brockley </a:t>
            </a:r>
            <a:r>
              <a:rPr lang="en-US" dirty="0" smtClean="0">
                <a:hlinkClick r:id="rId2"/>
              </a:rPr>
              <a:t>susan.brockley@nysed.gov</a:t>
            </a:r>
            <a:endParaRPr lang="en-US" dirty="0" smtClean="0"/>
          </a:p>
          <a:p>
            <a:pPr algn="ctr"/>
            <a:endParaRPr lang="en-US" dirty="0" smtClean="0"/>
          </a:p>
          <a:p>
            <a:pPr marL="109728" indent="0" algn="ctr">
              <a:buNone/>
            </a:pPr>
            <a:r>
              <a:rPr lang="en-US" dirty="0" smtClean="0"/>
              <a:t>John Svendsen </a:t>
            </a:r>
            <a:r>
              <a:rPr lang="en-US" dirty="0" smtClean="0">
                <a:hlinkClick r:id="rId3"/>
              </a:rPr>
              <a:t>john.svendsen@nysed.gov</a:t>
            </a:r>
            <a:endParaRPr lang="en-US" dirty="0" smtClean="0"/>
          </a:p>
          <a:p>
            <a:pPr marL="0" indent="0" algn="ctr">
              <a:buNone/>
            </a:pPr>
            <a:endParaRPr lang="en-US" dirty="0" smtClean="0"/>
          </a:p>
          <a:p>
            <a:pPr marL="0" indent="0" algn="ctr">
              <a:buNone/>
            </a:pPr>
            <a:r>
              <a:rPr lang="en-US" dirty="0" smtClean="0"/>
              <a:t>518-474-5922</a:t>
            </a:r>
          </a:p>
          <a:p>
            <a:pPr marL="0" indent="0">
              <a:buNone/>
            </a:pPr>
            <a:endParaRPr lang="en-US" dirty="0" smtClean="0"/>
          </a:p>
          <a:p>
            <a:pPr marL="0" indent="0">
              <a:buNone/>
            </a:pPr>
            <a:endParaRPr lang="en-US" i="1" dirty="0"/>
          </a:p>
        </p:txBody>
      </p:sp>
      <p:sp>
        <p:nvSpPr>
          <p:cNvPr id="3" name="Title 2"/>
          <p:cNvSpPr>
            <a:spLocks noGrp="1"/>
          </p:cNvSpPr>
          <p:nvPr>
            <p:ph type="title"/>
          </p:nvPr>
        </p:nvSpPr>
        <p:spPr>
          <a:xfrm>
            <a:off x="457200" y="76200"/>
            <a:ext cx="8229600" cy="1143000"/>
          </a:xfrm>
        </p:spPr>
        <p:txBody>
          <a:bodyPr>
            <a:normAutofit/>
          </a:bodyPr>
          <a:lstStyle/>
          <a:p>
            <a:pPr algn="ctr"/>
            <a:r>
              <a:rPr lang="en-US" sz="3600" dirty="0" smtClean="0"/>
              <a:t>Thank You</a:t>
            </a:r>
            <a:endParaRPr lang="en-US" sz="3600" dirty="0"/>
          </a:p>
        </p:txBody>
      </p:sp>
      <p:sp>
        <p:nvSpPr>
          <p:cNvPr id="4" name="Rectangle 3"/>
          <p:cNvSpPr/>
          <p:nvPr/>
        </p:nvSpPr>
        <p:spPr>
          <a:xfrm>
            <a:off x="685800" y="5181600"/>
            <a:ext cx="7315200" cy="1077218"/>
          </a:xfrm>
          <a:prstGeom prst="rect">
            <a:avLst/>
          </a:prstGeom>
        </p:spPr>
        <p:txBody>
          <a:bodyPr wrap="square">
            <a:spAutoFit/>
          </a:bodyPr>
          <a:lstStyle/>
          <a:p>
            <a:pPr marL="109728" indent="0" algn="ctr">
              <a:buNone/>
            </a:pPr>
            <a:r>
              <a:rPr lang="en-US" sz="3200" dirty="0">
                <a:solidFill>
                  <a:schemeClr val="accent2"/>
                </a:solidFill>
              </a:rPr>
              <a:t>Office of State Assessment</a:t>
            </a:r>
          </a:p>
          <a:p>
            <a:pPr marL="109728" indent="0" algn="ctr">
              <a:buNone/>
            </a:pPr>
            <a:r>
              <a:rPr lang="en-US" sz="3200" dirty="0">
                <a:hlinkClick r:id="rId4"/>
              </a:rPr>
              <a:t>emscassessinfo@mail.nysed.gov</a:t>
            </a:r>
            <a:endParaRPr lang="en-US" sz="3200" dirty="0"/>
          </a:p>
        </p:txBody>
      </p:sp>
      <p:sp>
        <p:nvSpPr>
          <p:cNvPr id="5" name="Footer Placeholder 2"/>
          <p:cNvSpPr txBox="1">
            <a:spLocks/>
          </p:cNvSpPr>
          <p:nvPr/>
        </p:nvSpPr>
        <p:spPr bwMode="auto">
          <a:xfrm>
            <a:off x="0" y="6553200"/>
            <a:ext cx="9144000" cy="304800"/>
          </a:xfrm>
          <a:prstGeom prst="rect">
            <a:avLst/>
          </a:prstGeom>
          <a:solidFill>
            <a:srgbClr val="3D7FA9"/>
          </a:solidFill>
          <a:ln w="9525">
            <a:noFill/>
            <a:miter lim="800000"/>
            <a:headEnd/>
            <a:tailEnd/>
          </a:ln>
          <a:effectLst/>
        </p:spPr>
        <p:txBody>
          <a:bodyPr/>
          <a:lstStyle/>
          <a:p>
            <a:pPr algn="ctr">
              <a:defRPr/>
            </a:pPr>
            <a:r>
              <a:rPr lang="en-US" sz="1400" dirty="0">
                <a:solidFill>
                  <a:schemeClr val="bg1"/>
                </a:solidFill>
                <a:latin typeface="+mj-lt"/>
              </a:rPr>
              <a:t>EngageNY.org</a:t>
            </a:r>
          </a:p>
        </p:txBody>
      </p:sp>
    </p:spTree>
    <p:extLst>
      <p:ext uri="{BB962C8B-B14F-4D97-AF65-F5344CB8AC3E}">
        <p14:creationId xmlns:p14="http://schemas.microsoft.com/office/powerpoint/2010/main" val="71338067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488" r="31093"/>
          <a:stretch/>
        </p:blipFill>
        <p:spPr bwMode="auto">
          <a:xfrm>
            <a:off x="352926" y="601943"/>
            <a:ext cx="3152274" cy="331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228600"/>
            <a:ext cx="4191000" cy="369332"/>
          </a:xfrm>
          <a:prstGeom prst="rect">
            <a:avLst/>
          </a:prstGeom>
          <a:noFill/>
        </p:spPr>
        <p:txBody>
          <a:bodyPr wrap="square" rtlCol="0">
            <a:spAutoFit/>
          </a:bodyPr>
          <a:lstStyle/>
          <a:p>
            <a:r>
              <a:rPr lang="en-US" dirty="0" smtClean="0"/>
              <a:t>Fluency Supplement for Grades 6-8</a:t>
            </a:r>
            <a:endParaRPr lang="en-US" dirty="0"/>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00" r="29997"/>
          <a:stretch/>
        </p:blipFill>
        <p:spPr bwMode="auto">
          <a:xfrm>
            <a:off x="1752600" y="3429000"/>
            <a:ext cx="3596640" cy="3678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2609" t="24954" r="35833" b="12040"/>
          <a:stretch/>
        </p:blipFill>
        <p:spPr bwMode="auto">
          <a:xfrm>
            <a:off x="4038600" y="228600"/>
            <a:ext cx="3764280" cy="2621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4529" t="11575" r="35616" b="14859"/>
          <a:stretch/>
        </p:blipFill>
        <p:spPr bwMode="auto">
          <a:xfrm>
            <a:off x="5458944" y="2438400"/>
            <a:ext cx="3546291" cy="384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172200" y="2069068"/>
            <a:ext cx="2286000" cy="369332"/>
          </a:xfrm>
          <a:prstGeom prst="rect">
            <a:avLst/>
          </a:prstGeom>
          <a:noFill/>
        </p:spPr>
        <p:txBody>
          <a:bodyPr wrap="square" rtlCol="0">
            <a:spAutoFit/>
          </a:bodyPr>
          <a:lstStyle/>
          <a:p>
            <a:r>
              <a:rPr lang="en-US" dirty="0" smtClean="0"/>
              <a:t>Sprints</a:t>
            </a:r>
            <a:endParaRPr lang="en-US" dirty="0"/>
          </a:p>
        </p:txBody>
      </p:sp>
      <p:sp>
        <p:nvSpPr>
          <p:cNvPr id="6" name="TextBox 5"/>
          <p:cNvSpPr txBox="1"/>
          <p:nvPr/>
        </p:nvSpPr>
        <p:spPr>
          <a:xfrm>
            <a:off x="6477000" y="597932"/>
            <a:ext cx="2362200" cy="646331"/>
          </a:xfrm>
          <a:prstGeom prst="rect">
            <a:avLst/>
          </a:prstGeom>
          <a:noFill/>
        </p:spPr>
        <p:txBody>
          <a:bodyPr wrap="square" rtlCol="0">
            <a:spAutoFit/>
          </a:bodyPr>
          <a:lstStyle/>
          <a:p>
            <a:r>
              <a:rPr lang="en-US" dirty="0" smtClean="0"/>
              <a:t>Rapid White Board Exchanges</a:t>
            </a:r>
            <a:endParaRPr lang="en-US" dirty="0"/>
          </a:p>
        </p:txBody>
      </p:sp>
      <p:sp>
        <p:nvSpPr>
          <p:cNvPr id="7" name="TextBox 6"/>
          <p:cNvSpPr txBox="1"/>
          <p:nvPr/>
        </p:nvSpPr>
        <p:spPr>
          <a:xfrm>
            <a:off x="228600" y="6019800"/>
            <a:ext cx="838200" cy="369332"/>
          </a:xfrm>
          <a:prstGeom prst="rect">
            <a:avLst/>
          </a:prstGeom>
          <a:noFill/>
        </p:spPr>
        <p:txBody>
          <a:bodyPr wrap="square" rtlCol="0">
            <a:spAutoFit/>
          </a:bodyPr>
          <a:lstStyle/>
          <a:p>
            <a:r>
              <a:rPr lang="en-US" dirty="0" smtClean="0">
                <a:hlinkClick r:id="rId6" action="ppaction://hlinksldjump"/>
              </a:rPr>
              <a:t>Back</a:t>
            </a:r>
            <a:endParaRPr lang="en-US" dirty="0"/>
          </a:p>
        </p:txBody>
      </p:sp>
    </p:spTree>
    <p:extLst>
      <p:ext uri="{BB962C8B-B14F-4D97-AF65-F5344CB8AC3E}">
        <p14:creationId xmlns:p14="http://schemas.microsoft.com/office/powerpoint/2010/main" val="3866874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70" t="10617" r="59025" b="10617"/>
          <a:stretch/>
        </p:blipFill>
        <p:spPr bwMode="auto">
          <a:xfrm>
            <a:off x="76200" y="79091"/>
            <a:ext cx="5257800" cy="6181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594684" y="4751704"/>
            <a:ext cx="3505200" cy="600164"/>
          </a:xfrm>
          <a:prstGeom prst="rect">
            <a:avLst/>
          </a:prstGeom>
        </p:spPr>
        <p:txBody>
          <a:bodyPr wrap="square">
            <a:spAutoFit/>
          </a:bodyPr>
          <a:lstStyle/>
          <a:p>
            <a:r>
              <a:rPr lang="en-US" sz="1100" dirty="0"/>
              <a:t>For more information about the PAEMST program visit the New York State’s Education Department’s website at </a:t>
            </a:r>
            <a:r>
              <a:rPr lang="en-US" sz="1100" dirty="0">
                <a:hlinkClick r:id="rId3"/>
              </a:rPr>
              <a:t>http://www.p12.nysed.gov/ciai/mst/paemstaward.html</a:t>
            </a:r>
            <a:endParaRPr lang="en-US" sz="1100" dirty="0"/>
          </a:p>
        </p:txBody>
      </p:sp>
      <p:sp>
        <p:nvSpPr>
          <p:cNvPr id="5" name="Rectangle 4"/>
          <p:cNvSpPr/>
          <p:nvPr/>
        </p:nvSpPr>
        <p:spPr>
          <a:xfrm>
            <a:off x="5149516" y="5486400"/>
            <a:ext cx="3124200" cy="938719"/>
          </a:xfrm>
          <a:prstGeom prst="rect">
            <a:avLst/>
          </a:prstGeom>
        </p:spPr>
        <p:txBody>
          <a:bodyPr wrap="square">
            <a:spAutoFit/>
          </a:bodyPr>
          <a:lstStyle/>
          <a:p>
            <a:r>
              <a:rPr lang="en-US" sz="1100" dirty="0"/>
              <a:t>PAEMST NYSED </a:t>
            </a:r>
            <a:r>
              <a:rPr lang="en-US" sz="1100" dirty="0" smtClean="0"/>
              <a:t>Coordinators</a:t>
            </a:r>
            <a:r>
              <a:rPr lang="en-US" sz="1100" dirty="0"/>
              <a:t>: </a:t>
            </a:r>
          </a:p>
          <a:p>
            <a:r>
              <a:rPr lang="en-US" sz="1100" dirty="0"/>
              <a:t> </a:t>
            </a:r>
          </a:p>
          <a:p>
            <a:r>
              <a:rPr lang="en-US" sz="1100" dirty="0"/>
              <a:t>Math – Sue </a:t>
            </a:r>
            <a:r>
              <a:rPr lang="en-US" sz="1100" dirty="0" err="1"/>
              <a:t>Brockley</a:t>
            </a:r>
            <a:r>
              <a:rPr lang="en-US" sz="1100" dirty="0"/>
              <a:t> email: </a:t>
            </a:r>
            <a:r>
              <a:rPr lang="en-US" sz="1100" u="sng" dirty="0">
                <a:hlinkClick r:id="rId4"/>
              </a:rPr>
              <a:t>Susan.Brockley@nysed.gov</a:t>
            </a:r>
            <a:r>
              <a:rPr lang="en-US" sz="1100" dirty="0"/>
              <a:t>     </a:t>
            </a:r>
          </a:p>
          <a:p>
            <a:r>
              <a:rPr lang="en-US" sz="1100" dirty="0"/>
              <a:t>Science – Ann Crotty email: </a:t>
            </a:r>
            <a:r>
              <a:rPr lang="en-US" sz="1100" u="sng" dirty="0">
                <a:hlinkClick r:id="rId5"/>
              </a:rPr>
              <a:t>Ann.Crotty@nysed.gov</a:t>
            </a:r>
            <a:endParaRPr lang="en-US" sz="1100" dirty="0"/>
          </a:p>
        </p:txBody>
      </p:sp>
      <p:sp>
        <p:nvSpPr>
          <p:cNvPr id="3" name="TextBox 2"/>
          <p:cNvSpPr txBox="1"/>
          <p:nvPr/>
        </p:nvSpPr>
        <p:spPr>
          <a:xfrm>
            <a:off x="5490411" y="79091"/>
            <a:ext cx="2819400" cy="646331"/>
          </a:xfrm>
          <a:prstGeom prst="rect">
            <a:avLst/>
          </a:prstGeom>
          <a:noFill/>
        </p:spPr>
        <p:txBody>
          <a:bodyPr wrap="square" rtlCol="0">
            <a:spAutoFit/>
          </a:bodyPr>
          <a:lstStyle/>
          <a:p>
            <a:pPr algn="ctr"/>
            <a:r>
              <a:rPr lang="en-US" dirty="0" smtClean="0">
                <a:solidFill>
                  <a:schemeClr val="tx2">
                    <a:lumMod val="75000"/>
                  </a:schemeClr>
                </a:solidFill>
              </a:rPr>
              <a:t>2015-2016 Award Cycle </a:t>
            </a:r>
          </a:p>
          <a:p>
            <a:pPr algn="ctr"/>
            <a:r>
              <a:rPr lang="en-US" dirty="0" smtClean="0">
                <a:solidFill>
                  <a:schemeClr val="tx2">
                    <a:lumMod val="75000"/>
                  </a:schemeClr>
                </a:solidFill>
              </a:rPr>
              <a:t>K-6 Grade Level </a:t>
            </a:r>
            <a:r>
              <a:rPr lang="en-US" dirty="0">
                <a:solidFill>
                  <a:schemeClr val="tx2">
                    <a:lumMod val="75000"/>
                  </a:schemeClr>
                </a:solidFill>
              </a:rPr>
              <a:t>T</a:t>
            </a:r>
            <a:r>
              <a:rPr lang="en-US" dirty="0" smtClean="0">
                <a:solidFill>
                  <a:schemeClr val="tx2">
                    <a:lumMod val="75000"/>
                  </a:schemeClr>
                </a:solidFill>
              </a:rPr>
              <a:t>eachers</a:t>
            </a:r>
            <a:endParaRPr lang="en-US" dirty="0">
              <a:solidFill>
                <a:schemeClr val="tx2">
                  <a:lumMod val="75000"/>
                </a:schemeClr>
              </a:solidFill>
            </a:endParaRPr>
          </a:p>
        </p:txBody>
      </p:sp>
      <p:sp>
        <p:nvSpPr>
          <p:cNvPr id="6" name="Rectangle 5"/>
          <p:cNvSpPr/>
          <p:nvPr/>
        </p:nvSpPr>
        <p:spPr>
          <a:xfrm>
            <a:off x="1066800" y="5139267"/>
            <a:ext cx="1143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038600" y="5147735"/>
            <a:ext cx="1143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4189" y="4884235"/>
            <a:ext cx="1371600" cy="369332"/>
          </a:xfrm>
          <a:prstGeom prst="rect">
            <a:avLst/>
          </a:prstGeom>
          <a:solidFill>
            <a:schemeClr val="bg1"/>
          </a:solidFill>
        </p:spPr>
        <p:txBody>
          <a:bodyPr wrap="square" rtlCol="0">
            <a:spAutoFit/>
          </a:bodyPr>
          <a:lstStyle/>
          <a:p>
            <a:pPr algn="ctr"/>
            <a:r>
              <a:rPr lang="en-US" dirty="0" smtClean="0"/>
              <a:t>April 1, 2016</a:t>
            </a:r>
            <a:endParaRPr lang="en-US" dirty="0"/>
          </a:p>
        </p:txBody>
      </p:sp>
      <p:sp>
        <p:nvSpPr>
          <p:cNvPr id="10" name="TextBox 9"/>
          <p:cNvSpPr txBox="1"/>
          <p:nvPr/>
        </p:nvSpPr>
        <p:spPr>
          <a:xfrm>
            <a:off x="3352800" y="4892703"/>
            <a:ext cx="1371600" cy="369332"/>
          </a:xfrm>
          <a:prstGeom prst="rect">
            <a:avLst/>
          </a:prstGeom>
          <a:solidFill>
            <a:schemeClr val="bg1"/>
          </a:solidFill>
        </p:spPr>
        <p:txBody>
          <a:bodyPr wrap="square" rtlCol="0">
            <a:spAutoFit/>
          </a:bodyPr>
          <a:lstStyle/>
          <a:p>
            <a:pPr algn="ctr"/>
            <a:r>
              <a:rPr lang="en-US" dirty="0" smtClean="0"/>
              <a:t>May 1, 2016</a:t>
            </a:r>
            <a:endParaRPr lang="en-US" dirty="0"/>
          </a:p>
        </p:txBody>
      </p:sp>
      <p:sp>
        <p:nvSpPr>
          <p:cNvPr id="2" name="Rectangle 1"/>
          <p:cNvSpPr/>
          <p:nvPr/>
        </p:nvSpPr>
        <p:spPr>
          <a:xfrm>
            <a:off x="5562600" y="725422"/>
            <a:ext cx="3009900" cy="1754326"/>
          </a:xfrm>
          <a:prstGeom prst="rect">
            <a:avLst/>
          </a:prstGeom>
        </p:spPr>
        <p:txBody>
          <a:bodyPr wrap="square">
            <a:spAutoFit/>
          </a:bodyPr>
          <a:lstStyle/>
          <a:p>
            <a:r>
              <a:rPr lang="en-US" sz="1200" dirty="0"/>
              <a:t>Annually, New York State can recognize up to </a:t>
            </a:r>
            <a:r>
              <a:rPr lang="en-US" sz="1200" dirty="0">
                <a:solidFill>
                  <a:srgbClr val="FF0000"/>
                </a:solidFill>
              </a:rPr>
              <a:t>five Mathematics </a:t>
            </a:r>
            <a:r>
              <a:rPr lang="en-US" sz="1200" dirty="0"/>
              <a:t>finalists and </a:t>
            </a:r>
            <a:r>
              <a:rPr lang="en-US" sz="1200" dirty="0">
                <a:solidFill>
                  <a:srgbClr val="FF0000"/>
                </a:solidFill>
              </a:rPr>
              <a:t>five Science finalists </a:t>
            </a:r>
            <a:r>
              <a:rPr lang="en-US" sz="1200" dirty="0"/>
              <a:t>whose applications are then forwarded to a PAEMST Review and Selection Committee for the final determination of award winners from each state. </a:t>
            </a:r>
            <a:r>
              <a:rPr lang="en-US" sz="1200" b="1" dirty="0">
                <a:solidFill>
                  <a:srgbClr val="FF0000"/>
                </a:solidFill>
              </a:rPr>
              <a:t>Two</a:t>
            </a:r>
            <a:r>
              <a:rPr lang="en-US" sz="1200" dirty="0"/>
              <a:t> finalists in Mathematics and/or Science from each state will be recognized as </a:t>
            </a:r>
            <a:r>
              <a:rPr lang="en-US" sz="1200" b="1" dirty="0" smtClean="0">
                <a:solidFill>
                  <a:srgbClr val="FF0000"/>
                </a:solidFill>
              </a:rPr>
              <a:t>awardees </a:t>
            </a:r>
            <a:r>
              <a:rPr lang="en-US" sz="1200" dirty="0"/>
              <a:t>at the national level. </a:t>
            </a:r>
          </a:p>
        </p:txBody>
      </p:sp>
      <p:sp>
        <p:nvSpPr>
          <p:cNvPr id="9" name="TextBox 8"/>
          <p:cNvSpPr txBox="1"/>
          <p:nvPr/>
        </p:nvSpPr>
        <p:spPr>
          <a:xfrm>
            <a:off x="5638800" y="2479748"/>
            <a:ext cx="3543300" cy="2369880"/>
          </a:xfrm>
          <a:prstGeom prst="rect">
            <a:avLst/>
          </a:prstGeom>
          <a:noFill/>
        </p:spPr>
        <p:txBody>
          <a:bodyPr wrap="square" rtlCol="0">
            <a:spAutoFit/>
          </a:bodyPr>
          <a:lstStyle/>
          <a:p>
            <a:r>
              <a:rPr lang="en-US" sz="1200" b="1" dirty="0" smtClean="0"/>
              <a:t>What’ involved…</a:t>
            </a:r>
          </a:p>
          <a:p>
            <a:pPr marL="285750" indent="-285750">
              <a:buFont typeface="Arial" panose="020B0604020202020204" pitchFamily="34" charset="0"/>
              <a:buChar char="•"/>
            </a:pPr>
            <a:r>
              <a:rPr lang="en-US" sz="1200" dirty="0" smtClean="0"/>
              <a:t>3 Letters of Recommendation</a:t>
            </a:r>
          </a:p>
          <a:p>
            <a:pPr marL="285750" indent="-285750">
              <a:buFont typeface="Arial" panose="020B0604020202020204" pitchFamily="34" charset="0"/>
              <a:buChar char="•"/>
            </a:pPr>
            <a:r>
              <a:rPr lang="en-US" sz="1200" dirty="0" smtClean="0"/>
              <a:t>Resume</a:t>
            </a:r>
          </a:p>
          <a:p>
            <a:pPr marL="285750" indent="-285750">
              <a:buFont typeface="Arial" panose="020B0604020202020204" pitchFamily="34" charset="0"/>
              <a:buChar char="•"/>
            </a:pPr>
            <a:r>
              <a:rPr lang="en-US" sz="1200" dirty="0" smtClean="0"/>
              <a:t>Narrative Component</a:t>
            </a:r>
          </a:p>
          <a:p>
            <a:pPr lvl="1"/>
            <a:r>
              <a:rPr lang="en-US" sz="1200" b="1" dirty="0" smtClean="0"/>
              <a:t>Mastery </a:t>
            </a:r>
            <a:r>
              <a:rPr lang="en-US" sz="1200" dirty="0" smtClean="0"/>
              <a:t>of why </a:t>
            </a:r>
            <a:r>
              <a:rPr lang="en-US" sz="1200" b="1" dirty="0" smtClean="0"/>
              <a:t>content</a:t>
            </a:r>
            <a:r>
              <a:rPr lang="en-US" sz="1200" dirty="0" smtClean="0"/>
              <a:t> appropriate for grade level taught.</a:t>
            </a:r>
          </a:p>
          <a:p>
            <a:pPr lvl="1"/>
            <a:r>
              <a:rPr lang="en-US" sz="1200" dirty="0" smtClean="0"/>
              <a:t>Use of </a:t>
            </a:r>
            <a:r>
              <a:rPr lang="en-US" sz="1200" b="1" dirty="0" smtClean="0"/>
              <a:t>instructional strategies </a:t>
            </a:r>
            <a:r>
              <a:rPr lang="en-US" sz="1200" dirty="0" smtClean="0"/>
              <a:t>and methods.</a:t>
            </a:r>
          </a:p>
          <a:p>
            <a:pPr lvl="1"/>
            <a:r>
              <a:rPr lang="en-US" sz="1200" dirty="0" smtClean="0"/>
              <a:t>Effective use of </a:t>
            </a:r>
            <a:r>
              <a:rPr lang="en-US" sz="1200" b="1" dirty="0" smtClean="0"/>
              <a:t>assessments</a:t>
            </a:r>
            <a:r>
              <a:rPr lang="en-US" sz="1200" dirty="0" smtClean="0"/>
              <a:t>.</a:t>
            </a:r>
          </a:p>
          <a:p>
            <a:pPr lvl="1"/>
            <a:r>
              <a:rPr lang="en-US" sz="1200" b="1" dirty="0" smtClean="0"/>
              <a:t>Reflect</a:t>
            </a:r>
            <a:r>
              <a:rPr lang="en-US" sz="1200" dirty="0" smtClean="0"/>
              <a:t>ive practice.</a:t>
            </a:r>
          </a:p>
          <a:p>
            <a:pPr lvl="1"/>
            <a:r>
              <a:rPr lang="en-US" sz="1200" b="1" dirty="0" smtClean="0"/>
              <a:t>Leadership</a:t>
            </a:r>
            <a:r>
              <a:rPr lang="en-US" sz="1200" dirty="0" smtClean="0"/>
              <a:t> in Education </a:t>
            </a:r>
            <a:r>
              <a:rPr lang="en-US" sz="1200" b="1" dirty="0" smtClean="0"/>
              <a:t>outside </a:t>
            </a:r>
            <a:r>
              <a:rPr lang="en-US" sz="1200" dirty="0" smtClean="0"/>
              <a:t>of classroom.</a:t>
            </a:r>
            <a:endParaRPr lang="en-US" sz="1200" dirty="0"/>
          </a:p>
          <a:p>
            <a:pPr marL="285750" indent="-285750">
              <a:buFont typeface="Arial" panose="020B0604020202020204" pitchFamily="34" charset="0"/>
              <a:buChar char="•"/>
            </a:pPr>
            <a:r>
              <a:rPr lang="en-US" sz="1200" dirty="0"/>
              <a:t>45 minute Classroom Video of continuous lesson</a:t>
            </a:r>
            <a:r>
              <a:rPr lang="en-US" sz="1400" dirty="0" smtClean="0"/>
              <a:t>.</a:t>
            </a:r>
          </a:p>
          <a:p>
            <a:endParaRPr lang="en-US" sz="1400" dirty="0"/>
          </a:p>
        </p:txBody>
      </p:sp>
      <p:sp>
        <p:nvSpPr>
          <p:cNvPr id="11" name="TextBox 10"/>
          <p:cNvSpPr txBox="1"/>
          <p:nvPr/>
        </p:nvSpPr>
        <p:spPr>
          <a:xfrm>
            <a:off x="228600" y="6260559"/>
            <a:ext cx="1291389" cy="369332"/>
          </a:xfrm>
          <a:prstGeom prst="rect">
            <a:avLst/>
          </a:prstGeom>
          <a:noFill/>
        </p:spPr>
        <p:txBody>
          <a:bodyPr wrap="square" rtlCol="0">
            <a:spAutoFit/>
          </a:bodyPr>
          <a:lstStyle/>
          <a:p>
            <a:r>
              <a:rPr lang="en-US" dirty="0" smtClean="0">
                <a:hlinkClick r:id="rId6" action="ppaction://hlinksldjump"/>
              </a:rPr>
              <a:t>BACK</a:t>
            </a:r>
            <a:endParaRPr lang="en-US" dirty="0"/>
          </a:p>
        </p:txBody>
      </p:sp>
      <p:sp>
        <p:nvSpPr>
          <p:cNvPr id="12" name="TextBox 11"/>
          <p:cNvSpPr txBox="1"/>
          <p:nvPr/>
        </p:nvSpPr>
        <p:spPr>
          <a:xfrm>
            <a:off x="4503821" y="4419600"/>
            <a:ext cx="1058779" cy="230832"/>
          </a:xfrm>
          <a:prstGeom prst="rect">
            <a:avLst/>
          </a:prstGeom>
          <a:solidFill>
            <a:schemeClr val="bg1"/>
          </a:solidFill>
        </p:spPr>
        <p:txBody>
          <a:bodyPr wrap="square" rtlCol="0">
            <a:spAutoFit/>
          </a:bodyPr>
          <a:lstStyle/>
          <a:p>
            <a:r>
              <a:rPr lang="en-US" sz="900" dirty="0" smtClean="0">
                <a:solidFill>
                  <a:schemeClr val="accent1"/>
                </a:solidFill>
              </a:rPr>
              <a:t>2016-2017</a:t>
            </a:r>
            <a:endParaRPr lang="en-US" sz="900" dirty="0">
              <a:solidFill>
                <a:schemeClr val="accent1"/>
              </a:solidFill>
            </a:endParaRPr>
          </a:p>
        </p:txBody>
      </p:sp>
    </p:spTree>
    <p:extLst>
      <p:ext uri="{BB962C8B-B14F-4D97-AF65-F5344CB8AC3E}">
        <p14:creationId xmlns:p14="http://schemas.microsoft.com/office/powerpoint/2010/main" val="63931825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62" r="30828"/>
          <a:stretch/>
        </p:blipFill>
        <p:spPr bwMode="auto">
          <a:xfrm>
            <a:off x="457200" y="381000"/>
            <a:ext cx="411480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400800" y="502719"/>
            <a:ext cx="2514600" cy="3970318"/>
          </a:xfrm>
          <a:prstGeom prst="rect">
            <a:avLst/>
          </a:prstGeom>
          <a:noFill/>
        </p:spPr>
        <p:txBody>
          <a:bodyPr wrap="square" rtlCol="0">
            <a:spAutoFit/>
          </a:bodyPr>
          <a:lstStyle/>
          <a:p>
            <a:r>
              <a:rPr lang="en-US" sz="1200" b="1" i="1" dirty="0"/>
              <a:t>NYS Level 5</a:t>
            </a:r>
          </a:p>
          <a:p>
            <a:r>
              <a:rPr lang="en-US" sz="1200" dirty="0"/>
              <a:t>Students performing at this level exceed Common Core expectations</a:t>
            </a:r>
            <a:r>
              <a:rPr lang="en-US" sz="1200" b="1" dirty="0"/>
              <a:t>.</a:t>
            </a:r>
          </a:p>
          <a:p>
            <a:r>
              <a:rPr lang="en-US" sz="1200" b="1" i="1" dirty="0"/>
              <a:t>NYS Level 4</a:t>
            </a:r>
          </a:p>
          <a:p>
            <a:r>
              <a:rPr lang="en-US" sz="1200" dirty="0"/>
              <a:t>Students performing at this level meet Common Core expectations.</a:t>
            </a:r>
          </a:p>
          <a:p>
            <a:r>
              <a:rPr lang="en-US" sz="1200" b="1" i="1" dirty="0"/>
              <a:t>NYS Level 3</a:t>
            </a:r>
          </a:p>
          <a:p>
            <a:r>
              <a:rPr lang="en-US" sz="1200" dirty="0"/>
              <a:t>Students performing at this level partially meet Common Core expectations (required for current</a:t>
            </a:r>
          </a:p>
          <a:p>
            <a:r>
              <a:rPr lang="en-US" sz="1200" dirty="0"/>
              <a:t>Regents Diploma purposes).</a:t>
            </a:r>
          </a:p>
          <a:p>
            <a:r>
              <a:rPr lang="en-US" sz="1200" b="1" i="1" dirty="0"/>
              <a:t>NYS Level 2 (Safety Net)</a:t>
            </a:r>
          </a:p>
          <a:p>
            <a:r>
              <a:rPr lang="en-US" sz="1200" dirty="0"/>
              <a:t>Students performing at this level partially meet Common Core expectations (required for Local Diploma</a:t>
            </a:r>
          </a:p>
          <a:p>
            <a:r>
              <a:rPr lang="en-US" sz="1200" dirty="0"/>
              <a:t>purposes).</a:t>
            </a:r>
          </a:p>
          <a:p>
            <a:r>
              <a:rPr lang="en-US" sz="1200" b="1" i="1" dirty="0"/>
              <a:t>NYS Level 1</a:t>
            </a:r>
          </a:p>
          <a:p>
            <a:r>
              <a:rPr lang="en-US" sz="1200" dirty="0"/>
              <a:t>Students performing at this level do not demonstrate the knowledge and skills required for NYS Level 2.</a:t>
            </a:r>
          </a:p>
        </p:txBody>
      </p:sp>
      <p:sp>
        <p:nvSpPr>
          <p:cNvPr id="8" name="Rectangle 7"/>
          <p:cNvSpPr/>
          <p:nvPr/>
        </p:nvSpPr>
        <p:spPr>
          <a:xfrm>
            <a:off x="6135856" y="122457"/>
            <a:ext cx="3044488" cy="369332"/>
          </a:xfrm>
          <a:prstGeom prst="rect">
            <a:avLst/>
          </a:prstGeom>
        </p:spPr>
        <p:txBody>
          <a:bodyPr wrap="none">
            <a:spAutoFit/>
          </a:bodyPr>
          <a:lstStyle/>
          <a:p>
            <a:r>
              <a:rPr lang="en-US" b="1" i="1" dirty="0"/>
              <a:t>Performance Level Definitions</a:t>
            </a:r>
            <a:endParaRPr lang="en-US" dirty="0"/>
          </a:p>
        </p:txBody>
      </p:sp>
      <p:sp>
        <p:nvSpPr>
          <p:cNvPr id="9" name="Rectangle 8"/>
          <p:cNvSpPr/>
          <p:nvPr/>
        </p:nvSpPr>
        <p:spPr>
          <a:xfrm>
            <a:off x="457200" y="5117068"/>
            <a:ext cx="2252027" cy="369332"/>
          </a:xfrm>
          <a:prstGeom prst="rect">
            <a:avLst/>
          </a:prstGeom>
        </p:spPr>
        <p:txBody>
          <a:bodyPr wrap="none">
            <a:spAutoFit/>
          </a:bodyPr>
          <a:lstStyle/>
          <a:p>
            <a:r>
              <a:rPr lang="en-US" b="1" i="1" dirty="0" smtClean="0"/>
              <a:t>… used </a:t>
            </a:r>
            <a:r>
              <a:rPr lang="en-US" b="1" i="1" dirty="0"/>
              <a:t>in Assessment</a:t>
            </a:r>
            <a:endParaRPr lang="en-US" dirty="0"/>
          </a:p>
        </p:txBody>
      </p:sp>
      <p:sp>
        <p:nvSpPr>
          <p:cNvPr id="10" name="Rectangle 9"/>
          <p:cNvSpPr/>
          <p:nvPr/>
        </p:nvSpPr>
        <p:spPr>
          <a:xfrm>
            <a:off x="365876" y="5486400"/>
            <a:ext cx="7272973" cy="1200329"/>
          </a:xfrm>
          <a:prstGeom prst="rect">
            <a:avLst/>
          </a:prstGeom>
        </p:spPr>
        <p:txBody>
          <a:bodyPr wrap="square">
            <a:spAutoFit/>
          </a:bodyPr>
          <a:lstStyle/>
          <a:p>
            <a:r>
              <a:rPr lang="en-US" sz="1200" dirty="0"/>
              <a:t>PLDs are essential in </a:t>
            </a:r>
            <a:r>
              <a:rPr lang="en-US" sz="1200" b="1" dirty="0"/>
              <a:t>setting standards </a:t>
            </a:r>
            <a:r>
              <a:rPr lang="en-US" sz="1200" dirty="0"/>
              <a:t>for the New York State Regents Examinations. Standard setting</a:t>
            </a:r>
          </a:p>
          <a:p>
            <a:r>
              <a:rPr lang="en-US" sz="1200" dirty="0"/>
              <a:t>panelists use PLDs to determine the threshold expectations for students to demonstrate the knowledge</a:t>
            </a:r>
          </a:p>
          <a:p>
            <a:r>
              <a:rPr lang="en-US" sz="1200" dirty="0"/>
              <a:t>and skills necessary to attain just barely a Level 2, Level 3, Level 4, or Level 5 on the assessment. These</a:t>
            </a:r>
          </a:p>
          <a:p>
            <a:r>
              <a:rPr lang="en-US" sz="1200" dirty="0"/>
              <a:t>discussions then influence the panelists in establishing the </a:t>
            </a:r>
            <a:r>
              <a:rPr lang="en-US" sz="1200" b="1" dirty="0"/>
              <a:t>cut scores </a:t>
            </a:r>
            <a:r>
              <a:rPr lang="en-US" sz="1200" dirty="0"/>
              <a:t>on the assessment. PLDs are also</a:t>
            </a:r>
          </a:p>
          <a:p>
            <a:r>
              <a:rPr lang="en-US" sz="1200" dirty="0"/>
              <a:t>used to </a:t>
            </a:r>
            <a:r>
              <a:rPr lang="en-US" sz="1200" b="1" dirty="0"/>
              <a:t>inform item development</a:t>
            </a:r>
            <a:r>
              <a:rPr lang="en-US" sz="1200" dirty="0"/>
              <a:t>, as each test needs questions that distinguish performance all along</a:t>
            </a:r>
          </a:p>
          <a:p>
            <a:r>
              <a:rPr lang="en-US" sz="1200" dirty="0"/>
              <a:t>the continuum</a:t>
            </a:r>
            <a:r>
              <a:rPr lang="en-US" sz="1200" dirty="0" smtClean="0"/>
              <a:t>.</a:t>
            </a:r>
            <a:r>
              <a:rPr lang="en-US" sz="1200" b="1" i="1" dirty="0"/>
              <a:t> </a:t>
            </a:r>
            <a:endParaRPr lang="en-US" sz="1200" dirty="0"/>
          </a:p>
        </p:txBody>
      </p:sp>
    </p:spTree>
    <p:extLst>
      <p:ext uri="{BB962C8B-B14F-4D97-AF65-F5344CB8AC3E}">
        <p14:creationId xmlns:p14="http://schemas.microsoft.com/office/powerpoint/2010/main" val="3538237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05" t="23388" r="29994" b="16936"/>
          <a:stretch/>
        </p:blipFill>
        <p:spPr bwMode="auto">
          <a:xfrm>
            <a:off x="381000" y="1066799"/>
            <a:ext cx="6324600" cy="441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33400" y="228600"/>
            <a:ext cx="2163285" cy="369332"/>
          </a:xfrm>
          <a:prstGeom prst="rect">
            <a:avLst/>
          </a:prstGeom>
        </p:spPr>
        <p:txBody>
          <a:bodyPr wrap="none">
            <a:spAutoFit/>
          </a:bodyPr>
          <a:lstStyle/>
          <a:p>
            <a:r>
              <a:rPr lang="en-US" b="1" i="1" dirty="0" smtClean="0"/>
              <a:t>… used </a:t>
            </a:r>
            <a:r>
              <a:rPr lang="en-US" b="1" i="1" dirty="0"/>
              <a:t>in Instruction</a:t>
            </a:r>
            <a:endParaRPr lang="en-US" dirty="0"/>
          </a:p>
        </p:txBody>
      </p:sp>
      <p:sp>
        <p:nvSpPr>
          <p:cNvPr id="6" name="Rectangle 5"/>
          <p:cNvSpPr/>
          <p:nvPr/>
        </p:nvSpPr>
        <p:spPr>
          <a:xfrm>
            <a:off x="907740" y="5618644"/>
            <a:ext cx="5271120" cy="1015663"/>
          </a:xfrm>
          <a:prstGeom prst="rect">
            <a:avLst/>
          </a:prstGeom>
        </p:spPr>
        <p:txBody>
          <a:bodyPr wrap="square">
            <a:spAutoFit/>
          </a:bodyPr>
          <a:lstStyle/>
          <a:p>
            <a:r>
              <a:rPr lang="en-US" sz="1200" dirty="0">
                <a:solidFill>
                  <a:schemeClr val="tx2">
                    <a:lumMod val="75000"/>
                  </a:schemeClr>
                </a:solidFill>
              </a:rPr>
              <a:t>PLDs help </a:t>
            </a:r>
            <a:r>
              <a:rPr lang="en-US" sz="1200" b="1" dirty="0">
                <a:solidFill>
                  <a:schemeClr val="tx2">
                    <a:lumMod val="75000"/>
                  </a:schemeClr>
                </a:solidFill>
              </a:rPr>
              <a:t>communicate</a:t>
            </a:r>
            <a:r>
              <a:rPr lang="en-US" sz="1200" dirty="0">
                <a:solidFill>
                  <a:schemeClr val="tx2">
                    <a:lumMod val="75000"/>
                  </a:schemeClr>
                </a:solidFill>
              </a:rPr>
              <a:t> to students, </a:t>
            </a:r>
            <a:r>
              <a:rPr lang="en-US" sz="1200" b="1" dirty="0">
                <a:solidFill>
                  <a:schemeClr val="tx2">
                    <a:lumMod val="75000"/>
                  </a:schemeClr>
                </a:solidFill>
              </a:rPr>
              <a:t>families</a:t>
            </a:r>
            <a:r>
              <a:rPr lang="en-US" sz="1200" dirty="0">
                <a:solidFill>
                  <a:schemeClr val="tx2">
                    <a:lumMod val="75000"/>
                  </a:schemeClr>
                </a:solidFill>
              </a:rPr>
              <a:t>, educators and the public the specific knowledge and </a:t>
            </a:r>
            <a:r>
              <a:rPr lang="en-US" sz="1200" dirty="0" smtClean="0">
                <a:solidFill>
                  <a:schemeClr val="tx2">
                    <a:lumMod val="75000"/>
                  </a:schemeClr>
                </a:solidFill>
              </a:rPr>
              <a:t>skills expected </a:t>
            </a:r>
            <a:r>
              <a:rPr lang="en-US" sz="1200" dirty="0">
                <a:solidFill>
                  <a:schemeClr val="tx2">
                    <a:lumMod val="75000"/>
                  </a:schemeClr>
                </a:solidFill>
              </a:rPr>
              <a:t>of students to demonstrate proficiency and can serve a number of purposes in </a:t>
            </a:r>
            <a:r>
              <a:rPr lang="en-US" sz="1200" dirty="0" smtClean="0">
                <a:solidFill>
                  <a:schemeClr val="tx2">
                    <a:lumMod val="75000"/>
                  </a:schemeClr>
                </a:solidFill>
              </a:rPr>
              <a:t>classroom instruction</a:t>
            </a:r>
            <a:r>
              <a:rPr lang="en-US" sz="1200" dirty="0">
                <a:solidFill>
                  <a:schemeClr val="tx2">
                    <a:lumMod val="75000"/>
                  </a:schemeClr>
                </a:solidFill>
              </a:rPr>
              <a:t>. They are the foundation of rich discussion around what students need to do to perform at</a:t>
            </a:r>
          </a:p>
          <a:p>
            <a:r>
              <a:rPr lang="en-US" sz="1200" dirty="0">
                <a:solidFill>
                  <a:schemeClr val="tx2">
                    <a:lumMod val="75000"/>
                  </a:schemeClr>
                </a:solidFill>
              </a:rPr>
              <a:t>higher levels and to explain the </a:t>
            </a:r>
            <a:r>
              <a:rPr lang="en-US" sz="1200" b="1" dirty="0">
                <a:solidFill>
                  <a:schemeClr val="tx2">
                    <a:lumMod val="75000"/>
                  </a:schemeClr>
                </a:solidFill>
              </a:rPr>
              <a:t>progression of learning </a:t>
            </a:r>
            <a:r>
              <a:rPr lang="en-US" sz="1200" dirty="0">
                <a:solidFill>
                  <a:schemeClr val="tx2">
                    <a:lumMod val="75000"/>
                  </a:schemeClr>
                </a:solidFill>
              </a:rPr>
              <a:t>within a subject area.</a:t>
            </a:r>
          </a:p>
        </p:txBody>
      </p:sp>
      <p:sp>
        <p:nvSpPr>
          <p:cNvPr id="4" name="Rectangle 3"/>
          <p:cNvSpPr/>
          <p:nvPr/>
        </p:nvSpPr>
        <p:spPr>
          <a:xfrm>
            <a:off x="7162800" y="5941809"/>
            <a:ext cx="682495" cy="369332"/>
          </a:xfrm>
          <a:prstGeom prst="rect">
            <a:avLst/>
          </a:prstGeom>
        </p:spPr>
        <p:txBody>
          <a:bodyPr wrap="none">
            <a:spAutoFit/>
          </a:bodyPr>
          <a:lstStyle/>
          <a:p>
            <a:r>
              <a:rPr lang="en-US" dirty="0">
                <a:hlinkClick r:id="rId3" action="ppaction://hlinksldjump"/>
              </a:rPr>
              <a:t>BACK</a:t>
            </a:r>
            <a:endParaRPr lang="en-US" dirty="0"/>
          </a:p>
        </p:txBody>
      </p:sp>
    </p:spTree>
    <p:extLst>
      <p:ext uri="{BB962C8B-B14F-4D97-AF65-F5344CB8AC3E}">
        <p14:creationId xmlns:p14="http://schemas.microsoft.com/office/powerpoint/2010/main" val="2671748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6232540"/>
            <a:ext cx="8839200" cy="369332"/>
          </a:xfrm>
          <a:prstGeom prst="rect">
            <a:avLst/>
          </a:prstGeom>
        </p:spPr>
        <p:txBody>
          <a:bodyPr wrap="square">
            <a:spAutoFit/>
          </a:bodyPr>
          <a:lstStyle/>
          <a:p>
            <a:r>
              <a:rPr lang="en-US" dirty="0">
                <a:hlinkClick r:id="rId2"/>
              </a:rPr>
              <a:t>http://www.p12.nysed.gov/assessment/commoncore/transitiontoccregentsalgebraII815.pdf</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76" t="12436" r="36210" b="11507"/>
          <a:stretch/>
        </p:blipFill>
        <p:spPr bwMode="auto">
          <a:xfrm>
            <a:off x="521368" y="838200"/>
            <a:ext cx="4876800" cy="4937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200" y="228600"/>
            <a:ext cx="8686800" cy="646331"/>
          </a:xfrm>
          <a:prstGeom prst="rect">
            <a:avLst/>
          </a:prstGeom>
          <a:noFill/>
        </p:spPr>
        <p:txBody>
          <a:bodyPr wrap="square" rtlCol="0">
            <a:spAutoFit/>
          </a:bodyPr>
          <a:lstStyle/>
          <a:p>
            <a:pPr algn="ctr"/>
            <a:r>
              <a:rPr lang="en-US" dirty="0" smtClean="0"/>
              <a:t>Transition to Algebra II CC Regents Examination and access to </a:t>
            </a:r>
          </a:p>
          <a:p>
            <a:pPr algn="ctr"/>
            <a:r>
              <a:rPr lang="en-US" dirty="0" smtClean="0"/>
              <a:t>June 2016 Alg2/Trig Regents Examination</a:t>
            </a:r>
            <a:endParaRPr lang="en-US" dirty="0"/>
          </a:p>
        </p:txBody>
      </p:sp>
      <p:sp>
        <p:nvSpPr>
          <p:cNvPr id="7" name="Oval 6"/>
          <p:cNvSpPr/>
          <p:nvPr/>
        </p:nvSpPr>
        <p:spPr>
          <a:xfrm>
            <a:off x="457200" y="4038601"/>
            <a:ext cx="4940968" cy="1676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86773" y="4615934"/>
            <a:ext cx="682495" cy="369332"/>
          </a:xfrm>
          <a:prstGeom prst="rect">
            <a:avLst/>
          </a:prstGeom>
        </p:spPr>
        <p:txBody>
          <a:bodyPr wrap="none">
            <a:spAutoFit/>
          </a:bodyPr>
          <a:lstStyle/>
          <a:p>
            <a:r>
              <a:rPr lang="en-US" dirty="0">
                <a:hlinkClick r:id="rId4" action="ppaction://hlinksldjump"/>
              </a:rPr>
              <a:t>BACK</a:t>
            </a:r>
            <a:endParaRPr lang="en-US" dirty="0"/>
          </a:p>
        </p:txBody>
      </p:sp>
    </p:spTree>
    <p:extLst>
      <p:ext uri="{BB962C8B-B14F-4D97-AF65-F5344CB8AC3E}">
        <p14:creationId xmlns:p14="http://schemas.microsoft.com/office/powerpoint/2010/main" val="74420945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28600"/>
            <a:ext cx="7772400" cy="523220"/>
          </a:xfrm>
          <a:prstGeom prst="rect">
            <a:avLst/>
          </a:prstGeom>
          <a:noFill/>
        </p:spPr>
        <p:txBody>
          <a:bodyPr wrap="square" rtlCol="0">
            <a:spAutoFit/>
          </a:bodyPr>
          <a:lstStyle/>
          <a:p>
            <a:r>
              <a:rPr lang="en-US" sz="2800" dirty="0" smtClean="0"/>
              <a:t>Student Achievement Partners: Achieve the Core</a:t>
            </a:r>
            <a:endParaRPr lang="en-US" sz="2800" dirty="0"/>
          </a:p>
        </p:txBody>
      </p:sp>
      <p:sp>
        <p:nvSpPr>
          <p:cNvPr id="5" name="Rectangle 4"/>
          <p:cNvSpPr/>
          <p:nvPr/>
        </p:nvSpPr>
        <p:spPr>
          <a:xfrm>
            <a:off x="421105" y="1428359"/>
            <a:ext cx="3505200" cy="1200329"/>
          </a:xfrm>
          <a:prstGeom prst="rect">
            <a:avLst/>
          </a:prstGeom>
        </p:spPr>
        <p:txBody>
          <a:bodyPr wrap="square">
            <a:spAutoFit/>
          </a:bodyPr>
          <a:lstStyle/>
          <a:p>
            <a:r>
              <a:rPr lang="en-US" dirty="0"/>
              <a:t>Standards are illustrated with tasks, lessons, and assessments, as well as excerpts from the Progressions documents.</a:t>
            </a:r>
          </a:p>
        </p:txBody>
      </p:sp>
      <p:sp>
        <p:nvSpPr>
          <p:cNvPr id="6" name="Rectangle 5"/>
          <p:cNvSpPr/>
          <p:nvPr/>
        </p:nvSpPr>
        <p:spPr>
          <a:xfrm>
            <a:off x="457200" y="615621"/>
            <a:ext cx="4572000" cy="923330"/>
          </a:xfrm>
          <a:prstGeom prst="rect">
            <a:avLst/>
          </a:prstGeom>
        </p:spPr>
        <p:txBody>
          <a:bodyPr>
            <a:spAutoFit/>
          </a:bodyPr>
          <a:lstStyle/>
          <a:p>
            <a:r>
              <a:rPr lang="en-US" dirty="0"/>
              <a:t>The Coherence Map shows the connections between Common Core State Standards for Mathematics.</a:t>
            </a:r>
            <a:endParaRPr lang="en-US" sz="1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738" r="13933"/>
          <a:stretch/>
        </p:blipFill>
        <p:spPr bwMode="auto">
          <a:xfrm>
            <a:off x="332874" y="2895600"/>
            <a:ext cx="5138116" cy="3196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32874" y="2466564"/>
            <a:ext cx="8153400" cy="246221"/>
          </a:xfrm>
          <a:prstGeom prst="rect">
            <a:avLst/>
          </a:prstGeom>
        </p:spPr>
        <p:txBody>
          <a:bodyPr wrap="square">
            <a:spAutoFit/>
          </a:bodyPr>
          <a:lstStyle/>
          <a:p>
            <a:r>
              <a:rPr lang="en-US" sz="1000" dirty="0">
                <a:hlinkClick r:id="rId3"/>
              </a:rPr>
              <a:t>http://achievethecore.org/coherence-map/?utm_source=close%20partners_claires_email&amp;utm_medium=email&amp;utm_campaign=Coherence%20Map</a:t>
            </a:r>
            <a:endParaRPr lang="en-US" sz="1000" dirty="0"/>
          </a:p>
        </p:txBody>
      </p:sp>
      <p:sp>
        <p:nvSpPr>
          <p:cNvPr id="8" name="Rectangle 7"/>
          <p:cNvSpPr/>
          <p:nvPr/>
        </p:nvSpPr>
        <p:spPr>
          <a:xfrm>
            <a:off x="8461505" y="6414410"/>
            <a:ext cx="682495" cy="369332"/>
          </a:xfrm>
          <a:prstGeom prst="rect">
            <a:avLst/>
          </a:prstGeom>
        </p:spPr>
        <p:txBody>
          <a:bodyPr wrap="none">
            <a:spAutoFit/>
          </a:bodyPr>
          <a:lstStyle/>
          <a:p>
            <a:r>
              <a:rPr lang="en-US" dirty="0">
                <a:hlinkClick r:id="rId4" action="ppaction://hlinksldjump"/>
              </a:rPr>
              <a:t>BACK</a:t>
            </a:r>
            <a:endParaRPr lang="en-US" dirty="0"/>
          </a:p>
        </p:txBody>
      </p:sp>
      <p:sp>
        <p:nvSpPr>
          <p:cNvPr id="2" name="Rectangle 1"/>
          <p:cNvSpPr/>
          <p:nvPr/>
        </p:nvSpPr>
        <p:spPr>
          <a:xfrm>
            <a:off x="5638800" y="2971800"/>
            <a:ext cx="3505200" cy="400110"/>
          </a:xfrm>
          <a:prstGeom prst="rect">
            <a:avLst/>
          </a:prstGeom>
        </p:spPr>
        <p:txBody>
          <a:bodyPr wrap="square">
            <a:spAutoFit/>
          </a:bodyPr>
          <a:lstStyle/>
          <a:p>
            <a:r>
              <a:rPr lang="en-US" sz="1000" dirty="0">
                <a:hlinkClick r:id="rId5"/>
              </a:rPr>
              <a:t>http://achievethecore.org/page/858/annotated-mini-assessments</a:t>
            </a:r>
            <a:endParaRPr lang="en-US" sz="1000" dirty="0"/>
          </a:p>
        </p:txBody>
      </p:sp>
      <p:sp>
        <p:nvSpPr>
          <p:cNvPr id="3" name="TextBox 2"/>
          <p:cNvSpPr txBox="1"/>
          <p:nvPr/>
        </p:nvSpPr>
        <p:spPr>
          <a:xfrm>
            <a:off x="5715000" y="3371910"/>
            <a:ext cx="2971800" cy="369332"/>
          </a:xfrm>
          <a:prstGeom prst="rect">
            <a:avLst/>
          </a:prstGeom>
          <a:noFill/>
        </p:spPr>
        <p:txBody>
          <a:bodyPr wrap="square" rtlCol="0">
            <a:spAutoFit/>
          </a:bodyPr>
          <a:lstStyle/>
          <a:p>
            <a:r>
              <a:rPr lang="en-US" dirty="0" smtClean="0"/>
              <a:t>Annotated Mini-Assessments</a:t>
            </a:r>
            <a:endParaRPr lang="en-US" dirty="0"/>
          </a:p>
        </p:txBody>
      </p:sp>
      <p:pic>
        <p:nvPicPr>
          <p:cNvPr id="205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108" t="9751" r="30866" b="8312"/>
          <a:stretch/>
        </p:blipFill>
        <p:spPr bwMode="auto">
          <a:xfrm>
            <a:off x="5470990" y="3340437"/>
            <a:ext cx="3017520"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421158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6577</TotalTime>
  <Words>14420</Words>
  <Application>Microsoft Macintosh PowerPoint</Application>
  <PresentationFormat>On-screen Show (4:3)</PresentationFormat>
  <Paragraphs>1324</Paragraphs>
  <Slides>106</Slides>
  <Notes>11</Notes>
  <HiddenSlides>0</HiddenSlides>
  <MMClips>0</MMClips>
  <ScaleCrop>false</ScaleCrop>
  <HeadingPairs>
    <vt:vector size="4" baseType="variant">
      <vt:variant>
        <vt:lpstr>Theme</vt:lpstr>
      </vt:variant>
      <vt:variant>
        <vt:i4>1</vt:i4>
      </vt:variant>
      <vt:variant>
        <vt:lpstr>Slide Titles</vt:lpstr>
      </vt:variant>
      <vt:variant>
        <vt:i4>106</vt:i4>
      </vt:variant>
    </vt:vector>
  </HeadingPairs>
  <TitlesOfParts>
    <vt:vector size="10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Two-way Table (Hypothetical 1000)</vt:lpstr>
      <vt:lpstr>PowerPoint Presentation</vt:lpstr>
      <vt:lpstr>PowerPoint Presentation</vt:lpstr>
      <vt:lpstr>PowerPoint Presentation</vt:lpstr>
      <vt:lpstr>PowerPoint Presentation</vt:lpstr>
      <vt:lpstr>Lesson 9 Example</vt:lpstr>
      <vt:lpstr>PowerPoint Presentation</vt:lpstr>
      <vt:lpstr>PowerPoint Presentation</vt:lpstr>
      <vt:lpstr>Introduction to Z score</vt:lpstr>
      <vt:lpstr>Lesson 10: Using z scores and the graphing calculator to find normal probabilities</vt:lpstr>
      <vt:lpstr>Standard Normal 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Division of Polynomials – Comparing Methods</vt:lpstr>
      <vt:lpstr>PowerPoint Presentation</vt:lpstr>
      <vt:lpstr>PowerPoint Presentation</vt:lpstr>
      <vt:lpstr>PowerPoint Presentation</vt:lpstr>
      <vt:lpstr>Lesson 6:  Dividing by x – a and x + a</vt:lpstr>
      <vt:lpstr>PowerPoint Presentation</vt:lpstr>
      <vt:lpstr>Lessons 10:  The Power of Algebra – Finding Pythagorean Triples</vt:lpstr>
      <vt:lpstr>PowerPoint Presentation</vt:lpstr>
      <vt:lpstr>PowerPoint Presentation</vt:lpstr>
      <vt:lpstr>PowerPoint Presentation</vt:lpstr>
      <vt:lpstr>  Graphing Factored Polynomials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Geometric Series and Finance  A.SSE.4 Derive the formula for the sum of a finite geometric  series and use the formula to solve problems.    </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Algebra II Assessment</vt:lpstr>
      <vt:lpstr>Algebra II Assessment</vt:lpstr>
      <vt:lpstr>Algebra II Assessment</vt:lpstr>
      <vt:lpstr>Algebra II Assessment</vt:lpstr>
      <vt:lpstr>Algebra II Assessment</vt:lpstr>
      <vt:lpstr>Algebra II Assessment</vt:lpstr>
      <vt:lpstr>PowerPoint Presentation</vt:lpstr>
    </vt:vector>
  </TitlesOfParts>
  <Company>NYSED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Brockley</dc:creator>
  <cp:lastModifiedBy>hbromley</cp:lastModifiedBy>
  <cp:revision>330</cp:revision>
  <cp:lastPrinted>2015-10-09T12:42:52Z</cp:lastPrinted>
  <dcterms:created xsi:type="dcterms:W3CDTF">2015-07-15T16:37:04Z</dcterms:created>
  <dcterms:modified xsi:type="dcterms:W3CDTF">2015-11-13T01:36:31Z</dcterms:modified>
</cp:coreProperties>
</file>